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6" r:id="rId3"/>
    <p:sldId id="298" r:id="rId4"/>
    <p:sldId id="295" r:id="rId5"/>
    <p:sldId id="296" r:id="rId6"/>
    <p:sldId id="280" r:id="rId7"/>
    <p:sldId id="279" r:id="rId8"/>
    <p:sldId id="272" r:id="rId9"/>
    <p:sldId id="274" r:id="rId10"/>
    <p:sldId id="288" r:id="rId11"/>
    <p:sldId id="290" r:id="rId12"/>
    <p:sldId id="277" r:id="rId13"/>
    <p:sldId id="282" r:id="rId14"/>
    <p:sldId id="299" r:id="rId15"/>
    <p:sldId id="259" r:id="rId16"/>
    <p:sldId id="262" r:id="rId17"/>
    <p:sldId id="283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AB60F-5D6E-4C0A-8077-C8DC0BD2D83E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EC12D-04B2-4141-AD00-F5D338E7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শ্রেণীকক্ষে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কুশল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। সময়-১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সকল</a:t>
            </a:r>
            <a:r>
              <a:rPr lang="bn-BD" sz="3200" baseline="0" dirty="0">
                <a:latin typeface="NikoshBAN" pitchFamily="2" charset="0"/>
                <a:cs typeface="NikoshBAN" pitchFamily="2" charset="0"/>
              </a:rPr>
              <a:t> শিক্ষার্থী যেন পাঠ্যপুস্তক মনোযোগ সহকারে পড়ে সেদিকে লক্ষ্য রাখব।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মেধা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সম্পর্ন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নাম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উল্লেখ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ধন্যবাদ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দিব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ভুল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উত্তরকারী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শিক্ষার্থীকে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সহায়তা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কাজটি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বলব</a:t>
            </a:r>
            <a:r>
              <a:rPr lang="en-US" baseline="0" dirty="0"/>
              <a:t>। </a:t>
            </a:r>
            <a:r>
              <a:rPr lang="en-US" baseline="0" dirty="0" err="1"/>
              <a:t>সময়ঃ</a:t>
            </a:r>
            <a:r>
              <a:rPr lang="en-US" baseline="0" dirty="0"/>
              <a:t> ০১ </a:t>
            </a:r>
            <a:r>
              <a:rPr lang="en-US" baseline="0" dirty="0" err="1"/>
              <a:t>মিনিট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ঘন্টা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পড়ার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সাথে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সাথে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ব্যবহৃত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উপকরণ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গুছিয়ে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ব্লাকবোর্ড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পরিস্কার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সকলকে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ধন্যবাদ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জানিয়ে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শ্রেণি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কক্ষ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ত্যাগ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সময়ঃ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০১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মিনিট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aseline="0" dirty="0">
                <a:latin typeface="NikoshBAN" pitchFamily="2" charset="0"/>
                <a:cs typeface="NikoshBAN" pitchFamily="2" charset="0"/>
              </a:rPr>
              <a:t> কোথা হতে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bn-BD" sz="3200" baseline="0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aseline="0" dirty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BD" sz="3200" baseline="0" dirty="0">
                <a:latin typeface="NikoshBAN" pitchFamily="2" charset="0"/>
                <a:cs typeface="NikoshBAN" pitchFamily="2" charset="0"/>
              </a:rPr>
              <a:t> ? বিভিন্ন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aseline="0" dirty="0">
                <a:latin typeface="NikoshBAN" pitchFamily="2" charset="0"/>
                <a:cs typeface="NikoshBAN" pitchFamily="2" charset="0"/>
              </a:rPr>
              <a:t> গ্রহসমূহ নির্দিষ্ট পথে সূর্যের চারপাশে ঘুরছে এবং গ্রহগুলো নিজ অবস্থানেও ঘুরছে, এটি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aseline="0" dirty="0">
                <a:latin typeface="NikoshBAN" pitchFamily="2" charset="0"/>
                <a:cs typeface="NikoshBAN" pitchFamily="2" charset="0"/>
              </a:rPr>
              <a:t>বুঝতে সহায়তা করব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3200" baseline="0" dirty="0">
                <a:latin typeface="NikoshBAN" pitchFamily="2" charset="0"/>
                <a:cs typeface="NikoshBAN" pitchFamily="2" charset="0"/>
              </a:rPr>
              <a:t> কিছু পরিমান আলো পৃথিবী আসে তা শিক্ষার্থীদের জানাব।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প্রশ্নের</a:t>
            </a:r>
            <a:r>
              <a:rPr lang="bn-BD" baseline="0" dirty="0"/>
              <a:t> মাধ্যমে একটি একটি গ্রহের নাম বলতে সহায়তা করব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3200" baseline="0" dirty="0">
                <a:latin typeface="NikoshBAN" pitchFamily="2" charset="0"/>
                <a:cs typeface="NikoshBAN" pitchFamily="2" charset="0"/>
              </a:rPr>
              <a:t>নির্দিষ্ট পথে চাঁদ নিজ জায়গায় ঘুরছে এবং পৃথিবীর চারপাশে ঘুরছে।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EC12D-04B2-4141-AD00-F5D338E739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32B43-3C50-4B9B-974F-47E27FB6FE75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A762-F051-4FED-8212-EBB366F9E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2 - Copy - Copy.jpg"/>
          <p:cNvPicPr>
            <a:picLocks noChangeAspect="1"/>
          </p:cNvPicPr>
          <p:nvPr/>
        </p:nvPicPr>
        <p:blipFill>
          <a:blip r:embed="rId3"/>
          <a:srcRect l="5505" t="6994" b="2973"/>
          <a:stretch>
            <a:fillRect/>
          </a:stretch>
        </p:blipFill>
        <p:spPr>
          <a:xfrm>
            <a:off x="838200" y="152400"/>
            <a:ext cx="10439400" cy="655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698734-78D1-42B9-9314-FE88254376D3}"/>
              </a:ext>
            </a:extLst>
          </p:cNvPr>
          <p:cNvSpPr txBox="1"/>
          <p:nvPr/>
        </p:nvSpPr>
        <p:spPr>
          <a:xfrm>
            <a:off x="6248400" y="609600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834640" y="5754438"/>
            <a:ext cx="4876800" cy="70788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/>
              <a:t>গ্রহের</a:t>
            </a:r>
            <a:r>
              <a:rPr lang="en-US" sz="4000" dirty="0"/>
              <a:t> </a:t>
            </a:r>
            <a:r>
              <a:rPr lang="en-US" sz="4000" dirty="0" err="1"/>
              <a:t>নিজস্ব</a:t>
            </a:r>
            <a:r>
              <a:rPr lang="en-US" sz="4000" dirty="0"/>
              <a:t> </a:t>
            </a:r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en-US" sz="4000" dirty="0" err="1"/>
              <a:t>আলো</a:t>
            </a:r>
            <a:r>
              <a:rPr lang="en-US" sz="4000" dirty="0"/>
              <a:t> </a:t>
            </a:r>
            <a:r>
              <a:rPr lang="en-US" sz="4000" dirty="0" err="1"/>
              <a:t>নেই</a:t>
            </a:r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3B0810-BA8B-4486-843F-3C50E21BB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8001000" cy="4787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2F9F0-7622-4AF2-ACFB-536287942647}"/>
              </a:ext>
            </a:extLst>
          </p:cNvPr>
          <p:cNvSpPr txBox="1"/>
          <p:nvPr/>
        </p:nvSpPr>
        <p:spPr>
          <a:xfrm>
            <a:off x="3429000" y="5660598"/>
            <a:ext cx="2057400" cy="70788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/>
              <a:t>সূর্য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A5335-0B47-4B02-AB49-B9F8FACF1B63}"/>
              </a:ext>
            </a:extLst>
          </p:cNvPr>
          <p:cNvSpPr txBox="1"/>
          <p:nvPr/>
        </p:nvSpPr>
        <p:spPr>
          <a:xfrm>
            <a:off x="2286000" y="5446661"/>
            <a:ext cx="7879811" cy="132343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/>
              <a:t>সূর্য</a:t>
            </a:r>
            <a:r>
              <a:rPr lang="en-US" sz="4000" dirty="0"/>
              <a:t> </a:t>
            </a:r>
            <a:r>
              <a:rPr lang="en-US" sz="4000" dirty="0" err="1"/>
              <a:t>হচ্ছে</a:t>
            </a:r>
            <a:r>
              <a:rPr lang="en-US" sz="4000" dirty="0"/>
              <a:t> </a:t>
            </a:r>
            <a:r>
              <a:rPr lang="en-US" sz="4000" dirty="0" err="1"/>
              <a:t>জ্বলন্ত</a:t>
            </a:r>
            <a:r>
              <a:rPr lang="en-US" sz="4000" dirty="0"/>
              <a:t> </a:t>
            </a:r>
            <a:r>
              <a:rPr lang="en-US" sz="4000" dirty="0" err="1"/>
              <a:t>গ্যাসের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বিশাল</a:t>
            </a:r>
            <a:r>
              <a:rPr lang="en-US" sz="4000" dirty="0"/>
              <a:t> </a:t>
            </a:r>
            <a:r>
              <a:rPr lang="en-US" sz="4000" dirty="0" err="1"/>
              <a:t>পিন্ড</a:t>
            </a:r>
            <a:r>
              <a:rPr lang="en-US" sz="4000" dirty="0"/>
              <a:t>, </a:t>
            </a:r>
            <a:r>
              <a:rPr lang="en-US" sz="4000" dirty="0" err="1"/>
              <a:t>যার</a:t>
            </a:r>
            <a:r>
              <a:rPr lang="en-US" sz="4000" dirty="0"/>
              <a:t> </a:t>
            </a:r>
            <a:r>
              <a:rPr lang="en-US" sz="4000" dirty="0" err="1"/>
              <a:t>নিজস্ব</a:t>
            </a:r>
            <a:r>
              <a:rPr lang="en-US" sz="4000" dirty="0"/>
              <a:t> </a:t>
            </a:r>
            <a:r>
              <a:rPr lang="en-US" sz="4000" dirty="0" err="1"/>
              <a:t>আলো</a:t>
            </a:r>
            <a:r>
              <a:rPr lang="en-US" sz="4000" dirty="0"/>
              <a:t> </a:t>
            </a:r>
            <a:r>
              <a:rPr lang="bn-IN" sz="4000" dirty="0"/>
              <a:t>,</a:t>
            </a:r>
            <a:r>
              <a:rPr lang="en-US" sz="4000" dirty="0" err="1"/>
              <a:t>তাপ</a:t>
            </a:r>
            <a:r>
              <a:rPr lang="en-US" sz="4000" dirty="0"/>
              <a:t>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অন্যান্য</a:t>
            </a:r>
            <a:r>
              <a:rPr lang="en-US" sz="4000" dirty="0"/>
              <a:t> </a:t>
            </a:r>
            <a:r>
              <a:rPr lang="en-US" sz="4000" dirty="0" err="1"/>
              <a:t>শক্তি</a:t>
            </a:r>
            <a:r>
              <a:rPr lang="en-US" sz="4000" dirty="0"/>
              <a:t> </a:t>
            </a:r>
            <a:r>
              <a:rPr lang="en-US" sz="4000" dirty="0" err="1"/>
              <a:t>আছে</a:t>
            </a:r>
            <a:r>
              <a:rPr lang="en-US" sz="4000" dirty="0"/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457200"/>
            <a:ext cx="28194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/>
              <a:t>একক কাজ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438401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4038600"/>
            <a:ext cx="7924800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সূর্য এবং তার চারিদিকে ঘূর্ণায়মান গ্রহ, উপগ্রহ,গ্রহাণু, ধূমকেতু, ধূলিকনা ও গ্যাস নিয়ে সৌরজগৎ গঠিত 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438400" y="1295400"/>
            <a:ext cx="6858000" cy="4191000"/>
            <a:chOff x="914400" y="1295400"/>
            <a:chExt cx="6858000" cy="4191000"/>
          </a:xfrm>
        </p:grpSpPr>
        <p:pic>
          <p:nvPicPr>
            <p:cNvPr id="3" name="Picture 2" descr="s1 - Copy - Copy.jpg"/>
            <p:cNvPicPr>
              <a:picLocks noChangeAspect="1"/>
            </p:cNvPicPr>
            <p:nvPr/>
          </p:nvPicPr>
          <p:blipFill>
            <a:blip r:embed="rId3"/>
            <a:srcRect r="2293"/>
            <a:stretch>
              <a:fillRect/>
            </a:stretch>
          </p:blipFill>
          <p:spPr>
            <a:xfrm>
              <a:off x="990600" y="1295400"/>
              <a:ext cx="6781800" cy="4191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14400" y="3200400"/>
              <a:ext cx="861774" cy="63414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bn-BD" sz="4400" b="1" dirty="0"/>
                <a:t>সূর্য</a:t>
              </a:r>
              <a:endParaRPr lang="en-US" sz="3600" b="1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rot="5400000">
            <a:off x="3886200" y="1600200"/>
            <a:ext cx="22860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8" idx="0"/>
          </p:cNvCxnSpPr>
          <p:nvPr/>
        </p:nvCxnSpPr>
        <p:spPr>
          <a:xfrm rot="16200000" flipV="1">
            <a:off x="4077494" y="4610894"/>
            <a:ext cx="1981200" cy="746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143500" y="1485900"/>
            <a:ext cx="23622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600700" y="4305300"/>
            <a:ext cx="19812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667500" y="1562100"/>
            <a:ext cx="17526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7162800" y="4267200"/>
            <a:ext cx="21336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962900" y="2019300"/>
            <a:ext cx="17526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801100" y="3695700"/>
            <a:ext cx="12954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81600" y="3048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১.বুধ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495800" y="563880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২.শুক্র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248400" y="1524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৩.পৃথিবী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6172200" y="55626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৪.মঙ্গল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7620000" y="5334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৫.বৃহস্পতি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8229600" y="55626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৬.শনি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8686800" y="9144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৭.ইউরেনাস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9067800" y="47244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৮.নেপচুন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609600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/>
              <a:t>সৌরজগতের গ্রহ কয়টি?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91200" y="60960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/>
              <a:t>৮ টি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486400"/>
            <a:ext cx="5486399" cy="769441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/>
              <a:t>চাঁদ</a:t>
            </a:r>
            <a:r>
              <a:rPr lang="en-US" sz="4400" dirty="0"/>
              <a:t> </a:t>
            </a:r>
            <a:r>
              <a:rPr lang="en-US" sz="4400" dirty="0" err="1"/>
              <a:t>পৃথিবীর</a:t>
            </a:r>
            <a:r>
              <a:rPr lang="en-US" sz="4400" dirty="0"/>
              <a:t> </a:t>
            </a:r>
            <a:r>
              <a:rPr lang="en-US" sz="4400" dirty="0" err="1"/>
              <a:t>একমাত্র</a:t>
            </a:r>
            <a:r>
              <a:rPr lang="en-US" sz="4400" dirty="0"/>
              <a:t> </a:t>
            </a:r>
            <a:r>
              <a:rPr lang="en-US" sz="4400" dirty="0" err="1"/>
              <a:t>উপগ্রহ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8C61-F0DC-4604-A3B9-16A86DFEA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"/>
            <a:ext cx="6349781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949AC-59AD-4E87-A966-28A1EEBCC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990600"/>
            <a:ext cx="8077200" cy="533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AE5024-8091-43EC-BB70-D21B27330AE8}"/>
              </a:ext>
            </a:extLst>
          </p:cNvPr>
          <p:cNvSpPr txBox="1"/>
          <p:nvPr/>
        </p:nvSpPr>
        <p:spPr>
          <a:xfrm>
            <a:off x="1173480" y="241012"/>
            <a:ext cx="7391400" cy="58477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এসো</a:t>
            </a:r>
            <a:r>
              <a:rPr lang="en-US" sz="3200" dirty="0"/>
              <a:t> </a:t>
            </a:r>
            <a:r>
              <a:rPr lang="bn-IN" sz="3200" dirty="0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গ্রহগুলোর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বলার</a:t>
            </a:r>
            <a:r>
              <a:rPr lang="en-US" sz="3200" dirty="0"/>
              <a:t> </a:t>
            </a:r>
            <a:r>
              <a:rPr lang="en-US" sz="3200" dirty="0" err="1"/>
              <a:t>চেষ্টা</a:t>
            </a:r>
            <a:r>
              <a:rPr lang="en-US" sz="3200" dirty="0"/>
              <a:t> </a:t>
            </a:r>
            <a:r>
              <a:rPr lang="en-US" sz="3200" dirty="0" err="1"/>
              <a:t>করি</a:t>
            </a:r>
            <a:r>
              <a:rPr lang="en-US" sz="3200" dirty="0"/>
              <a:t>-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E6FA26-BA6A-41AF-9578-DFEAB7348F86}"/>
              </a:ext>
            </a:extLst>
          </p:cNvPr>
          <p:cNvSpPr/>
          <p:nvPr/>
        </p:nvSpPr>
        <p:spPr>
          <a:xfrm>
            <a:off x="1905000" y="4953000"/>
            <a:ext cx="762000" cy="685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1A6AA9-4AB7-4118-BBFB-6E29D70C89AF}"/>
              </a:ext>
            </a:extLst>
          </p:cNvPr>
          <p:cNvSpPr/>
          <p:nvPr/>
        </p:nvSpPr>
        <p:spPr>
          <a:xfrm>
            <a:off x="3124200" y="4114800"/>
            <a:ext cx="762000" cy="685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4E5A2-4F15-4BAD-8B61-769E2F2B968B}"/>
              </a:ext>
            </a:extLst>
          </p:cNvPr>
          <p:cNvSpPr/>
          <p:nvPr/>
        </p:nvSpPr>
        <p:spPr>
          <a:xfrm>
            <a:off x="5410200" y="2743200"/>
            <a:ext cx="1143000" cy="106679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9D7F3E-7EF5-473F-BD68-0DE0C34B5787}"/>
              </a:ext>
            </a:extLst>
          </p:cNvPr>
          <p:cNvSpPr/>
          <p:nvPr/>
        </p:nvSpPr>
        <p:spPr>
          <a:xfrm>
            <a:off x="6934200" y="1524000"/>
            <a:ext cx="762000" cy="685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28E8D-6B77-4EF4-A1DC-CBCDB792C6FA}"/>
              </a:ext>
            </a:extLst>
          </p:cNvPr>
          <p:cNvSpPr txBox="1"/>
          <p:nvPr/>
        </p:nvSpPr>
        <p:spPr>
          <a:xfrm>
            <a:off x="9995338" y="1518745"/>
            <a:ext cx="762000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/>
              <a:t>বুধ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95A14-ECE4-4C1B-A701-37748C9C7C29}"/>
              </a:ext>
            </a:extLst>
          </p:cNvPr>
          <p:cNvSpPr txBox="1"/>
          <p:nvPr/>
        </p:nvSpPr>
        <p:spPr>
          <a:xfrm>
            <a:off x="9995338" y="2672254"/>
            <a:ext cx="1587062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/>
              <a:t>পৃথিবী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3C77F-B700-45CE-87B4-7FB09BA52503}"/>
              </a:ext>
            </a:extLst>
          </p:cNvPr>
          <p:cNvSpPr txBox="1"/>
          <p:nvPr/>
        </p:nvSpPr>
        <p:spPr>
          <a:xfrm>
            <a:off x="9995338" y="3809999"/>
            <a:ext cx="1137482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/>
              <a:t>শনি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609D7-B737-4250-8694-911B0FF8BCC7}"/>
              </a:ext>
            </a:extLst>
          </p:cNvPr>
          <p:cNvSpPr txBox="1"/>
          <p:nvPr/>
        </p:nvSpPr>
        <p:spPr>
          <a:xfrm>
            <a:off x="9982200" y="4954534"/>
            <a:ext cx="1718441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/>
              <a:t>নেপচুন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7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F2952-9857-4CA4-912E-F61DFF7E820D}"/>
              </a:ext>
            </a:extLst>
          </p:cNvPr>
          <p:cNvSpPr txBox="1"/>
          <p:nvPr/>
        </p:nvSpPr>
        <p:spPr>
          <a:xfrm>
            <a:off x="2514600" y="886346"/>
            <a:ext cx="6324601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৫৮ পৃষ্ঠা বের কর এবং নিরবে পড়।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9860" y="187136"/>
            <a:ext cx="40157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সংযোগস্থাপন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14240-A8EA-4BCD-BD9B-C220502FA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81" y="1541777"/>
            <a:ext cx="5491037" cy="512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D319D-5480-493F-9DCE-28BBD19A8465}"/>
              </a:ext>
            </a:extLst>
          </p:cNvPr>
          <p:cNvSpPr txBox="1"/>
          <p:nvPr/>
        </p:nvSpPr>
        <p:spPr>
          <a:xfrm>
            <a:off x="4343401" y="0"/>
            <a:ext cx="28193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760" y="1295401"/>
            <a:ext cx="46634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/>
              <a:t>সৌরজগৎ কী</a:t>
            </a:r>
            <a:r>
              <a:rPr lang="en-US" sz="3200" dirty="0"/>
              <a:t> </a:t>
            </a:r>
            <a:r>
              <a:rPr lang="en-US" sz="3200" dirty="0" err="1"/>
              <a:t>নিয়ে</a:t>
            </a:r>
            <a:r>
              <a:rPr lang="en-US" sz="3200" dirty="0"/>
              <a:t> </a:t>
            </a:r>
            <a:r>
              <a:rPr lang="en-US" sz="3200" dirty="0" err="1"/>
              <a:t>গঠিত</a:t>
            </a:r>
            <a:r>
              <a:rPr lang="en-US" sz="3200" dirty="0"/>
              <a:t> </a:t>
            </a:r>
            <a:r>
              <a:rPr lang="bn-BD" sz="3200" dirty="0"/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96263" y="2340234"/>
            <a:ext cx="6629400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/>
              <a:t>সৌরজগতের  ক্ষুদ্রতম ও বৃহত্তম গ্রহের নাম কী?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32760" y="3315436"/>
            <a:ext cx="6629400" cy="5847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200" dirty="0" err="1"/>
              <a:t>উপগ্রহ</a:t>
            </a:r>
            <a:r>
              <a:rPr lang="en-US" sz="3200" dirty="0"/>
              <a:t> </a:t>
            </a:r>
            <a:r>
              <a:rPr lang="en-US" sz="3200" dirty="0" err="1"/>
              <a:t>কাকে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 </a:t>
            </a:r>
            <a:r>
              <a:rPr lang="bn-BD" sz="3200" dirty="0"/>
              <a:t>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32760" y="4327625"/>
            <a:ext cx="659892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/>
              <a:t>সূর্য থেকে সবচেয়ে দূরবর্তী গ্র</a:t>
            </a:r>
            <a:r>
              <a:rPr lang="en-US" sz="3200" b="1" dirty="0" err="1"/>
              <a:t>হের</a:t>
            </a:r>
            <a:r>
              <a:rPr lang="en-US" sz="3200" b="1" dirty="0"/>
              <a:t> </a:t>
            </a:r>
            <a:r>
              <a:rPr lang="en-US" sz="3200" b="1" dirty="0" err="1"/>
              <a:t>নাম</a:t>
            </a:r>
            <a:r>
              <a:rPr lang="en-US" sz="3200" b="1" dirty="0"/>
              <a:t> </a:t>
            </a:r>
            <a:r>
              <a:rPr lang="en-US" sz="3200" b="1" dirty="0" err="1"/>
              <a:t>কী</a:t>
            </a:r>
            <a:r>
              <a:rPr lang="bn-BD" sz="3200" b="1" dirty="0"/>
              <a:t>?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579120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28800" y="228601"/>
            <a:ext cx="6477000" cy="3795451"/>
            <a:chOff x="304800" y="228600"/>
            <a:chExt cx="6477000" cy="37954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28600"/>
              <a:ext cx="4708525" cy="379545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14800" y="1981200"/>
              <a:ext cx="2667000" cy="7694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বাড়ির কাজ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91000" y="4800601"/>
            <a:ext cx="4114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সৌরজগতের ছবি আঁক</a:t>
            </a:r>
            <a:r>
              <a:rPr lang="en-US" sz="3200" dirty="0" err="1"/>
              <a:t>বে</a:t>
            </a:r>
            <a:r>
              <a:rPr lang="en-US" sz="3200" dirty="0"/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/>
          <a:srcRect b="8333"/>
          <a:stretch>
            <a:fillRect/>
          </a:stretch>
        </p:blipFill>
        <p:spPr>
          <a:xfrm>
            <a:off x="1724408" y="228600"/>
            <a:ext cx="8791193" cy="6416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0E845-739D-437D-9A1D-3C4F2AB48BDF}"/>
              </a:ext>
            </a:extLst>
          </p:cNvPr>
          <p:cNvSpPr txBox="1"/>
          <p:nvPr/>
        </p:nvSpPr>
        <p:spPr>
          <a:xfrm>
            <a:off x="4648201" y="4800600"/>
            <a:ext cx="5610387" cy="13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ADCC9C-D73E-4833-B970-33ABF86A8BA5}"/>
              </a:ext>
            </a:extLst>
          </p:cNvPr>
          <p:cNvSpPr/>
          <p:nvPr/>
        </p:nvSpPr>
        <p:spPr>
          <a:xfrm>
            <a:off x="5524502" y="2461886"/>
            <a:ext cx="4191000" cy="2947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মোঃমনজুরুল হাসান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ধাইজান সরকারি প্রাথমিক বিদ্যালয়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/>
              <a:t>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মোবাইলঃ০১৭১০৫২৯৫০৯।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26DF9-826C-4CD5-8714-BF1F694DC8A0}"/>
              </a:ext>
            </a:extLst>
          </p:cNvPr>
          <p:cNvSpPr txBox="1"/>
          <p:nvPr/>
        </p:nvSpPr>
        <p:spPr>
          <a:xfrm>
            <a:off x="3810000" y="533400"/>
            <a:ext cx="2625016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G_20190320_105141.jpg">
            <a:extLst>
              <a:ext uri="{FF2B5EF4-FFF2-40B4-BE49-F238E27FC236}">
                <a16:creationId xmlns:a16="http://schemas.microsoft.com/office/drawing/2014/main" id="{C6CFB047-5DD3-4E39-A96C-7520EBCE32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0909" t="22727" r="4546"/>
          <a:stretch>
            <a:fillRect/>
          </a:stretch>
        </p:blipFill>
        <p:spPr>
          <a:xfrm>
            <a:off x="1676400" y="2461886"/>
            <a:ext cx="2895600" cy="3076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70EDB4-D835-48A3-BCE7-2031178192C5}"/>
              </a:ext>
            </a:extLst>
          </p:cNvPr>
          <p:cNvSpPr txBox="1"/>
          <p:nvPr/>
        </p:nvSpPr>
        <p:spPr>
          <a:xfrm>
            <a:off x="5486400" y="2120949"/>
            <a:ext cx="5029200" cy="2616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বিজ্ঞান।</a:t>
            </a:r>
          </a:p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মুলপাঠঃ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-১৫।০৬।২০২০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CE8BF-F4E7-4FED-BF65-A7F69B8A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7083"/>
          <a:stretch/>
        </p:blipFill>
        <p:spPr>
          <a:xfrm>
            <a:off x="1524000" y="1471571"/>
            <a:ext cx="2996720" cy="39148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2450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>
            <a:extLst>
              <a:ext uri="{FF2B5EF4-FFF2-40B4-BE49-F238E27FC236}">
                <a16:creationId xmlns:a16="http://schemas.microsoft.com/office/drawing/2014/main" id="{00BCA50D-594A-42CD-AE30-FCECF0E3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710" y="979821"/>
            <a:ext cx="3936050" cy="3487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D13AD-174E-472F-986C-B6E6E9D4BFA5}"/>
              </a:ext>
            </a:extLst>
          </p:cNvPr>
          <p:cNvSpPr txBox="1"/>
          <p:nvPr/>
        </p:nvSpPr>
        <p:spPr>
          <a:xfrm>
            <a:off x="2003011" y="5782991"/>
            <a:ext cx="5298888" cy="58477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আমরা কোথা থেকে এগুলো দেখতে পাই</a:t>
            </a:r>
            <a:r>
              <a:rPr lang="en-US" sz="32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BADA1-0D86-4FA8-A74A-39272E9504C4}"/>
              </a:ext>
            </a:extLst>
          </p:cNvPr>
          <p:cNvSpPr txBox="1"/>
          <p:nvPr/>
        </p:nvSpPr>
        <p:spPr>
          <a:xfrm>
            <a:off x="3551936" y="4648201"/>
            <a:ext cx="83820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সূর্য 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1A860C-22C3-4997-971D-02A6CB089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46" y="972745"/>
            <a:ext cx="4145124" cy="3487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169F6A-C761-40E6-B93F-F30F6568AE27}"/>
              </a:ext>
            </a:extLst>
          </p:cNvPr>
          <p:cNvSpPr txBox="1"/>
          <p:nvPr/>
        </p:nvSpPr>
        <p:spPr>
          <a:xfrm>
            <a:off x="1828800" y="152401"/>
            <a:ext cx="8686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নিচের ছবিগুলো দেখ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CB4AF-30B6-44FD-BA99-7D26056F99C1}"/>
              </a:ext>
            </a:extLst>
          </p:cNvPr>
          <p:cNvSpPr txBox="1"/>
          <p:nvPr/>
        </p:nvSpPr>
        <p:spPr>
          <a:xfrm>
            <a:off x="7486916" y="4626790"/>
            <a:ext cx="83820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/>
              <a:t>চাঁদ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B0297-C566-457E-B1D1-912F3EC5C468}"/>
              </a:ext>
            </a:extLst>
          </p:cNvPr>
          <p:cNvSpPr txBox="1"/>
          <p:nvPr/>
        </p:nvSpPr>
        <p:spPr>
          <a:xfrm>
            <a:off x="7906016" y="5782990"/>
            <a:ext cx="191562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/>
              <a:t>পৃথিবী</a:t>
            </a:r>
            <a:r>
              <a:rPr lang="bn-BD" sz="3200" dirty="0"/>
              <a:t> </a:t>
            </a:r>
            <a:r>
              <a:rPr lang="bn-IN" sz="3200" dirty="0"/>
              <a:t> থেকে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6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lar-system-video[4]">
            <a:hlinkClick r:id="" action="ppaction://media"/>
            <a:extLst>
              <a:ext uri="{FF2B5EF4-FFF2-40B4-BE49-F238E27FC236}">
                <a16:creationId xmlns:a16="http://schemas.microsoft.com/office/drawing/2014/main" id="{9E1AB7CB-6986-41E1-B19B-F5B4477588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295400"/>
            <a:ext cx="7950782" cy="4590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1645AC-0940-4ED5-93F9-FC89A123D13C}"/>
              </a:ext>
            </a:extLst>
          </p:cNvPr>
          <p:cNvSpPr txBox="1"/>
          <p:nvPr/>
        </p:nvSpPr>
        <p:spPr>
          <a:xfrm>
            <a:off x="3619500" y="326128"/>
            <a:ext cx="495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এসো</a:t>
            </a:r>
            <a:r>
              <a:rPr lang="en-US" sz="3600" dirty="0"/>
              <a:t>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একটি</a:t>
            </a:r>
            <a:r>
              <a:rPr lang="en-US" sz="3600" dirty="0"/>
              <a:t> </a:t>
            </a:r>
            <a:r>
              <a:rPr lang="en-US" sz="3600" dirty="0" err="1"/>
              <a:t>ভিডিও</a:t>
            </a:r>
            <a:r>
              <a:rPr lang="en-US" sz="3600" dirty="0"/>
              <a:t> </a:t>
            </a:r>
            <a:r>
              <a:rPr lang="en-US" sz="3600" dirty="0" err="1"/>
              <a:t>দেখি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58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03269" y="2440240"/>
            <a:ext cx="4038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সূর্যের চারপাশে</a:t>
            </a:r>
            <a:r>
              <a:rPr lang="en-US" sz="3200" dirty="0"/>
              <a:t> </a:t>
            </a:r>
            <a:r>
              <a:rPr lang="bn-BD" sz="3200" dirty="0"/>
              <a:t>কি </a:t>
            </a:r>
            <a:r>
              <a:rPr lang="en-US" sz="3200" dirty="0" err="1"/>
              <a:t>ঘুরছে</a:t>
            </a:r>
            <a:r>
              <a:rPr lang="en-US" sz="3200" dirty="0"/>
              <a:t> ?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4018866"/>
            <a:ext cx="7924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সূর্য ও তার চারপাশে ঘূর্ণায়মান এসব বস্তুকণা নিয়ে কী গঠিত?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080000" y="5274326"/>
            <a:ext cx="152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2437828"/>
            <a:ext cx="2514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বিভিন্ন বস্তুকণা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D0EAC-CF80-471A-92C0-8019833AC870}"/>
              </a:ext>
            </a:extLst>
          </p:cNvPr>
          <p:cNvSpPr txBox="1"/>
          <p:nvPr/>
        </p:nvSpPr>
        <p:spPr>
          <a:xfrm>
            <a:off x="3082290" y="762001"/>
            <a:ext cx="63627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ভিডিওটি</a:t>
            </a:r>
            <a:r>
              <a:rPr lang="en-US" sz="3600" dirty="0"/>
              <a:t> </a:t>
            </a:r>
            <a:r>
              <a:rPr lang="en-US" sz="3600" dirty="0" err="1"/>
              <a:t>দেখে</a:t>
            </a:r>
            <a:r>
              <a:rPr lang="en-US" sz="3600" dirty="0"/>
              <a:t> </a:t>
            </a:r>
            <a:r>
              <a:rPr lang="en-US" sz="3600" dirty="0" err="1"/>
              <a:t>তোম</a:t>
            </a:r>
            <a:r>
              <a:rPr lang="as-IN" sz="3600" dirty="0"/>
              <a:t>র</a:t>
            </a:r>
            <a:r>
              <a:rPr lang="en-US" sz="3600" dirty="0"/>
              <a:t>া </a:t>
            </a:r>
            <a:r>
              <a:rPr lang="as-IN" sz="3600" dirty="0"/>
              <a:t>ক</a:t>
            </a:r>
            <a:r>
              <a:rPr lang="en-US" sz="3600" dirty="0"/>
              <a:t>ি </a:t>
            </a:r>
            <a:r>
              <a:rPr lang="as-IN" sz="3600" dirty="0"/>
              <a:t>ব</a:t>
            </a:r>
            <a:r>
              <a:rPr lang="en-US" sz="3600" dirty="0" err="1"/>
              <a:t>ুঝতে</a:t>
            </a:r>
            <a:r>
              <a:rPr lang="en-US" sz="3600" dirty="0"/>
              <a:t> </a:t>
            </a:r>
            <a:r>
              <a:rPr lang="en-US" sz="3600" dirty="0" err="1"/>
              <a:t>পারলে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31964-727B-4780-9912-164BEF34C212}"/>
              </a:ext>
            </a:extLst>
          </p:cNvPr>
          <p:cNvSpPr/>
          <p:nvPr/>
        </p:nvSpPr>
        <p:spPr>
          <a:xfrm>
            <a:off x="4343400" y="2667000"/>
            <a:ext cx="2667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7B67A-72D2-421A-9272-5A428DD2D6D7}"/>
              </a:ext>
            </a:extLst>
          </p:cNvPr>
          <p:cNvSpPr txBox="1"/>
          <p:nvPr/>
        </p:nvSpPr>
        <p:spPr>
          <a:xfrm>
            <a:off x="3200400" y="1143000"/>
            <a:ext cx="495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আজকে</a:t>
            </a:r>
            <a:r>
              <a:rPr lang="en-US" sz="3600" dirty="0"/>
              <a:t> আ</a:t>
            </a:r>
            <a:r>
              <a:rPr lang="bn-IN" sz="3600" dirty="0"/>
              <a:t>মাদের পাঠের বিষয় 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457200"/>
            <a:ext cx="22098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133601"/>
            <a:ext cx="4038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3429001"/>
            <a:ext cx="6858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12.1.1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5410201"/>
            <a:ext cx="434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2">
                    <a:lumMod val="50000"/>
                  </a:schemeClr>
                </a:solidFill>
              </a:rPr>
              <a:t>সৌরজতের কেন্দ্রে কী আছে?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648201"/>
            <a:ext cx="8153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</a:rPr>
              <a:t>মহাবিশ্বের যে বিশালাকার বস্তুগুলো সূর্যকে কেন্দ্র করে ঘুরছে তাদেরকে কী বলে?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5486401"/>
            <a:ext cx="914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সূর্য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05800" y="5181601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গ্রহ </a:t>
            </a:r>
            <a:endParaRPr lang="en-US" sz="3600" dirty="0"/>
          </a:p>
        </p:txBody>
      </p:sp>
      <p:pic>
        <p:nvPicPr>
          <p:cNvPr id="8" name="Picture 7" descr="s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800"/>
            <a:ext cx="6629400" cy="419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0086236" y="1638299"/>
            <a:ext cx="738664" cy="1524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vert="vert"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</a:rPr>
              <a:t>সৌরজগৎ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257801"/>
            <a:ext cx="7315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</a:rPr>
              <a:t>গ্রহের চারিদিকে যে বস্তুগুলো ঘুরছে তাকে কী বলে</a:t>
            </a:r>
            <a:r>
              <a:rPr lang="bn-BD" sz="36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2600" y="5257801"/>
            <a:ext cx="1295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উপগ্রহ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480</Words>
  <Application>Microsoft Office PowerPoint</Application>
  <PresentationFormat>Widescreen</PresentationFormat>
  <Paragraphs>95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 PC</dc:creator>
  <cp:lastModifiedBy>Manzurul Hasan</cp:lastModifiedBy>
  <cp:revision>193</cp:revision>
  <dcterms:created xsi:type="dcterms:W3CDTF">2019-05-03T10:36:46Z</dcterms:created>
  <dcterms:modified xsi:type="dcterms:W3CDTF">2020-06-15T17:13:39Z</dcterms:modified>
</cp:coreProperties>
</file>