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6" r:id="rId5"/>
    <p:sldMasterId id="2147483750" r:id="rId6"/>
    <p:sldMasterId id="2147483768" r:id="rId7"/>
  </p:sldMasterIdLst>
  <p:notesMasterIdLst>
    <p:notesMasterId r:id="rId32"/>
  </p:notesMasterIdLst>
  <p:sldIdLst>
    <p:sldId id="258" r:id="rId8"/>
    <p:sldId id="256" r:id="rId9"/>
    <p:sldId id="259" r:id="rId10"/>
    <p:sldId id="265" r:id="rId11"/>
    <p:sldId id="282" r:id="rId12"/>
    <p:sldId id="260" r:id="rId13"/>
    <p:sldId id="263" r:id="rId14"/>
    <p:sldId id="264" r:id="rId15"/>
    <p:sldId id="266" r:id="rId16"/>
    <p:sldId id="268" r:id="rId17"/>
    <p:sldId id="267" r:id="rId18"/>
    <p:sldId id="269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86" r:id="rId27"/>
    <p:sldId id="285" r:id="rId28"/>
    <p:sldId id="280" r:id="rId29"/>
    <p:sldId id="287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31406-883E-49DA-95D6-B20688B3830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91C0-0DD9-47D5-B7FA-C6FFE193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7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49884-3F28-438B-9599-D4EF074D6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4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2" y="6391279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7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34DFA-36CE-49BC-8AEF-A4DC39B07F29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2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7AB8F-9579-4F30-89E8-0BB1D46CB5AA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4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C7B6C-793C-410B-9361-2D03142E7369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7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D0764-819F-499C-BA28-830919A4F0F4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2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7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2" y="6391279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13A4D5-36A6-49C5-96E7-8C424C04AAFE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92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83C7C-D0CA-4844-8408-458852157DF6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7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7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2" y="6410329"/>
            <a:ext cx="3044825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85EA6-3B97-43CB-AD56-5F6C55369D67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1066A-19A9-4C50-A515-C10047F19CD1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9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2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4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28A63-CA33-4EDC-A333-0D45CB322E54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9"/>
            <a:ext cx="35814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92"/>
            <a:ext cx="457200" cy="441325"/>
          </a:xfrm>
        </p:spPr>
        <p:txBody>
          <a:bodyPr/>
          <a:lstStyle>
            <a:lvl1pPr algn="ctr" defTabSz="914400" fontAlgn="base">
              <a:spcBef>
                <a:spcPct val="0"/>
              </a:spcBef>
              <a:spcAft>
                <a:spcPct val="0"/>
              </a:spcAft>
              <a:defRPr b="1" smtClean="0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E08D4-9CA7-4AD0-AE60-E14F2A0EC2FD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8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089B6-90F4-4661-BF83-25E53914942C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42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15604-E932-44BB-B00F-874F25C49635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7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4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2" y="6391279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69EE2-0A66-42DA-9246-319E0E10AE81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4"/>
            <a:ext cx="6096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FFFFFF"/>
                </a:solidFill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A0F07-E98B-4FDB-8514-49C867EBE546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8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4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6" y="6388104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F3E02-B3E8-4E5A-8E1C-161BBAF16C77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F4EA7-3FB0-45BF-94AD-5CA008A13917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7" y="6410329"/>
            <a:ext cx="3382963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2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4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6" y="6388104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5F97-F927-4EF8-A91C-177BF46B018B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7" y="6405567"/>
            <a:ext cx="3044825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275AB-40D6-4DC9-9690-634F6D4ECE95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7" y="6410329"/>
            <a:ext cx="3584575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73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13F68-0CB2-4548-A818-EFBC093F8C3D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3334E-32C1-4387-BD4F-87FC1A5D390E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7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4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2" y="6391279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9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2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4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B012A-3513-45B9-B7A1-F7BD00234877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292CD-F003-4923-94B6-BB3F5EF9239A}" type="datetimeFigureOut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94423-70D4-47DB-AF3D-4D676FA37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4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CFEDD-24E8-4FF3-A87C-EF85F2CB5C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14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0405F-54EC-402A-8994-295AA5605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17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B29BE-7185-432D-A2BE-AC86D26558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0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28AD4-B975-4D69-97A0-440ABE9371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37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601BE-76FC-4EE7-B182-645B870E43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753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8E2CE-D116-4E05-B1F2-6645994B9D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229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7F211-27DF-42BC-901B-2F88A6A35F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07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D4FCC-D312-4DDC-B07F-72EA46BB27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68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8345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3250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26358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563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028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57153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87826-612C-4183-B463-19950E0F8A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74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F8165-2CC1-43EE-96BC-A6B67CE222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68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38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60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92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52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70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43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29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60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48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9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6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07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white">
          <a:xfrm>
            <a:off x="0" y="4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2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12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6" y="6388104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2" y="6405567"/>
            <a:ext cx="3044825" cy="365125"/>
          </a:xfrm>
          <a:prstGeom prst="rect">
            <a:avLst/>
          </a:prstGeom>
        </p:spPr>
        <p:txBody>
          <a:bodyPr vert="horz"/>
          <a:lstStyle>
            <a:lvl1pPr algn="r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smtClean="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 marL="0" marR="0" lvl="0" indent="0" algn="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0C4A3-68F2-4C78-B8B6-9C7B7B05BF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9"/>
            <a:ext cx="3581400" cy="366713"/>
          </a:xfrm>
          <a:prstGeom prst="rect">
            <a:avLst/>
          </a:prstGeom>
        </p:spPr>
        <p:txBody>
          <a:bodyPr vert="horz"/>
          <a:lstStyle>
            <a:lvl1pPr algn="l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dirty="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7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smtClean="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defRPr>
            </a:lvl1pPr>
          </a:lstStyle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FB576-6B23-41DD-AF4D-09B85BA3974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27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4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3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4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420451" y="2898520"/>
            <a:ext cx="4648200" cy="1164500"/>
          </a:xfrm>
          <a:prstGeom prst="wedgeRoundRectCallout">
            <a:avLst>
              <a:gd name="adj1" fmla="val -44678"/>
              <a:gd name="adj2" fmla="val -119308"/>
              <a:gd name="adj3" fmla="val 16667"/>
            </a:avLst>
          </a:prstGeom>
          <a:noFill/>
          <a:ln w="101600" cap="sq" cmpd="dbl">
            <a:solidFill>
              <a:srgbClr val="0000FF"/>
            </a:solidFill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188" y="2947370"/>
            <a:ext cx="4419599" cy="1066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Wel</a:t>
            </a:r>
            <a:r>
              <a:rPr lang="en-US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Come to</a:t>
            </a:r>
            <a:endParaRPr kumimoji="0" lang="en-US" sz="1800" b="1" i="0" u="none" strike="noStrike" kern="1200" cap="none" spc="0" normalizeH="0" baseline="0" noProof="0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13" y="293230"/>
            <a:ext cx="86868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From the Directorate of 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Technical    Education</a:t>
            </a:r>
            <a:r>
              <a:rPr kumimoji="0" lang="en-US" sz="3600" b="1" i="0" u="none" strike="noStrike" kern="1200" cap="none" spc="0" normalizeH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Bangladesh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06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Nanyang Polytechnic International,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                       Singapore </a:t>
            </a:r>
            <a:r>
              <a:rPr kumimoji="0" lang="bn-IN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3" y="795715"/>
            <a:ext cx="3415686" cy="3232132"/>
          </a:xfrm>
          <a:prstGeom prst="rect">
            <a:avLst/>
          </a:prstGeom>
        </p:spPr>
      </p:pic>
      <p:pic>
        <p:nvPicPr>
          <p:cNvPr id="15" name="Picture 14" descr="porda.jp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648" y="0"/>
            <a:ext cx="4811889" cy="7054860"/>
          </a:xfrm>
          <a:prstGeom prst="rect">
            <a:avLst/>
          </a:prstGeom>
        </p:spPr>
      </p:pic>
      <p:pic>
        <p:nvPicPr>
          <p:cNvPr id="16" name="Picture 15" descr="pord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4511C"/>
              </a:clrFrom>
              <a:clrTo>
                <a:srgbClr val="64511C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501" y="0"/>
            <a:ext cx="4703855" cy="705486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909220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5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Ribbon 25">
            <a:hlinkClick r:id="" action="ppaction://noaction"/>
          </p:cNvPr>
          <p:cNvSpPr/>
          <p:nvPr/>
        </p:nvSpPr>
        <p:spPr>
          <a:xfrm>
            <a:off x="1716016" y="392608"/>
            <a:ext cx="5638800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Lesson</a:t>
            </a:r>
            <a:r>
              <a:rPr kumimoji="0" lang="en-US" sz="2400" b="1" i="0" u="none" strike="noStrike" kern="0" cap="none" spc="0" normalizeH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equipments</a:t>
            </a: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12036"/>
          <a:stretch/>
        </p:blipFill>
        <p:spPr bwMode="auto">
          <a:xfrm>
            <a:off x="298195" y="1582270"/>
            <a:ext cx="4878824" cy="29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562600" y="1600200"/>
            <a:ext cx="3124200" cy="3048000"/>
            <a:chOff x="2368047" y="1120590"/>
            <a:chExt cx="1877228" cy="2529168"/>
          </a:xfrm>
        </p:grpSpPr>
        <p:grpSp>
          <p:nvGrpSpPr>
            <p:cNvPr id="30" name="Group 2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Moon 3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2000" y="4668977"/>
            <a:ext cx="422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stands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3338" y="458430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Burning candle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773"/>
            <a:ext cx="8483325" cy="620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1305875" y="578540"/>
            <a:ext cx="6248400" cy="1189148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Image formed</a:t>
            </a:r>
            <a:r>
              <a:rPr kumimoji="0" lang="en-US" sz="3200" b="1" i="0" u="none" strike="noStrike" kern="0" cap="none" spc="0" normalizeH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in a concave mirror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39549">
            <a:off x="7668366" y="1390347"/>
            <a:ext cx="9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1724700">
            <a:off x="7648383" y="1729593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9878203">
            <a:off x="3863139" y="4762304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20620125">
            <a:off x="3767518" y="523660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-152243" y="33813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Concave mirror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5986627">
            <a:off x="1078817" y="3354901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6839142" y="1895286"/>
            <a:ext cx="1369417" cy="3615257"/>
          </a:xfrm>
          <a:prstGeom prst="round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62400" y="2491982"/>
            <a:ext cx="1322968" cy="1565657"/>
            <a:chOff x="2368047" y="1120590"/>
            <a:chExt cx="1877228" cy="2529168"/>
          </a:xfrm>
        </p:grpSpPr>
        <p:grpSp>
          <p:nvGrpSpPr>
            <p:cNvPr id="4" name="Group 3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Moon 6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860534" y="2950771"/>
            <a:ext cx="2376478" cy="2927604"/>
            <a:chOff x="2368047" y="1120590"/>
            <a:chExt cx="1877228" cy="2529168"/>
          </a:xfrm>
        </p:grpSpPr>
        <p:grpSp>
          <p:nvGrpSpPr>
            <p:cNvPr id="12" name="Group 11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Moon 14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42126" y="3604885"/>
            <a:ext cx="6224135" cy="95830"/>
            <a:chOff x="5292774" y="2579980"/>
            <a:chExt cx="2811324" cy="58375"/>
          </a:xfrm>
        </p:grpSpPr>
        <p:grpSp>
          <p:nvGrpSpPr>
            <p:cNvPr id="20" name="Group 19"/>
            <p:cNvGrpSpPr/>
            <p:nvPr/>
          </p:nvGrpSpPr>
          <p:grpSpPr>
            <a:xfrm>
              <a:off x="5292774" y="2579980"/>
              <a:ext cx="2811324" cy="58375"/>
              <a:chOff x="6016825" y="2557321"/>
              <a:chExt cx="1374575" cy="4903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016825" y="2578877"/>
                <a:ext cx="1374575" cy="12653"/>
              </a:xfrm>
              <a:prstGeom prst="line">
                <a:avLst/>
              </a:prstGeom>
              <a:noFill/>
              <a:ln w="38100" cap="rnd" cmpd="sng" algn="ctr">
                <a:solidFill>
                  <a:srgbClr val="C04F3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sp>
            <p:nvSpPr>
              <p:cNvPr id="23" name="Isosceles Triangle 22"/>
              <p:cNvSpPr/>
              <p:nvPr/>
            </p:nvSpPr>
            <p:spPr>
              <a:xfrm rot="5400000">
                <a:off x="6778708" y="2569732"/>
                <a:ext cx="49035" cy="24213"/>
              </a:xfrm>
              <a:prstGeom prst="triangle">
                <a:avLst/>
              </a:prstGeom>
              <a:solidFill>
                <a:srgbClr val="C04F32"/>
              </a:solidFill>
              <a:ln w="38100" cap="rnd" cmpd="sng" algn="ctr">
                <a:solidFill>
                  <a:srgbClr val="AB946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6416929" flipH="1">
              <a:off x="7815047" y="2587893"/>
              <a:ext cx="47471" cy="45234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28420" y="3715021"/>
            <a:ext cx="4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 panose="02020404030301010803"/>
              </a:rPr>
              <a:t>F</a:t>
            </a:r>
            <a:endParaRPr lang="en-US" sz="2400" dirty="0">
              <a:solidFill>
                <a:srgbClr val="FF0000"/>
              </a:solidFill>
              <a:latin typeface="Garamond" panose="0202040403030101080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2164" y="3652035"/>
            <a:ext cx="4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/>
              </a:rPr>
              <a:t>C</a:t>
            </a:r>
            <a:endParaRPr lang="en-US" sz="2400" b="1" dirty="0">
              <a:solidFill>
                <a:srgbClr val="FF0000"/>
              </a:solidFill>
              <a:latin typeface="Garamond" panose="02020404030301010803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07055" y="2834246"/>
            <a:ext cx="2983593" cy="95311"/>
            <a:chOff x="5960788" y="2550056"/>
            <a:chExt cx="1430612" cy="6944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28" name="Isosceles Triangle 27"/>
            <p:cNvSpPr/>
            <p:nvPr/>
          </p:nvSpPr>
          <p:spPr>
            <a:xfrm rot="5400000">
              <a:off x="6384668" y="2564781"/>
              <a:ext cx="69440" cy="39989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7865513">
            <a:off x="3601866" y="852517"/>
            <a:ext cx="2723400" cy="5825041"/>
            <a:chOff x="6398618" y="-3888447"/>
            <a:chExt cx="533955" cy="13902369"/>
          </a:xfrm>
        </p:grpSpPr>
        <p:cxnSp>
          <p:nvCxnSpPr>
            <p:cNvPr id="30" name="Straight Connector 29"/>
            <p:cNvCxnSpPr/>
            <p:nvPr/>
          </p:nvCxnSpPr>
          <p:spPr>
            <a:xfrm rot="13734487" flipH="1">
              <a:off x="-231589" y="2849760"/>
              <a:ext cx="13902369" cy="425955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1" name="Isosceles Triangle 30"/>
            <p:cNvSpPr/>
            <p:nvPr/>
          </p:nvSpPr>
          <p:spPr>
            <a:xfrm rot="6453131">
              <a:off x="6243447" y="987540"/>
              <a:ext cx="322514" cy="12172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61264">
            <a:off x="4707490" y="2907491"/>
            <a:ext cx="2623808" cy="2035730"/>
            <a:chOff x="6246227" y="1033082"/>
            <a:chExt cx="987896" cy="2795734"/>
          </a:xfrm>
        </p:grpSpPr>
        <p:cxnSp>
          <p:nvCxnSpPr>
            <p:cNvPr id="33" name="Straight Connector 32"/>
            <p:cNvCxnSpPr/>
            <p:nvPr/>
          </p:nvCxnSpPr>
          <p:spPr>
            <a:xfrm rot="19938736">
              <a:off x="6246227" y="1033082"/>
              <a:ext cx="987896" cy="2795734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4" name="Isosceles Triangle 33"/>
            <p:cNvSpPr/>
            <p:nvPr/>
          </p:nvSpPr>
          <p:spPr>
            <a:xfrm rot="16767250" flipH="1" flipV="1">
              <a:off x="6326485" y="2207804"/>
              <a:ext cx="165031" cy="34865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0000" y="4879089"/>
            <a:ext cx="5461298" cy="182115"/>
            <a:chOff x="5376874" y="2574480"/>
            <a:chExt cx="2707316" cy="14991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5376874" y="2615508"/>
              <a:ext cx="2707316" cy="10888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7" name="Isosceles Triangle 36"/>
            <p:cNvSpPr/>
            <p:nvPr/>
          </p:nvSpPr>
          <p:spPr>
            <a:xfrm rot="16416929" flipH="1">
              <a:off x="7781508" y="2608344"/>
              <a:ext cx="90392" cy="22664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416">
            <a:off x="13407" y="3962476"/>
            <a:ext cx="2076231" cy="127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Down Arrow 38"/>
          <p:cNvSpPr/>
          <p:nvPr/>
        </p:nvSpPr>
        <p:spPr>
          <a:xfrm>
            <a:off x="1702479" y="3029897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586386" y="2256601"/>
            <a:ext cx="346540" cy="458801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 rot="1501978">
            <a:off x="7303775" y="1684279"/>
            <a:ext cx="346540" cy="454982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6520" y="2395333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Image</a:t>
            </a:r>
            <a:r>
              <a:rPr lang="bn-IN" dirty="0" smtClean="0">
                <a:solidFill>
                  <a:prstClr val="black"/>
                </a:solidFill>
                <a:latin typeface="Garamond" panose="02020404030301010803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0761" y="1635353"/>
            <a:ext cx="149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Object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3285">
            <a:off x="6627424" y="1316837"/>
            <a:ext cx="220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Concave mirror</a:t>
            </a:r>
            <a:endParaRPr 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8266" y="5505681"/>
            <a:ext cx="709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Position of image: Out of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curvature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4524" y="5899394"/>
            <a:ext cx="704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Shape: The image is smaller than the object </a:t>
            </a:r>
            <a:r>
              <a:rPr lang="bn-IN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91221" y="6302231"/>
            <a:ext cx="45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Nature: Real and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revese</a:t>
            </a:r>
            <a:r>
              <a:rPr lang="bn-IN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own Ribbon 47">
            <a:hlinkClick r:id="" action="ppaction://noaction"/>
          </p:cNvPr>
          <p:cNvSpPr/>
          <p:nvPr/>
        </p:nvSpPr>
        <p:spPr>
          <a:xfrm>
            <a:off x="486377" y="242556"/>
            <a:ext cx="8200017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Real image formation process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4800600"/>
            <a:ext cx="8839200" cy="1174455"/>
          </a:xfrm>
          <a:prstGeom prst="roundRect">
            <a:avLst/>
          </a:prstGeom>
          <a:gradFill rotWithShape="1">
            <a:gsLst>
              <a:gs pos="0">
                <a:srgbClr val="8E684C">
                  <a:tint val="60000"/>
                  <a:lumMod val="110000"/>
                </a:srgbClr>
              </a:gs>
              <a:gs pos="100000">
                <a:srgbClr val="8E684C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8E684C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umimoji="0" lang="bn-IN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NewRomanPSMT"/>
              </a:rPr>
              <a:t>the object is situated between the pole and the principal </a:t>
            </a:r>
            <a:r>
              <a:rPr lang="en-US" sz="2400" dirty="0" smtClean="0">
                <a:latin typeface="TimesNewRomanPSMT"/>
              </a:rPr>
              <a:t>focus in a concave mirror then demonstrate </a:t>
            </a:r>
            <a:r>
              <a:rPr lang="en-US" sz="2400" dirty="0">
                <a:latin typeface="TimesNewRomanPSMT"/>
              </a:rPr>
              <a:t>formation of </a:t>
            </a:r>
            <a:r>
              <a:rPr lang="en-US" sz="2400" dirty="0" smtClean="0">
                <a:latin typeface="TimesNewRomanPSMT"/>
              </a:rPr>
              <a:t>image with the help of ray diagram. </a:t>
            </a:r>
            <a:r>
              <a:rPr kumimoji="0" lang="bn-IN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1956226" y="511274"/>
            <a:ext cx="4908458" cy="937344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432" y="729603"/>
            <a:ext cx="263804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/>
            <a:r>
              <a:rPr lang="en-US" sz="2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single </a:t>
            </a:r>
            <a:r>
              <a:rPr lang="bn-BD" sz="2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If you can not,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click here</a:t>
            </a:r>
            <a:endParaRPr kumimoji="0" lang="en-US" sz="2800" i="0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465310" cy="24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9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900"/>
                            </p:stCondLst>
                            <p:childTnLst>
                              <p:par>
                                <p:cTn id="40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400"/>
                            </p:stCondLst>
                            <p:childTnLst>
                              <p:par>
                                <p:cTn id="4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214" y="5115312"/>
            <a:ext cx="2343150" cy="338554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latin typeface="TimesNewRomanPSMT"/>
              </a:rPr>
              <a:t>Image behind the </a:t>
            </a:r>
            <a:r>
              <a:rPr lang="en-US" sz="1600" dirty="0">
                <a:latin typeface="TimesNewRomanPSMT"/>
              </a:rPr>
              <a:t>mirror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62257" y="5097488"/>
            <a:ext cx="2533650" cy="369332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TimesNewRomanPSMT"/>
              </a:rPr>
              <a:t> </a:t>
            </a:r>
            <a:r>
              <a:rPr lang="en-US" sz="1600" dirty="0" smtClean="0">
                <a:latin typeface="TimesNewRomanPSMT"/>
              </a:rPr>
              <a:t>Image is virtual </a:t>
            </a:r>
            <a:r>
              <a:rPr lang="en-US" sz="1600" dirty="0">
                <a:latin typeface="TimesNewRomanPSMT"/>
              </a:rPr>
              <a:t>and erect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3800" y="5110375"/>
            <a:ext cx="3924863" cy="338554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600" dirty="0" smtClean="0">
                <a:latin typeface="TimesNewRomanPSMT"/>
              </a:rPr>
              <a:t>Image is larger than </a:t>
            </a:r>
            <a:r>
              <a:rPr lang="en-US" sz="1600" dirty="0">
                <a:latin typeface="TimesNewRomanPSMT"/>
              </a:rPr>
              <a:t>the size of the </a:t>
            </a:r>
            <a:r>
              <a:rPr lang="en-US" sz="1600" dirty="0" smtClean="0">
                <a:latin typeface="TimesNewRomanPSMT"/>
              </a:rPr>
              <a:t>object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2267" y="1017768"/>
            <a:ext cx="7335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latin typeface="TimesNewRomanPSMT"/>
              </a:rPr>
              <a:t>The </a:t>
            </a:r>
            <a:r>
              <a:rPr lang="en-US" sz="2000" dirty="0">
                <a:latin typeface="TimesNewRomanPSMT"/>
              </a:rPr>
              <a:t>object is situated between the pole and the principal </a:t>
            </a:r>
            <a:r>
              <a:rPr lang="en-US" sz="2000" dirty="0" smtClean="0">
                <a:latin typeface="TimesNewRomanPSMT"/>
              </a:rPr>
              <a:t>focus.</a:t>
            </a:r>
            <a:endParaRPr lang="en-US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7633" y="1864332"/>
            <a:ext cx="5604933" cy="2778919"/>
            <a:chOff x="886177" y="914400"/>
            <a:chExt cx="7473244" cy="3705225"/>
          </a:xfrm>
          <a:solidFill>
            <a:srgbClr val="EBF6DE"/>
          </a:solidFill>
        </p:grpSpPr>
        <p:sp>
          <p:nvSpPr>
            <p:cNvPr id="7" name="TextBox 6"/>
            <p:cNvSpPr txBox="1"/>
            <p:nvPr/>
          </p:nvSpPr>
          <p:spPr>
            <a:xfrm>
              <a:off x="3048000" y="2667000"/>
              <a:ext cx="400109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2678668"/>
              <a:ext cx="374461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743200" y="2590800"/>
              <a:ext cx="238908" cy="152400"/>
            </a:xfrm>
            <a:prstGeom prst="flowChartConnector">
              <a:avLst/>
            </a:prstGeom>
            <a:grpFill/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333091" y="2590800"/>
              <a:ext cx="238908" cy="152400"/>
            </a:xfrm>
            <a:prstGeom prst="flowChartConnector">
              <a:avLst/>
            </a:prstGeom>
            <a:grpFill/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4827" r="-158746"/>
            <a:stretch/>
          </p:blipFill>
          <p:spPr bwMode="auto">
            <a:xfrm>
              <a:off x="886177" y="914400"/>
              <a:ext cx="7473244" cy="3705225"/>
            </a:xfrm>
            <a:prstGeom prst="rect">
              <a:avLst/>
            </a:prstGeom>
            <a:grpFill/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600200" y="2638425"/>
              <a:ext cx="6553200" cy="43934"/>
            </a:xfrm>
            <a:prstGeom prst="line">
              <a:avLst/>
            </a:prstGeom>
            <a:grpFill/>
            <a:ln w="381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V="1">
              <a:off x="5147733" y="1892484"/>
              <a:ext cx="14722" cy="762798"/>
            </a:xfrm>
            <a:prstGeom prst="straightConnector1">
              <a:avLst/>
            </a:prstGeom>
            <a:grpFill/>
            <a:ln w="57150" cap="rnd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217956" y="2608177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004197" y="2607469"/>
            <a:ext cx="666750" cy="16669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172200" y="3236119"/>
            <a:ext cx="1028700" cy="45720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Image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86550" y="2139554"/>
            <a:ext cx="0" cy="1017984"/>
          </a:xfrm>
          <a:prstGeom prst="straightConnector1">
            <a:avLst/>
          </a:prstGeom>
          <a:noFill/>
          <a:ln w="57150" cap="rnd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H="1">
            <a:off x="2686050" y="2620566"/>
            <a:ext cx="3001566" cy="1208484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H="1">
            <a:off x="2557463" y="2431257"/>
            <a:ext cx="3113485" cy="940594"/>
          </a:xfrm>
          <a:prstGeom prst="straightConnector1">
            <a:avLst/>
          </a:prstGeom>
          <a:noFill/>
          <a:ln w="38100" cap="rnd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>
            <a:off x="5014913" y="2431257"/>
            <a:ext cx="656035" cy="192881"/>
          </a:xfrm>
          <a:prstGeom prst="straightConnector1">
            <a:avLst/>
          </a:prstGeom>
          <a:noFill/>
          <a:ln w="38100" cap="rnd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4500563" y="3198019"/>
            <a:ext cx="1028700" cy="45720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Object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70948" y="2139554"/>
            <a:ext cx="1015602" cy="291704"/>
          </a:xfrm>
          <a:prstGeom prst="straightConnector1">
            <a:avLst/>
          </a:prstGeom>
          <a:noFill/>
          <a:ln w="38100" cap="rnd" cmpd="sng" algn="ctr">
            <a:solidFill>
              <a:srgbClr val="000000"/>
            </a:solidFill>
            <a:prstDash val="sysDash"/>
            <a:headEnd type="none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flipV="1">
            <a:off x="5670948" y="2139554"/>
            <a:ext cx="1015602" cy="500063"/>
          </a:xfrm>
          <a:prstGeom prst="straightConnector1">
            <a:avLst/>
          </a:prstGeom>
          <a:noFill/>
          <a:ln w="38100" cap="rnd" cmpd="sng" algn="ctr">
            <a:solidFill>
              <a:srgbClr val="000000"/>
            </a:solidFill>
            <a:prstDash val="sysDash"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46960" y="3199210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75398" y="3170635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7122">
            <a:off x="1749705" y="3284092"/>
            <a:ext cx="1238541" cy="76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8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6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908633" y="231622"/>
            <a:ext cx="5250533" cy="1219200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 in pairs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5029200"/>
            <a:ext cx="8763000" cy="1055045"/>
          </a:xfrm>
          <a:prstGeom prst="roundRect">
            <a:avLst/>
          </a:prstGeom>
          <a:gradFill rotWithShape="1">
            <a:gsLst>
              <a:gs pos="0">
                <a:srgbClr val="8E684C">
                  <a:tint val="60000"/>
                  <a:lumMod val="110000"/>
                </a:srgbClr>
              </a:gs>
              <a:gs pos="100000">
                <a:srgbClr val="8E684C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8E684C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400" dirty="0" smtClean="0">
                <a:latin typeface="TimesNewRomanPSMT"/>
              </a:rPr>
              <a:t>When the </a:t>
            </a:r>
            <a:r>
              <a:rPr lang="en-US" sz="2400" dirty="0">
                <a:latin typeface="TimesNewRomanPSMT"/>
              </a:rPr>
              <a:t>object is situated </a:t>
            </a:r>
            <a:r>
              <a:rPr lang="en-US" sz="2400" dirty="0" smtClean="0">
                <a:latin typeface="TimesNewRomanPSMT"/>
              </a:rPr>
              <a:t>in the </a:t>
            </a:r>
            <a:r>
              <a:rPr lang="en-US" sz="2400" dirty="0" err="1">
                <a:latin typeface="TimesNewRomanPSMT"/>
              </a:rPr>
              <a:t>centre</a:t>
            </a:r>
            <a:r>
              <a:rPr lang="en-US" sz="2400" dirty="0">
                <a:latin typeface="TimesNewRomanPSMT"/>
              </a:rPr>
              <a:t> of curvature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in a </a:t>
            </a:r>
            <a:r>
              <a:rPr lang="en-US" sz="2400" dirty="0" smtClean="0">
                <a:solidFill>
                  <a:prstClr val="black"/>
                </a:solidFill>
                <a:latin typeface="TimesNewRomanPSMT"/>
              </a:rPr>
              <a:t>concave mirror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then demonstrate formation of image with the help of ray diagram.</a:t>
            </a:r>
            <a:r>
              <a:rPr lang="en-US" sz="2400" dirty="0" smtClean="0">
                <a:latin typeface="TimesNewRomanPSM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0068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>
            <a:hlinkClick r:id="rId3" action="ppaction://hlinksldjump"/>
          </p:cNvPr>
          <p:cNvSpPr/>
          <p:nvPr/>
        </p:nvSpPr>
        <p:spPr>
          <a:xfrm>
            <a:off x="5030916" y="1905000"/>
            <a:ext cx="3639631" cy="996643"/>
          </a:xfrm>
          <a:prstGeom prst="ribbon">
            <a:avLst>
              <a:gd name="adj1" fmla="val 722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If you can not, click here</a:t>
            </a:r>
            <a:r>
              <a:rPr kumimoji="0" lang="bn-IN" sz="2400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uLnTx/>
                <a:uFillTx/>
                <a:latin typeface="Times New Roman" panose="02020603050405020304" pitchFamily="18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endParaRPr kumimoji="0" lang="en-US" sz="2400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5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7627" y="5193400"/>
            <a:ext cx="2766659" cy="338554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TimesNewRomanPSMT"/>
                <a:cs typeface="+mn-cs"/>
              </a:rPr>
              <a:t>Image is Centre of curvature</a:t>
            </a:r>
            <a:r>
              <a:rPr kumimoji="0" lang="bn-BD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BD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80176" y="5189574"/>
            <a:ext cx="2520250" cy="338554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latin typeface="TimesNewRomanPSMT"/>
              </a:rPr>
              <a:t>Image</a:t>
            </a:r>
            <a:r>
              <a:rPr lang="en-US" sz="1600" dirty="0" smtClean="0">
                <a:latin typeface="TimesNewRomanPSMT"/>
              </a:rPr>
              <a:t> is equal </a:t>
            </a:r>
            <a:r>
              <a:rPr lang="en-US" sz="1600" dirty="0">
                <a:latin typeface="TimesNewRomanPSMT"/>
              </a:rPr>
              <a:t>to object</a:t>
            </a:r>
            <a:r>
              <a:rPr kumimoji="0" lang="bn-BD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0" y="1641019"/>
            <a:ext cx="5429250" cy="2778919"/>
            <a:chOff x="1066800" y="914399"/>
            <a:chExt cx="7239000" cy="3705225"/>
          </a:xfrm>
          <a:solidFill>
            <a:srgbClr val="CBAF62">
              <a:lumMod val="20000"/>
              <a:lumOff val="80000"/>
            </a:srgbClr>
          </a:solidFill>
        </p:grpSpPr>
        <p:sp>
          <p:nvSpPr>
            <p:cNvPr id="6" name="TextBox 5"/>
            <p:cNvSpPr txBox="1"/>
            <p:nvPr/>
          </p:nvSpPr>
          <p:spPr>
            <a:xfrm>
              <a:off x="3581400" y="2743200"/>
              <a:ext cx="504840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67923" y="2829580"/>
              <a:ext cx="466368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1760" r="-12865"/>
            <a:stretch/>
          </p:blipFill>
          <p:spPr bwMode="auto">
            <a:xfrm>
              <a:off x="1066800" y="914399"/>
              <a:ext cx="7239000" cy="3705225"/>
            </a:xfrm>
            <a:prstGeom prst="rect">
              <a:avLst/>
            </a:prstGeom>
            <a:grpFill/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219200" y="2819400"/>
              <a:ext cx="6672277" cy="43934"/>
            </a:xfrm>
            <a:prstGeom prst="line">
              <a:avLst/>
            </a:prstGeom>
            <a:grpFill/>
            <a:ln w="381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891477" y="2590800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81477" y="2775811"/>
              <a:ext cx="152400" cy="153198"/>
            </a:xfrm>
            <a:prstGeom prst="ellipse">
              <a:avLst/>
            </a:prstGeom>
            <a:grpFill/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2742801"/>
              <a:ext cx="152400" cy="153198"/>
            </a:xfrm>
            <a:prstGeom prst="ellipse">
              <a:avLst/>
            </a:prstGeom>
            <a:grpFill/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3657600" y="2294335"/>
            <a:ext cx="3262313" cy="1918097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3657600" y="3830242"/>
            <a:ext cx="3257550" cy="10715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 flipV="1">
            <a:off x="4286250" y="2314576"/>
            <a:ext cx="2633663" cy="1526381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V="1">
            <a:off x="4267200" y="2294335"/>
            <a:ext cx="2652713" cy="16669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49524" y="789172"/>
            <a:ext cx="6668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imesNewRomanPSMT"/>
                <a:cs typeface="+mn-cs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NewRomanPSMT"/>
                <a:cs typeface="+mn-cs"/>
              </a:rPr>
              <a:t>object is situated in the </a:t>
            </a:r>
            <a:r>
              <a:rPr lang="en-US" sz="2400" dirty="0" err="1">
                <a:solidFill>
                  <a:prstClr val="black"/>
                </a:solidFill>
                <a:latin typeface="TimesNewRomanPSMT"/>
                <a:cs typeface="+mn-cs"/>
              </a:rPr>
              <a:t>centre</a:t>
            </a:r>
            <a:r>
              <a:rPr lang="en-US" sz="2400" dirty="0">
                <a:solidFill>
                  <a:prstClr val="black"/>
                </a:solidFill>
                <a:latin typeface="TimesNewRomanPSMT"/>
                <a:cs typeface="+mn-cs"/>
              </a:rPr>
              <a:t> of curvature </a:t>
            </a:r>
            <a:endParaRPr lang="en-US" altLang="en-US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05034" y="2458805"/>
            <a:ext cx="1186543" cy="46166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defTabSz="685800">
              <a:defRPr/>
            </a:pPr>
            <a:r>
              <a:rPr lang="en-US" sz="2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Object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58719" y="3951612"/>
            <a:ext cx="1250422" cy="46166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685800">
              <a:defRPr/>
            </a:pPr>
            <a:r>
              <a:rPr lang="en-US" sz="2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Image</a:t>
            </a:r>
          </a:p>
        </p:txBody>
      </p:sp>
      <p:sp>
        <p:nvSpPr>
          <p:cNvPr id="20" name="Flowchart: Delay 19"/>
          <p:cNvSpPr/>
          <p:nvPr/>
        </p:nvSpPr>
        <p:spPr>
          <a:xfrm rot="16200000">
            <a:off x="3860006" y="2608660"/>
            <a:ext cx="795338" cy="190500"/>
          </a:xfrm>
          <a:prstGeom prst="flowChartDelay">
            <a:avLst/>
          </a:prstGeom>
          <a:solidFill>
            <a:srgbClr val="EA44EE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Flowchart: Delay 20"/>
          <p:cNvSpPr/>
          <p:nvPr/>
        </p:nvSpPr>
        <p:spPr>
          <a:xfrm rot="5400000" flipV="1">
            <a:off x="3881438" y="3370660"/>
            <a:ext cx="759619" cy="190500"/>
          </a:xfrm>
          <a:prstGeom prst="flowChartDelay">
            <a:avLst/>
          </a:prstGeom>
          <a:solidFill>
            <a:srgbClr val="EA44EE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Flowchart: Delay 23"/>
          <p:cNvSpPr/>
          <p:nvPr/>
        </p:nvSpPr>
        <p:spPr>
          <a:xfrm rot="16200000">
            <a:off x="3855839" y="2604493"/>
            <a:ext cx="803672" cy="190500"/>
          </a:xfrm>
          <a:prstGeom prst="flowChartDelay">
            <a:avLst/>
          </a:prstGeom>
          <a:solidFill>
            <a:srgbClr val="EA44EE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Flowchart: Delay 24"/>
          <p:cNvSpPr/>
          <p:nvPr/>
        </p:nvSpPr>
        <p:spPr>
          <a:xfrm rot="5400000" flipV="1">
            <a:off x="3881438" y="3370660"/>
            <a:ext cx="759619" cy="190500"/>
          </a:xfrm>
          <a:prstGeom prst="flowChartDelay">
            <a:avLst/>
          </a:prstGeom>
          <a:solidFill>
            <a:srgbClr val="EA44EE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49491" y="3064669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94560" y="3009900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7947">
            <a:off x="2804948" y="3671269"/>
            <a:ext cx="1245949" cy="76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/>
          <p:cNvSpPr/>
          <p:nvPr/>
        </p:nvSpPr>
        <p:spPr>
          <a:xfrm>
            <a:off x="3134286" y="5189574"/>
            <a:ext cx="2545890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TimesNewRomanPSMT"/>
              </a:rPr>
              <a:t>Image is real and inverted</a:t>
            </a:r>
            <a:endParaRPr lang="bn-BD" altLang="en-US" sz="1600" kern="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1727865" y="245048"/>
            <a:ext cx="5638800" cy="1413424"/>
          </a:xfrm>
          <a:prstGeom prst="star24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7" y="2057400"/>
            <a:ext cx="396383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4876800" y="2057401"/>
            <a:ext cx="3639631" cy="838200"/>
          </a:xfrm>
          <a:prstGeom prst="ribbon">
            <a:avLst>
              <a:gd name="adj1" fmla="val 2451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If you can not, click here</a:t>
            </a:r>
            <a:r>
              <a:rPr kumimoji="0" lang="bn-IN" sz="2400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uLnTx/>
                <a:uFillTx/>
                <a:latin typeface="Times New Roman" panose="02020603050405020304" pitchFamily="18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endParaRPr kumimoji="0" lang="en-US" sz="2400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050" y="5257800"/>
            <a:ext cx="8516430" cy="1048872"/>
          </a:xfrm>
          <a:prstGeom prst="roundRect">
            <a:avLst/>
          </a:prstGeom>
          <a:gradFill rotWithShape="1">
            <a:gsLst>
              <a:gs pos="0">
                <a:srgbClr val="8E684C">
                  <a:tint val="60000"/>
                  <a:lumMod val="110000"/>
                </a:srgbClr>
              </a:gs>
              <a:gs pos="100000">
                <a:srgbClr val="8E684C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8E684C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umimoji="0" lang="bn-IN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NewRomanPSMT"/>
              </a:rPr>
              <a:t>the object is situated </a:t>
            </a:r>
            <a:r>
              <a:rPr lang="en-US" sz="2000" dirty="0" smtClean="0">
                <a:latin typeface="TimesNewRomanPSMT"/>
              </a:rPr>
              <a:t>between </a:t>
            </a:r>
            <a:r>
              <a:rPr lang="en-US" sz="2000" dirty="0">
                <a:latin typeface="TimesNewRomanPSMT"/>
              </a:rPr>
              <a:t>the principal </a:t>
            </a:r>
            <a:r>
              <a:rPr lang="en-US" sz="2000" dirty="0" smtClean="0">
                <a:latin typeface="TimesNewRomanPSMT"/>
              </a:rPr>
              <a:t>focus and Centre of curvature in a concave mirror on the optical bench then demonstrate </a:t>
            </a:r>
          </a:p>
          <a:p>
            <a:pPr lvl="0">
              <a:defRPr/>
            </a:pPr>
            <a:r>
              <a:rPr lang="en-US" sz="2000" dirty="0" smtClean="0">
                <a:latin typeface="TimesNewRomanPSMT"/>
              </a:rPr>
              <a:t>formation </a:t>
            </a:r>
            <a:r>
              <a:rPr lang="en-US" sz="2000" dirty="0">
                <a:latin typeface="TimesNewRomanPSMT"/>
              </a:rPr>
              <a:t>of </a:t>
            </a:r>
            <a:r>
              <a:rPr lang="en-US" sz="2000" dirty="0" smtClean="0">
                <a:latin typeface="TimesNewRomanPSMT"/>
              </a:rPr>
              <a:t>image with the help of ray diagram. </a:t>
            </a:r>
            <a:r>
              <a:rPr kumimoji="0" lang="bn-IN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0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773"/>
            <a:ext cx="8483325" cy="620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1305875" y="578540"/>
            <a:ext cx="6248400" cy="1189148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Image formed in a concave mirror on the optical bench</a:t>
            </a:r>
            <a:endParaRPr kumimoji="0" lang="en-US" sz="20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39549">
            <a:off x="7668366" y="1390347"/>
            <a:ext cx="9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1724700">
            <a:off x="7648383" y="1729593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9878203">
            <a:off x="3863139" y="4762304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20620125">
            <a:off x="3767518" y="523660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-152243" y="33813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Concave mirror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5986627">
            <a:off x="1078817" y="3354901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6839142" y="1895286"/>
            <a:ext cx="1369417" cy="3615257"/>
          </a:xfrm>
          <a:prstGeom prst="round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62400" y="2491982"/>
            <a:ext cx="1322968" cy="1565657"/>
            <a:chOff x="2368047" y="1120590"/>
            <a:chExt cx="1877228" cy="2529168"/>
          </a:xfrm>
        </p:grpSpPr>
        <p:grpSp>
          <p:nvGrpSpPr>
            <p:cNvPr id="4" name="Group 3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Moon 6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860534" y="2950771"/>
            <a:ext cx="2376478" cy="2927604"/>
            <a:chOff x="2368047" y="1120590"/>
            <a:chExt cx="1877228" cy="2529168"/>
          </a:xfrm>
        </p:grpSpPr>
        <p:grpSp>
          <p:nvGrpSpPr>
            <p:cNvPr id="12" name="Group 11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Moon 14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42126" y="3604885"/>
            <a:ext cx="6224135" cy="95830"/>
            <a:chOff x="5292774" y="2579980"/>
            <a:chExt cx="2811324" cy="58375"/>
          </a:xfrm>
        </p:grpSpPr>
        <p:grpSp>
          <p:nvGrpSpPr>
            <p:cNvPr id="20" name="Group 19"/>
            <p:cNvGrpSpPr/>
            <p:nvPr/>
          </p:nvGrpSpPr>
          <p:grpSpPr>
            <a:xfrm>
              <a:off x="5292774" y="2579980"/>
              <a:ext cx="2811324" cy="58375"/>
              <a:chOff x="6016825" y="2557321"/>
              <a:chExt cx="1374575" cy="4903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016825" y="2578877"/>
                <a:ext cx="1374575" cy="12653"/>
              </a:xfrm>
              <a:prstGeom prst="line">
                <a:avLst/>
              </a:prstGeom>
              <a:noFill/>
              <a:ln w="38100" cap="rnd" cmpd="sng" algn="ctr">
                <a:solidFill>
                  <a:srgbClr val="C04F3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sp>
            <p:nvSpPr>
              <p:cNvPr id="23" name="Isosceles Triangle 22"/>
              <p:cNvSpPr/>
              <p:nvPr/>
            </p:nvSpPr>
            <p:spPr>
              <a:xfrm rot="5400000">
                <a:off x="6778708" y="2569732"/>
                <a:ext cx="49035" cy="24213"/>
              </a:xfrm>
              <a:prstGeom prst="triangle">
                <a:avLst/>
              </a:prstGeom>
              <a:solidFill>
                <a:srgbClr val="C04F32"/>
              </a:solidFill>
              <a:ln w="38100" cap="rnd" cmpd="sng" algn="ctr">
                <a:solidFill>
                  <a:srgbClr val="AB946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6416929" flipH="1">
              <a:off x="7815047" y="2587893"/>
              <a:ext cx="47471" cy="45234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28420" y="3715021"/>
            <a:ext cx="4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2164" y="3652035"/>
            <a:ext cx="4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07055" y="2834246"/>
            <a:ext cx="2983593" cy="95311"/>
            <a:chOff x="5960788" y="2550056"/>
            <a:chExt cx="1430612" cy="6944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28" name="Isosceles Triangle 27"/>
            <p:cNvSpPr/>
            <p:nvPr/>
          </p:nvSpPr>
          <p:spPr>
            <a:xfrm rot="5400000">
              <a:off x="6384668" y="2564781"/>
              <a:ext cx="69440" cy="39989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7865513">
            <a:off x="3601866" y="852517"/>
            <a:ext cx="2723400" cy="5825041"/>
            <a:chOff x="6398618" y="-3888447"/>
            <a:chExt cx="533955" cy="13902369"/>
          </a:xfrm>
        </p:grpSpPr>
        <p:cxnSp>
          <p:nvCxnSpPr>
            <p:cNvPr id="30" name="Straight Connector 29"/>
            <p:cNvCxnSpPr/>
            <p:nvPr/>
          </p:nvCxnSpPr>
          <p:spPr>
            <a:xfrm rot="13734487" flipH="1">
              <a:off x="-231589" y="2849760"/>
              <a:ext cx="13902369" cy="425955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1" name="Isosceles Triangle 30"/>
            <p:cNvSpPr/>
            <p:nvPr/>
          </p:nvSpPr>
          <p:spPr>
            <a:xfrm rot="6453131">
              <a:off x="6243447" y="987540"/>
              <a:ext cx="322514" cy="12172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61264">
            <a:off x="4707490" y="2907491"/>
            <a:ext cx="2623808" cy="2035730"/>
            <a:chOff x="6246227" y="1033082"/>
            <a:chExt cx="987896" cy="2795734"/>
          </a:xfrm>
        </p:grpSpPr>
        <p:cxnSp>
          <p:nvCxnSpPr>
            <p:cNvPr id="33" name="Straight Connector 32"/>
            <p:cNvCxnSpPr/>
            <p:nvPr/>
          </p:nvCxnSpPr>
          <p:spPr>
            <a:xfrm rot="19938736">
              <a:off x="6246227" y="1033082"/>
              <a:ext cx="987896" cy="2795734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4" name="Isosceles Triangle 33"/>
            <p:cNvSpPr/>
            <p:nvPr/>
          </p:nvSpPr>
          <p:spPr>
            <a:xfrm rot="16767250" flipH="1" flipV="1">
              <a:off x="6326485" y="2207804"/>
              <a:ext cx="165031" cy="34865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0000" y="4879089"/>
            <a:ext cx="5461298" cy="182115"/>
            <a:chOff x="5376874" y="2574480"/>
            <a:chExt cx="2707316" cy="14991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5376874" y="2615508"/>
              <a:ext cx="2707316" cy="10888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37" name="Isosceles Triangle 36"/>
            <p:cNvSpPr/>
            <p:nvPr/>
          </p:nvSpPr>
          <p:spPr>
            <a:xfrm rot="16416929" flipH="1">
              <a:off x="7781508" y="2608344"/>
              <a:ext cx="90392" cy="22664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416">
            <a:off x="13407" y="3962476"/>
            <a:ext cx="2076231" cy="127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Down Arrow 38"/>
          <p:cNvSpPr/>
          <p:nvPr/>
        </p:nvSpPr>
        <p:spPr>
          <a:xfrm>
            <a:off x="1702479" y="3029897"/>
            <a:ext cx="346540" cy="447877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586386" y="2256601"/>
            <a:ext cx="346540" cy="458801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 rot="1501978">
            <a:off x="7303775" y="1684279"/>
            <a:ext cx="346540" cy="454982"/>
          </a:xfrm>
          <a:prstGeom prst="downArrow">
            <a:avLst/>
          </a:prstGeom>
          <a:solidFill>
            <a:srgbClr val="00B0F0"/>
          </a:solidFill>
          <a:ln w="15875" cap="rnd" cmpd="sng" algn="ctr">
            <a:solidFill>
              <a:srgbClr val="CC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6520" y="2395333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Image</a:t>
            </a:r>
            <a:r>
              <a:rPr kumimoji="0" lang="b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0761" y="1635353"/>
            <a:ext cx="149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Object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3285">
            <a:off x="6627424" y="1316837"/>
            <a:ext cx="220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Concave mirror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8266" y="5505681"/>
            <a:ext cx="709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Position of image: Out of Centre of curvature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4524" y="5899394"/>
            <a:ext cx="704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Shape: The image is smaller than the object </a:t>
            </a: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91221" y="6302231"/>
            <a:ext cx="45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Nature: Real and </a:t>
            </a:r>
            <a:r>
              <a:rPr kumimoji="0" lang="en-US" sz="2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revese</a:t>
            </a: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Down Ribbon 47">
            <a:hlinkClick r:id="" action="ppaction://noaction"/>
          </p:cNvPr>
          <p:cNvSpPr/>
          <p:nvPr/>
        </p:nvSpPr>
        <p:spPr>
          <a:xfrm>
            <a:off x="486377" y="242556"/>
            <a:ext cx="8200017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Real image formation process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76200" y="52578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Nanyang Polytechnic International,</a:t>
            </a:r>
          </a:p>
          <a:p>
            <a:pPr>
              <a:defRPr/>
            </a:pPr>
            <a:r>
              <a:rPr lang="en-US" sz="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Singapore </a:t>
            </a:r>
            <a:r>
              <a:rPr lang="bn-IN" sz="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401926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Multiple choice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questions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78612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/>
              </a:rPr>
              <a:t>1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/>
              </a:rPr>
              <a:t>. Where convex mirrors are used?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NewRomanPSMT"/>
              </a:rPr>
              <a:t>a. cars </a:t>
            </a:r>
            <a:r>
              <a:rPr lang="en-US" sz="3200" dirty="0" smtClean="0">
                <a:solidFill>
                  <a:prstClr val="black"/>
                </a:solidFill>
                <a:latin typeface="TimesNewRomanPSMT"/>
              </a:rPr>
              <a:t>                                     b</a:t>
            </a:r>
            <a:r>
              <a:rPr lang="en-US" sz="3200" dirty="0">
                <a:solidFill>
                  <a:prstClr val="black"/>
                </a:solidFill>
                <a:latin typeface="TimesNewRomanPSMT"/>
              </a:rPr>
              <a:t>. torch light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NewRomanPSMT"/>
              </a:rPr>
              <a:t>c. solar oven </a:t>
            </a:r>
            <a:r>
              <a:rPr lang="en-US" sz="3200" dirty="0" smtClean="0">
                <a:solidFill>
                  <a:prstClr val="black"/>
                </a:solidFill>
                <a:latin typeface="TimesNewRomanPSMT"/>
              </a:rPr>
              <a:t>                           d</a:t>
            </a:r>
            <a:r>
              <a:rPr lang="en-US" sz="3200" dirty="0">
                <a:solidFill>
                  <a:prstClr val="black"/>
                </a:solidFill>
                <a:latin typeface="TimesNewRomanPSMT"/>
              </a:rPr>
              <a:t>. Radar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999" y="1283823"/>
            <a:ext cx="571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NewRomanPS-BoldMT"/>
              </a:rPr>
              <a:t>Tick (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ymbolMT"/>
              </a:rPr>
              <a:t>√ 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NewRomanPS-BoldMT"/>
              </a:rPr>
              <a:t>) the correct </a:t>
            </a:r>
            <a:r>
              <a:rPr lang="en-US" sz="32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NewRomanPS-BoldMT"/>
              </a:rPr>
              <a:t>answer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NewRomanPS-Bold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71054"/>
            <a:ext cx="58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MT"/>
              </a:rPr>
              <a:t>√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625508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/>
              </a:rPr>
              <a:t>2. What is the angle of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/>
              </a:rPr>
              <a:t>reflection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/>
              </a:rPr>
              <a:t>here?</a:t>
            </a:r>
          </a:p>
          <a:p>
            <a:r>
              <a:rPr lang="en-US" sz="2800" dirty="0" smtClean="0">
                <a:latin typeface="TimesNewRomanPSMT"/>
              </a:rPr>
              <a:t>a) 0</a:t>
            </a:r>
            <a:r>
              <a:rPr lang="en-US" sz="2800" dirty="0">
                <a:latin typeface="TimesNewRomanPSMT"/>
              </a:rPr>
              <a:t>° </a:t>
            </a:r>
            <a:r>
              <a:rPr lang="en-US" sz="2800" dirty="0" smtClean="0">
                <a:latin typeface="TimesNewRomanPSMT"/>
              </a:rPr>
              <a:t>                                               b</a:t>
            </a:r>
            <a:r>
              <a:rPr lang="en-US" sz="2800" dirty="0">
                <a:latin typeface="TimesNewRomanPSMT"/>
              </a:rPr>
              <a:t>) 90°</a:t>
            </a:r>
          </a:p>
          <a:p>
            <a:r>
              <a:rPr lang="en-US" sz="2800" dirty="0">
                <a:latin typeface="TimesNewRomanPSMT"/>
              </a:rPr>
              <a:t>c) 180° </a:t>
            </a:r>
            <a:r>
              <a:rPr lang="en-US" sz="2800" dirty="0" smtClean="0">
                <a:latin typeface="TimesNewRomanPSMT"/>
              </a:rPr>
              <a:t>                                           d</a:t>
            </a:r>
            <a:r>
              <a:rPr lang="en-US" sz="2800" dirty="0">
                <a:latin typeface="TimesNewRomanPSMT"/>
              </a:rPr>
              <a:t>) 45°</a:t>
            </a:r>
            <a:endParaRPr lang="en-US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05200" y="5010503"/>
            <a:ext cx="2057400" cy="1314098"/>
            <a:chOff x="3505200" y="5010503"/>
            <a:chExt cx="2057400" cy="1314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010503"/>
              <a:ext cx="2057400" cy="13140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35286" y="5423127"/>
              <a:ext cx="593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>
                  <a:solidFill>
                    <a:prstClr val="black"/>
                  </a:solidFill>
                  <a:latin typeface="TimesNewRomanPSMT"/>
                </a:rPr>
                <a:t>45°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67400" y="4425728"/>
            <a:ext cx="58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MT"/>
              </a:rPr>
              <a:t>√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230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442555"/>
            <a:ext cx="279698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 Lesson evaluation 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3733800" y="350786"/>
            <a:ext cx="457200" cy="533400"/>
          </a:xfrm>
          <a:prstGeom prst="curvedRightArrow">
            <a:avLst>
              <a:gd name="adj1" fmla="val 27705"/>
              <a:gd name="adj2" fmla="val 60000"/>
              <a:gd name="adj3" fmla="val 25000"/>
            </a:avLst>
          </a:prstGeom>
          <a:solidFill>
            <a:srgbClr val="00CC00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21841" y="453299"/>
            <a:ext cx="4338918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What we have learned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2376" y="1160944"/>
            <a:ext cx="407446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mirror. 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2376" y="1537970"/>
            <a:ext cx="425823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an image. 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22376" y="1914996"/>
            <a:ext cx="335280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real image. 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2376" y="2292022"/>
            <a:ext cx="365760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virtual image. 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263" y="559326"/>
            <a:ext cx="6450588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125736" y="1221768"/>
              <a:ext cx="1996927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kern="0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Home work</a:t>
              </a:r>
              <a:endParaRPr lang="en-US" sz="32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4" descr="F:\DOWNLOAD\home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1240256" cy="849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4572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NewRomanPSMT"/>
              </a:rPr>
              <a:t> How </a:t>
            </a:r>
            <a:r>
              <a:rPr lang="en-US" sz="2800" dirty="0">
                <a:latin typeface="TimesNewRomanPSMT"/>
              </a:rPr>
              <a:t>real image is formed in a concave mirror? Demonstrate with the help of </a:t>
            </a:r>
            <a:r>
              <a:rPr lang="en-US" sz="2800" dirty="0" smtClean="0">
                <a:latin typeface="TimesNewRomanPSMT"/>
              </a:rPr>
              <a:t>ray diagram</a:t>
            </a:r>
            <a:r>
              <a:rPr lang="en-US" sz="2800" dirty="0">
                <a:latin typeface="TimesNewRomanPSMT"/>
              </a:rPr>
              <a:t>.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482" y="3504091"/>
            <a:ext cx="913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Explain 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formation of images in mirrors by drawing action line of light rays.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4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430" y="336179"/>
            <a:ext cx="3673077" cy="34756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32734" y="4975636"/>
            <a:ext cx="4927600" cy="1657331"/>
            <a:chOff x="5018314" y="2302329"/>
            <a:chExt cx="7391400" cy="9906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018314" y="2302329"/>
              <a:ext cx="7391400" cy="990600"/>
            </a:xfrm>
            <a:prstGeom prst="wedgeRoundRectCallout">
              <a:avLst>
                <a:gd name="adj1" fmla="val -66119"/>
                <a:gd name="adj2" fmla="val -235770"/>
                <a:gd name="adj3" fmla="val 16667"/>
              </a:avLst>
            </a:prstGeom>
            <a:noFill/>
            <a:ln w="101600" cap="sq" cmpd="dbl">
              <a:solidFill>
                <a:srgbClr val="0000FF"/>
              </a:solidFill>
              <a:miter lim="800000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2471058"/>
              <a:ext cx="6705600" cy="77832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marL="0" marR="0" lvl="0" indent="0" algn="l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May Allah bless you all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8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4">
        <p14:ferris dir="l"/>
      </p:transition>
    </mc:Choice>
    <mc:Fallback xmlns="">
      <p:transition spd="slow" advTm="17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81000" y="6892"/>
            <a:ext cx="7924800" cy="2812508"/>
          </a:xfrm>
          <a:prstGeom prst="flowChartPunchedTape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6C43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65537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THANKS </a:t>
            </a:r>
            <a:r>
              <a:rPr lang="en-US" sz="60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 LOT</a:t>
            </a:r>
            <a:endParaRPr kumimoji="0" lang="en-US" sz="60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Image result for waving goodby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26" y="2514600"/>
            <a:ext cx="270787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827494"/>
            <a:ext cx="586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Md.Habibur Rahman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Instructor(Physics)</a:t>
            </a:r>
          </a:p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Kishoreganj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Technical school &amp; college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Mobile: 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+8801715342934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mhabibur21@gmail.com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17301">
            <a:off x="108149" y="1611399"/>
            <a:ext cx="3369628" cy="14118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>
                <a:gd name="adj" fmla="val 8981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u="sng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About myself </a:t>
            </a:r>
            <a:endParaRPr kumimoji="0" lang="en-US" sz="1050" b="1" i="0" u="sng" strike="noStrike" kern="1200" cap="none" spc="0" normalizeH="0" baseline="0" noProof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18" y="450589"/>
            <a:ext cx="4397924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1" y="109999"/>
            <a:ext cx="1287552" cy="17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0" y="3768264"/>
            <a:ext cx="2361598" cy="279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90" y="1380846"/>
            <a:ext cx="3059397" cy="3664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7635" y="5123329"/>
            <a:ext cx="5205053" cy="18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Md.Habibur Rahman</a:t>
            </a:r>
          </a:p>
          <a:p>
            <a:pPr algn="ctr"/>
            <a:r>
              <a:rPr lang="en-US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Instructor(Physics)</a:t>
            </a:r>
          </a:p>
          <a:p>
            <a:pPr algn="ctr"/>
            <a:r>
              <a:rPr lang="en-US" sz="1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Kishoreganj</a:t>
            </a:r>
            <a:r>
              <a:rPr lang="en-US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 Technical school &amp; college</a:t>
            </a:r>
          </a:p>
          <a:p>
            <a:pPr algn="ctr"/>
            <a:r>
              <a:rPr lang="en-US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Mobile: </a:t>
            </a:r>
            <a:r>
              <a:rPr lang="en-US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+8801715342934</a:t>
            </a:r>
          </a:p>
          <a:p>
            <a:pPr algn="ctr"/>
            <a:r>
              <a:rPr lang="en-US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mhabibur21@gmail.com</a:t>
            </a:r>
          </a:p>
          <a:p>
            <a:pPr algn="ctr"/>
            <a:r>
              <a:rPr lang="en-US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971798" y="243841"/>
            <a:ext cx="3200401" cy="518159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Short Lesson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Plan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13716"/>
              </p:ext>
            </p:extLst>
          </p:nvPr>
        </p:nvGraphicFramePr>
        <p:xfrm>
          <a:off x="457200" y="569069"/>
          <a:ext cx="8229598" cy="5831732"/>
        </p:xfrm>
        <a:graphic>
          <a:graphicData uri="http://schemas.openxmlformats.org/drawingml/2006/table">
            <a:tbl>
              <a:tblPr firstRow="1" bandRow="1"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3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55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9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Step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Activities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Materials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Time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Preparation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Class formatting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9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koshBAN" pitchFamily="2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Attention</a:t>
                      </a: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Greetings and contracts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2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1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Lesson declaration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Creates an effect by displaying the image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2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343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LOC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Knowledge</a:t>
                      </a:r>
                      <a:r>
                        <a:rPr lang="bn-IN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base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/>
                        <a:t>Video and image display, discussion and solo work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D.C</a:t>
                      </a:r>
                      <a:r>
                        <a:rPr kumimoji="0" lang="bn-BD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Textbooks and white board with marker pen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6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3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Understanding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base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Video and image display, discussion and work in pairs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200" dirty="0" smtClean="0"/>
                        <a:t>Textbooks and white board</a:t>
                      </a:r>
                      <a:r>
                        <a:rPr lang="en-US" sz="1200" baseline="0" dirty="0" smtClean="0"/>
                        <a:t> with marker pen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9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23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Application base</a:t>
                      </a:r>
                    </a:p>
                  </a:txBody>
                  <a:tcPr marL="91434" marR="9143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Picture display, discussion and teamwork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D.C</a:t>
                      </a:r>
                      <a:r>
                        <a:rPr kumimoji="0" lang="bn-BD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Textbooks and white board with marker pen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12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1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Evaluation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Short and multiparty questions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9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Home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work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Writing and brief discussion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01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Student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Questions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Image display, short discussion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2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2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8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Finishing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the lesson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Thank you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itchFamily="2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min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56401" name="Group 11"/>
          <p:cNvGrpSpPr>
            <a:grpSpLocks/>
          </p:cNvGrpSpPr>
          <p:nvPr/>
        </p:nvGrpSpPr>
        <p:grpSpPr bwMode="auto">
          <a:xfrm>
            <a:off x="3352800" y="6492241"/>
            <a:ext cx="2819399" cy="273634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marL="0" marR="0" lvl="0" indent="0" algn="ct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marL="0" marR="0" lvl="0" indent="0" algn="ct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marL="0" marR="0" lvl="0" indent="0" algn="ct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marL="0" marR="0" lvl="0" indent="0" algn="ctr" defTabSz="792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92742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27855" y="3027735"/>
            <a:ext cx="348828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92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Click here to view the lesson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1" y="1395833"/>
            <a:ext cx="2069576" cy="151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26666" b="14903"/>
          <a:stretch>
            <a:fillRect/>
          </a:stretch>
        </p:blipFill>
        <p:spPr bwMode="auto">
          <a:xfrm>
            <a:off x="4985307" y="1389633"/>
            <a:ext cx="2353225" cy="15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7678" y="2974001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 is viewing his own 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in the mirror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6656" y="2566819"/>
            <a:ext cx="3433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gentle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viewing his own picture in plane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278" y="5894293"/>
            <a:ext cx="3988322" cy="400110"/>
          </a:xfrm>
          <a:prstGeom prst="rect">
            <a:avLst/>
          </a:prstGeom>
          <a:gradFill rotWithShape="1">
            <a:gsLst>
              <a:gs pos="0">
                <a:srgbClr val="C04F32">
                  <a:tint val="60000"/>
                  <a:lumMod val="110000"/>
                </a:srgbClr>
              </a:gs>
              <a:gs pos="100000">
                <a:srgbClr val="C04F32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C04F3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What do they say in physics?</a:t>
            </a:r>
            <a:r>
              <a:rPr kumimoji="0" lang="b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0730" y="5919471"/>
            <a:ext cx="4419600" cy="400110"/>
          </a:xfrm>
          <a:prstGeom prst="rect">
            <a:avLst/>
          </a:prstGeom>
          <a:gradFill rotWithShape="1">
            <a:gsLst>
              <a:gs pos="0">
                <a:srgbClr val="C04F32">
                  <a:tint val="60000"/>
                  <a:lumMod val="110000"/>
                </a:srgbClr>
              </a:gs>
              <a:gs pos="100000">
                <a:srgbClr val="C04F32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C04F3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In physics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these are called image.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Down Ribbon 12">
            <a:hlinkClick r:id="rId4" action="ppaction://hlinksldjump"/>
          </p:cNvPr>
          <p:cNvSpPr/>
          <p:nvPr/>
        </p:nvSpPr>
        <p:spPr>
          <a:xfrm>
            <a:off x="1698822" y="349268"/>
            <a:ext cx="5692568" cy="718856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See</a:t>
            </a:r>
            <a:r>
              <a:rPr kumimoji="0" lang="en-US" sz="2800" b="1" i="0" u="none" strike="noStrike" kern="0" cap="none" spc="0" normalizeH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some pictures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36843" r="16650" b="15867"/>
          <a:stretch/>
        </p:blipFill>
        <p:spPr>
          <a:xfrm>
            <a:off x="1329562" y="3716394"/>
            <a:ext cx="2132413" cy="1155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3370" r="12636" b="64651"/>
          <a:stretch/>
        </p:blipFill>
        <p:spPr>
          <a:xfrm>
            <a:off x="1298144" y="4999505"/>
            <a:ext cx="2132413" cy="4091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r="7558" b="4103"/>
          <a:stretch/>
        </p:blipFill>
        <p:spPr>
          <a:xfrm>
            <a:off x="4998743" y="3637290"/>
            <a:ext cx="2362201" cy="1342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13579" y="4999505"/>
            <a:ext cx="323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 diagram in concave mirror for</a:t>
            </a:r>
            <a:r>
              <a:rPr lang="en-US" dirty="0" smtClean="0">
                <a:solidFill>
                  <a:prstClr val="black"/>
                </a:solidFill>
              </a:rPr>
              <a:t> real </a:t>
            </a:r>
            <a:r>
              <a:rPr lang="en-US" dirty="0">
                <a:solidFill>
                  <a:prstClr val="black"/>
                </a:solidFill>
              </a:rPr>
              <a:t>mage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888" y="5777929"/>
            <a:ext cx="8906436" cy="714019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object is placed in front of a mirror, then the image of the object created in the mirror due to the constant reflection of light from the object.</a:t>
            </a:r>
            <a:r>
              <a:rPr lang="bn-IN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animBg="1"/>
      <p:bldP spid="11" grpId="0" animBg="1"/>
      <p:bldP spid="11" grpId="1" animBg="1"/>
      <p:bldP spid="13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27911"/>
            <a:ext cx="2438400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JOB 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NAME</a:t>
            </a:r>
            <a:r>
              <a:rPr kumimoji="0" lang="en-US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131"/>
            <a:ext cx="9144000" cy="6097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1600200"/>
            <a:ext cx="5638800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  <a:r>
              <a:rPr lang="en-US" sz="2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Demonstrate Practical Teaching and Learning  Physics (TLP) of STEM in the Classroom Using Multimedia System. </a:t>
            </a:r>
          </a:p>
        </p:txBody>
      </p:sp>
    </p:spTree>
    <p:extLst>
      <p:ext uri="{BB962C8B-B14F-4D97-AF65-F5344CB8AC3E}">
        <p14:creationId xmlns:p14="http://schemas.microsoft.com/office/powerpoint/2010/main" val="227228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937684"/>
            <a:ext cx="9144000" cy="6097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17526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TimesNewRomanPSMT"/>
              </a:rPr>
              <a:t>To Form and demonstrate an image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TimesNewRomanPSMT"/>
              </a:rPr>
              <a:t>using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TimesNewRomanPSMT"/>
              </a:rPr>
              <a:t>a concave mirror.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7597" y="327212"/>
            <a:ext cx="3686735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topic 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724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LEARNING OUTCOMEs </a:t>
            </a:r>
            <a:endParaRPr lang="en-US" sz="3600" dirty="0">
              <a:solidFill>
                <a:srgbClr val="C0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459" y="2203341"/>
            <a:ext cx="56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 Explain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Concave mirror 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459" y="2726561"/>
            <a:ext cx="56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 Explain what is called an image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ession we will be able to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459" y="4041323"/>
            <a:ext cx="8095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NewRomanPSMT"/>
              </a:rPr>
              <a:t> How </a:t>
            </a:r>
            <a:r>
              <a:rPr lang="en-US" sz="2800" dirty="0">
                <a:latin typeface="TimesNewRomanPSMT"/>
              </a:rPr>
              <a:t>real image is formed in a concave </a:t>
            </a:r>
            <a:r>
              <a:rPr lang="en-US" sz="2800" dirty="0" smtClean="0">
                <a:latin typeface="TimesNewRomanPSMT"/>
              </a:rPr>
              <a:t>mirror? </a:t>
            </a:r>
            <a:r>
              <a:rPr lang="en-US" sz="2800" dirty="0">
                <a:latin typeface="TimesNewRomanPSMT"/>
              </a:rPr>
              <a:t>Demonstrate with the help of </a:t>
            </a:r>
            <a:r>
              <a:rPr lang="en-US" sz="2800" dirty="0" smtClean="0">
                <a:latin typeface="TimesNewRomanPSMT"/>
              </a:rPr>
              <a:t>ray diagram</a:t>
            </a:r>
            <a:r>
              <a:rPr lang="en-US" sz="2800" dirty="0">
                <a:latin typeface="TimesNewRomanPSMT"/>
              </a:rPr>
              <a:t>.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026459" y="3210327"/>
            <a:ext cx="67617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NewRomanPSMT"/>
              </a:rPr>
              <a:t> How </a:t>
            </a:r>
            <a:r>
              <a:rPr lang="en-US" sz="2800" dirty="0">
                <a:latin typeface="TimesNewRomanPSMT"/>
              </a:rPr>
              <a:t>many types of images are there? </a:t>
            </a:r>
            <a:endParaRPr lang="en-US" sz="2800" dirty="0" smtClean="0">
              <a:latin typeface="TimesNewRomanPSMT"/>
            </a:endParaRPr>
          </a:p>
          <a:p>
            <a:r>
              <a:rPr lang="en-US" sz="2800" dirty="0" smtClean="0">
                <a:latin typeface="TimesNewRomanPSMT"/>
              </a:rPr>
              <a:t>    What </a:t>
            </a:r>
            <a:r>
              <a:rPr lang="en-US" sz="2800" dirty="0">
                <a:latin typeface="TimesNewRomanPSMT"/>
              </a:rPr>
              <a:t>are they?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63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6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6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6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6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481" y="3967260"/>
            <a:ext cx="236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Concave mirror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13077" r="13229" b="13077"/>
          <a:stretch/>
        </p:blipFill>
        <p:spPr>
          <a:xfrm>
            <a:off x="762000" y="1532965"/>
            <a:ext cx="2183162" cy="2258443"/>
          </a:xfrm>
          <a:prstGeom prst="ellipse">
            <a:avLst/>
          </a:prstGeom>
          <a:ln w="127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3802171" y="1532965"/>
            <a:ext cx="900773" cy="2378039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4469" y="4008734"/>
            <a:ext cx="221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Symbol of </a:t>
            </a:r>
            <a:r>
              <a:rPr lang="en-US" sz="2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Concavemirror</a:t>
            </a:r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376" y="5842337"/>
            <a:ext cx="9144000" cy="1015663"/>
          </a:xfrm>
          <a:prstGeom prst="rect">
            <a:avLst/>
          </a:prstGeom>
          <a:gradFill rotWithShape="1">
            <a:gsLst>
              <a:gs pos="0">
                <a:srgbClr val="8E684C">
                  <a:tint val="60000"/>
                  <a:lumMod val="110000"/>
                </a:srgbClr>
              </a:gs>
              <a:gs pos="100000">
                <a:srgbClr val="8E684C">
                  <a:tint val="82000"/>
                </a:srgbClr>
              </a:gs>
            </a:gsLst>
            <a:lin ang="5400000" scaled="0"/>
          </a:gradFill>
          <a:ln w="9525" cap="rnd" cmpd="sng" algn="ctr">
            <a:solidFill>
              <a:srgbClr val="8E684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NewRomanPS-BoldMT"/>
              </a:rPr>
              <a:t>Concave mirror: </a:t>
            </a:r>
            <a:r>
              <a:rPr lang="en-US" sz="2000" dirty="0">
                <a:latin typeface="TimesNewRomanPSMT"/>
              </a:rPr>
              <a:t>If the concave surface of a sphere acts as the reflector, that is </a:t>
            </a:r>
            <a:r>
              <a:rPr lang="en-US" sz="2000" dirty="0" smtClean="0">
                <a:latin typeface="TimesNewRomanPSMT"/>
              </a:rPr>
              <a:t>if</a:t>
            </a:r>
            <a:r>
              <a:rPr lang="bn-IN" sz="2000" dirty="0" smtClean="0">
                <a:latin typeface="TimesNewRomanPSMT"/>
              </a:rPr>
              <a:t> </a:t>
            </a:r>
            <a:r>
              <a:rPr lang="en-US" sz="2000" dirty="0" smtClean="0">
                <a:latin typeface="TimesNewRomanPSMT"/>
              </a:rPr>
              <a:t>regular </a:t>
            </a:r>
            <a:r>
              <a:rPr lang="en-US" sz="2000" dirty="0">
                <a:latin typeface="TimesNewRomanPSMT"/>
              </a:rPr>
              <a:t>reflection of light takes place from the </a:t>
            </a:r>
            <a:r>
              <a:rPr lang="en-US" sz="2000" dirty="0" smtClean="0">
                <a:latin typeface="TimesNewRomanPSMT"/>
              </a:rPr>
              <a:t>concave</a:t>
            </a:r>
            <a:r>
              <a:rPr lang="bn-IN" sz="2000" dirty="0" smtClean="0">
                <a:latin typeface="TimesNewRomanPSMT"/>
              </a:rPr>
              <a:t> </a:t>
            </a:r>
            <a:r>
              <a:rPr lang="en-US" sz="2000" dirty="0" smtClean="0">
                <a:latin typeface="TimesNewRomanPSMT"/>
              </a:rPr>
              <a:t>surface </a:t>
            </a:r>
            <a:r>
              <a:rPr lang="en-US" sz="2000" dirty="0">
                <a:latin typeface="TimesNewRomanPSMT"/>
              </a:rPr>
              <a:t>of </a:t>
            </a:r>
            <a:r>
              <a:rPr lang="en-US" sz="2000" dirty="0" smtClean="0">
                <a:latin typeface="TimesNewRomanPSMT"/>
              </a:rPr>
              <a:t>the</a:t>
            </a:r>
            <a:r>
              <a:rPr lang="bn-IN" sz="2000" dirty="0" smtClean="0">
                <a:latin typeface="TimesNewRomanPSMT"/>
              </a:rPr>
              <a:t> </a:t>
            </a:r>
            <a:r>
              <a:rPr lang="en-US" sz="2000" dirty="0" smtClean="0">
                <a:latin typeface="TimesNewRomanPSMT"/>
              </a:rPr>
              <a:t>spherical mirror,</a:t>
            </a:r>
            <a:r>
              <a:rPr lang="bn-IN" sz="2000" dirty="0" smtClean="0">
                <a:latin typeface="TimesNewRomanPSMT"/>
              </a:rPr>
              <a:t> </a:t>
            </a:r>
            <a:r>
              <a:rPr lang="en-US" sz="2000" dirty="0" smtClean="0">
                <a:latin typeface="TimesNewRomanPSMT"/>
              </a:rPr>
              <a:t>then </a:t>
            </a:r>
            <a:r>
              <a:rPr lang="en-US" sz="2000" dirty="0">
                <a:latin typeface="TimesNewRomanPSMT"/>
              </a:rPr>
              <a:t>it is called a concave mirror.</a:t>
            </a:r>
            <a:endParaRPr kumimoji="0" lang="en-US" sz="2000" b="0" i="0" u="none" strike="noStrike" kern="0" cap="none" spc="0" normalizeH="0" baseline="0" noProof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7424848" y="1431961"/>
            <a:ext cx="900773" cy="2378039"/>
          </a:xfrm>
          <a:prstGeom prst="round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64715" y="3213845"/>
            <a:ext cx="2739824" cy="101219"/>
            <a:chOff x="5960788" y="2550628"/>
            <a:chExt cx="1430612" cy="6944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10" name="Isosceles Triangle 9"/>
            <p:cNvSpPr/>
            <p:nvPr/>
          </p:nvSpPr>
          <p:spPr>
            <a:xfrm rot="5400000">
              <a:off x="6200944" y="2565353"/>
              <a:ext cx="69440" cy="39989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4715" y="2024564"/>
            <a:ext cx="2822838" cy="91745"/>
            <a:chOff x="5960788" y="2569657"/>
            <a:chExt cx="1430612" cy="6213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13" name="Isosceles Triangle 12"/>
            <p:cNvSpPr/>
            <p:nvPr/>
          </p:nvSpPr>
          <p:spPr>
            <a:xfrm rot="5400000">
              <a:off x="6187021" y="2588232"/>
              <a:ext cx="62139" cy="24989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3092296" flipV="1">
            <a:off x="5844003" y="2455843"/>
            <a:ext cx="2297774" cy="111206"/>
            <a:chOff x="5960788" y="2548607"/>
            <a:chExt cx="1430612" cy="83151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16" name="Isosceles Triangle 15"/>
            <p:cNvSpPr/>
            <p:nvPr/>
          </p:nvSpPr>
          <p:spPr>
            <a:xfrm rot="5400000" flipH="1">
              <a:off x="6110389" y="2573922"/>
              <a:ext cx="83151" cy="32521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720959">
            <a:off x="6035589" y="2052414"/>
            <a:ext cx="1949526" cy="1329577"/>
            <a:chOff x="6135287" y="1532422"/>
            <a:chExt cx="1136548" cy="2070037"/>
          </a:xfrm>
        </p:grpSpPr>
        <p:cxnSp>
          <p:nvCxnSpPr>
            <p:cNvPr id="18" name="Straight Connector 17"/>
            <p:cNvCxnSpPr/>
            <p:nvPr/>
          </p:nvCxnSpPr>
          <p:spPr>
            <a:xfrm rot="12879041" flipH="1">
              <a:off x="6135287" y="1532422"/>
              <a:ext cx="1136548" cy="2070037"/>
            </a:xfrm>
            <a:prstGeom prst="line">
              <a:avLst/>
            </a:prstGeom>
            <a:noFill/>
            <a:ln w="38100" cap="rnd" cmpd="sng" algn="ctr">
              <a:solidFill>
                <a:srgbClr val="C04F32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cxnSp>
        <p:sp>
          <p:nvSpPr>
            <p:cNvPr id="19" name="Isosceles Triangle 18"/>
            <p:cNvSpPr/>
            <p:nvPr/>
          </p:nvSpPr>
          <p:spPr>
            <a:xfrm rot="5400000">
              <a:off x="6178566" y="2520105"/>
              <a:ext cx="112353" cy="45872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9891" y="2577614"/>
            <a:ext cx="2957309" cy="122315"/>
            <a:chOff x="5178162" y="2584060"/>
            <a:chExt cx="2925932" cy="66124"/>
          </a:xfrm>
        </p:grpSpPr>
        <p:grpSp>
          <p:nvGrpSpPr>
            <p:cNvPr id="21" name="Group 20"/>
            <p:cNvGrpSpPr/>
            <p:nvPr/>
          </p:nvGrpSpPr>
          <p:grpSpPr>
            <a:xfrm>
              <a:off x="5178162" y="2591809"/>
              <a:ext cx="2925932" cy="58375"/>
              <a:chOff x="5960788" y="2567257"/>
              <a:chExt cx="1430612" cy="4903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5960788" y="2578876"/>
                <a:ext cx="1430612" cy="23512"/>
              </a:xfrm>
              <a:prstGeom prst="line">
                <a:avLst/>
              </a:prstGeom>
              <a:noFill/>
              <a:ln w="38100" cap="rnd" cmpd="sng" algn="ctr">
                <a:solidFill>
                  <a:srgbClr val="C04F3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sp>
            <p:nvSpPr>
              <p:cNvPr id="24" name="Isosceles Triangle 23"/>
              <p:cNvSpPr/>
              <p:nvPr/>
            </p:nvSpPr>
            <p:spPr>
              <a:xfrm rot="5400000">
                <a:off x="6199795" y="2579668"/>
                <a:ext cx="49035" cy="24213"/>
              </a:xfrm>
              <a:prstGeom prst="triangle">
                <a:avLst/>
              </a:prstGeom>
              <a:solidFill>
                <a:srgbClr val="C04F32"/>
              </a:solidFill>
              <a:ln w="38100" cap="rnd" cmpd="sng" algn="ctr">
                <a:solidFill>
                  <a:srgbClr val="AB946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416929" flipH="1">
              <a:off x="7815047" y="2585179"/>
              <a:ext cx="47471" cy="45234"/>
            </a:xfrm>
            <a:prstGeom prst="triangle">
              <a:avLst/>
            </a:prstGeom>
            <a:solidFill>
              <a:srgbClr val="C04F32"/>
            </a:solidFill>
            <a:ln w="38100" cap="rnd" cmpd="sng" algn="ctr">
              <a:solidFill>
                <a:srgbClr val="AB946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83860" y="3912313"/>
            <a:ext cx="288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Reflection of light on concave mirror</a:t>
            </a:r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Ribbon 25">
            <a:hlinkClick r:id="" action="ppaction://noaction"/>
          </p:cNvPr>
          <p:cNvSpPr/>
          <p:nvPr/>
        </p:nvSpPr>
        <p:spPr>
          <a:xfrm>
            <a:off x="1678483" y="265992"/>
            <a:ext cx="5548627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Lesson</a:t>
            </a:r>
            <a:r>
              <a:rPr kumimoji="0" lang="en-US" sz="2400" b="1" i="0" u="none" strike="noStrike" kern="0" cap="none" spc="0" normalizeH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equipments</a:t>
            </a: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435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435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435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435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25" grpId="0"/>
      <p:bldP spid="2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875</Words>
  <Application>Microsoft Office PowerPoint</Application>
  <PresentationFormat>On-screen Show (4:3)</PresentationFormat>
  <Paragraphs>189</Paragraphs>
  <Slides>24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2_Office Theme</vt:lpstr>
      <vt:lpstr>1_Office Theme</vt:lpstr>
      <vt:lpstr>3_Office Theme</vt:lpstr>
      <vt:lpstr>Civic</vt:lpstr>
      <vt:lpstr>Damask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236</cp:revision>
  <dcterms:created xsi:type="dcterms:W3CDTF">2006-08-16T00:00:00Z</dcterms:created>
  <dcterms:modified xsi:type="dcterms:W3CDTF">2020-06-15T15:25:59Z</dcterms:modified>
</cp:coreProperties>
</file>