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4" r:id="rId2"/>
    <p:sldId id="257" r:id="rId3"/>
    <p:sldId id="258" r:id="rId4"/>
    <p:sldId id="272" r:id="rId5"/>
    <p:sldId id="259" r:id="rId6"/>
    <p:sldId id="273" r:id="rId7"/>
    <p:sldId id="261" r:id="rId8"/>
    <p:sldId id="262" r:id="rId9"/>
    <p:sldId id="263" r:id="rId10"/>
    <p:sldId id="264" r:id="rId11"/>
    <p:sldId id="265" r:id="rId12"/>
    <p:sldId id="283" r:id="rId13"/>
    <p:sldId id="266" r:id="rId14"/>
    <p:sldId id="267" r:id="rId15"/>
    <p:sldId id="284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75" r:id="rId24"/>
    <p:sldId id="268" r:id="rId25"/>
    <p:sldId id="269" r:id="rId26"/>
    <p:sldId id="27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EL" initials="D" lastIdx="2" clrIdx="0">
    <p:extLst>
      <p:ext uri="{19B8F6BF-5375-455C-9EA6-DF929625EA0E}">
        <p15:presenceInfo xmlns:p15="http://schemas.microsoft.com/office/powerpoint/2012/main" userId="DO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354" autoAdjust="0"/>
  </p:normalViewPr>
  <p:slideViewPr>
    <p:cSldViewPr snapToGrid="0">
      <p:cViewPr varScale="1">
        <p:scale>
          <a:sx n="60" d="100"/>
          <a:sy n="60" d="100"/>
        </p:scale>
        <p:origin x="11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519ABB-5474-480F-AAD6-0A0DCB944874}" type="datetimeFigureOut">
              <a:rPr lang="en-US" smtClean="0"/>
              <a:t>2020-06-16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662C6-6D1D-452C-9CC5-C0E219D61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54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662C6-6D1D-452C-9CC5-C0E219D61AE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855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9E8CB-EAAB-4650-88FE-8DF82FC332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E5972F-29A3-49A3-A614-8D6C6597A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BB5B1-7712-403B-BA57-CA338DC6A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200E8-1841-4EF1-BBF5-1B3EAF27B405}" type="datetimeFigureOut">
              <a:rPr lang="en-US" smtClean="0"/>
              <a:t>2020-06-16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2559F-039C-4D4E-BC31-372A51A47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BCDC1-F81B-4AA7-9689-461F874B2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C4FC2-4A38-4A2A-B946-5D80B6E79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617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CE0A0-AA72-439B-985B-E429B1B83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49EAF3-B724-4960-8664-0A5F62F9DF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D2D33-55FE-4A37-9249-CE02F23D1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200E8-1841-4EF1-BBF5-1B3EAF27B405}" type="datetimeFigureOut">
              <a:rPr lang="en-US" smtClean="0"/>
              <a:t>2020-06-16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C2C86-5C8B-4630-B6AF-0AF606772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F202DD-E768-4A22-8896-F01BD9DC8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C4FC2-4A38-4A2A-B946-5D80B6E79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930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63DE05-4C21-4D8C-B1FC-7D005B4FF0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152AFC-6131-4B31-A991-AAD62F2C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34E1A-7E86-4872-9C33-A9FE333BF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200E8-1841-4EF1-BBF5-1B3EAF27B405}" type="datetimeFigureOut">
              <a:rPr lang="en-US" smtClean="0"/>
              <a:t>2020-06-16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4A450-F923-4209-BFFF-98F72B260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84AEC-4805-4776-B681-BC8A41E2B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C4FC2-4A38-4A2A-B946-5D80B6E79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098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15411-0FF2-455C-87C6-72E96FCC4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9CD8F-EA94-46B5-AE44-AFABA1665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9E930E-DA29-4CAD-BDF7-9E53AB3B4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200E8-1841-4EF1-BBF5-1B3EAF27B405}" type="datetimeFigureOut">
              <a:rPr lang="en-US" smtClean="0"/>
              <a:t>2020-06-16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12FA0-4218-4624-9D09-210834350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46067-63C7-4A18-839B-1CDF322C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C4FC2-4A38-4A2A-B946-5D80B6E79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762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D5594-491E-49F0-8EF6-943A597F5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A0F4B-EB55-4976-8F81-9AA241294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C01254-5FDB-40B3-86D0-34519933C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200E8-1841-4EF1-BBF5-1B3EAF27B405}" type="datetimeFigureOut">
              <a:rPr lang="en-US" smtClean="0"/>
              <a:t>2020-06-16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F6F4F-AEB9-4C53-AB2C-5C75CD3C2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AED504-5EBA-4F57-A731-01EC658F1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C4FC2-4A38-4A2A-B946-5D80B6E79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91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357F7-5400-4049-941D-A1F6B9C11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FE6B2-6D1D-490B-8FD3-391AACDE2A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000974-716E-4AB0-9AFE-0282809F8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5BD2B2-FED8-48D7-9BB0-EA4BA43C3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200E8-1841-4EF1-BBF5-1B3EAF27B405}" type="datetimeFigureOut">
              <a:rPr lang="en-US" smtClean="0"/>
              <a:t>2020-06-16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03F7CC-35B5-43EE-A039-1584ADBC2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4F5C1C-1597-4A47-A0EE-DB2695105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C4FC2-4A38-4A2A-B946-5D80B6E79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00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94690-18DF-491F-9380-6C92DA525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503EED-5548-4A6E-9888-743F8AC3E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1C2CB4-0CA1-497E-96B5-30349D1228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A0BF9D-AF19-4C4F-9D41-8B1D20DB96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117BE8-E3FA-481F-A2C9-6AE6208623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979CD8-EFF4-4796-8809-F94F35D74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200E8-1841-4EF1-BBF5-1B3EAF27B405}" type="datetimeFigureOut">
              <a:rPr lang="en-US" smtClean="0"/>
              <a:t>2020-06-16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78D068-E877-401F-98A8-88376A394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5A9773-FFB7-4C5B-851C-D22AC9FF8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C4FC2-4A38-4A2A-B946-5D80B6E79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7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0C155-B724-4980-B13F-A25783B21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F6BC2D-5589-4EA1-9EDE-A5639BAC0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200E8-1841-4EF1-BBF5-1B3EAF27B405}" type="datetimeFigureOut">
              <a:rPr lang="en-US" smtClean="0"/>
              <a:t>2020-06-16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79FF5-A45B-46B7-981D-D603014C4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563869-26F3-4A31-85C4-E585152F5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C4FC2-4A38-4A2A-B946-5D80B6E79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73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94B086-5786-4CB7-8BBF-430561B42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200E8-1841-4EF1-BBF5-1B3EAF27B405}" type="datetimeFigureOut">
              <a:rPr lang="en-US" smtClean="0"/>
              <a:t>2020-06-16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D0A89E-B022-40E4-9D19-B193CEDA7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5DA2A1-F774-4B4D-9959-0B39CE5C5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C4FC2-4A38-4A2A-B946-5D80B6E79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20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61EEE-ABF3-4B80-A420-2CA5F078C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716C2-A35B-4888-927F-C259452ED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0F3D5F-FE6D-4D32-8E82-4649647098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D2E03F-8A93-435F-9570-497796ABA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200E8-1841-4EF1-BBF5-1B3EAF27B405}" type="datetimeFigureOut">
              <a:rPr lang="en-US" smtClean="0"/>
              <a:t>2020-06-16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25CC98-BFD4-445D-8C77-05F89E002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9FACA7-3800-4D58-9329-4B090A7C4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C4FC2-4A38-4A2A-B946-5D80B6E79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19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E5FA0-7D47-47E2-B055-5B0D8ACB8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7C145F-D224-45EF-B03C-57C446DFD4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89F063-D420-4E78-92AE-CC53C806CC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A23AB9-4C25-4C15-9D08-05E3CCB45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200E8-1841-4EF1-BBF5-1B3EAF27B405}" type="datetimeFigureOut">
              <a:rPr lang="en-US" smtClean="0"/>
              <a:t>2020-06-16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A60748-8407-46FC-955A-E4E511AD0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D76082-E157-4632-9A0E-BA451E00B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C4FC2-4A38-4A2A-B946-5D80B6E79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33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7B8111-46F4-4C92-A5B7-739F2A331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7DA52-38E4-4AD2-9B67-4538E3F00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C8A87-84E4-4474-A115-EA3633FACE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200E8-1841-4EF1-BBF5-1B3EAF27B405}" type="datetimeFigureOut">
              <a:rPr lang="en-US" smtClean="0"/>
              <a:t>2020-06-16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A853C-32F3-48E4-9022-083FBCC197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0895B-D9CA-4285-B469-3051FD5FD5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C4FC2-4A38-4A2A-B946-5D80B6E79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7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g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0D5134B5-55DC-4C27-B58C-2ED90A89D9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22"/>
            </a:avLst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n/>
              <a:solidFill>
                <a:srgbClr val="002060"/>
              </a:solidFill>
              <a:latin typeface="NikoshBAN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7CD8C4-8033-4040-BC02-6F623B43C7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45" b="7705"/>
          <a:stretch/>
        </p:blipFill>
        <p:spPr>
          <a:xfrm>
            <a:off x="1042737" y="2431434"/>
            <a:ext cx="10138610" cy="41538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B8BE5AC-E9E1-4102-BF28-5336027713A8}"/>
              </a:ext>
            </a:extLst>
          </p:cNvPr>
          <p:cNvSpPr/>
          <p:nvPr/>
        </p:nvSpPr>
        <p:spPr>
          <a:xfrm>
            <a:off x="753980" y="320842"/>
            <a:ext cx="1070008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720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ডিজিটাল</a:t>
            </a:r>
            <a:r>
              <a:rPr lang="en-US" sz="7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720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শ্রেণিতে</a:t>
            </a:r>
            <a:endParaRPr lang="en-US" sz="72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  <a:p>
            <a:pPr algn="ctr"/>
            <a:r>
              <a:rPr lang="en-US" sz="7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800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সবাইকে</a:t>
            </a:r>
            <a:r>
              <a:rPr lang="en-US" sz="8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800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স্বাগতম</a:t>
            </a:r>
            <a:endParaRPr lang="en-US" sz="80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409054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265335BB-7FB3-4B6B-903C-9C6A148F02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22"/>
            </a:avLst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n/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81DFDC-4351-47B7-AA35-E91D625FA8AA}"/>
              </a:ext>
            </a:extLst>
          </p:cNvPr>
          <p:cNvSpPr txBox="1"/>
          <p:nvPr/>
        </p:nvSpPr>
        <p:spPr>
          <a:xfrm>
            <a:off x="371906" y="231492"/>
            <a:ext cx="718392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দোরগোড়ায়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F78488-DF93-4E46-BB4D-BBC4FCE0C065}"/>
              </a:ext>
            </a:extLst>
          </p:cNvPr>
          <p:cNvSpPr/>
          <p:nvPr/>
        </p:nvSpPr>
        <p:spPr>
          <a:xfrm>
            <a:off x="505326" y="4552796"/>
            <a:ext cx="111813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কর্মকান্ডে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উদ্ভাবনী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কুশলী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জনগণের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পৌছে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ফোন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টেলিভিশন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সেবাসমূহ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নাগরিকের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দোরগোড়ায়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পৌছে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82A792-6127-43FB-B3A0-58907C30D6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9"/>
          <a:stretch/>
        </p:blipFill>
        <p:spPr>
          <a:xfrm>
            <a:off x="393032" y="895037"/>
            <a:ext cx="2409696" cy="27698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835BD6-25A6-4EDF-A808-145FA5C5B8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3" r="13635"/>
          <a:stretch/>
        </p:blipFill>
        <p:spPr>
          <a:xfrm>
            <a:off x="8728177" y="1056654"/>
            <a:ext cx="3167043" cy="25829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14EB33-F7C8-43FC-8837-49EA854A95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62"/>
          <a:stretch/>
        </p:blipFill>
        <p:spPr>
          <a:xfrm>
            <a:off x="2970322" y="822805"/>
            <a:ext cx="2615467" cy="2842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66FFFCA-6E75-43A6-BF45-007B7D47BF3C}"/>
              </a:ext>
            </a:extLst>
          </p:cNvPr>
          <p:cNvSpPr/>
          <p:nvPr/>
        </p:nvSpPr>
        <p:spPr>
          <a:xfrm>
            <a:off x="5949131" y="273106"/>
            <a:ext cx="57073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চ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ো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লক্ষ কর</a:t>
            </a:r>
            <a:endParaRPr lang="en-US" sz="32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D1FCA9C-0957-4DE4-82F4-30013CA0A6D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9" r="19446"/>
          <a:stretch/>
        </p:blipFill>
        <p:spPr>
          <a:xfrm>
            <a:off x="5623861" y="983256"/>
            <a:ext cx="3167042" cy="26655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5AF30B1-183E-4E11-A5B9-DEE7D039EBC7}"/>
              </a:ext>
            </a:extLst>
          </p:cNvPr>
          <p:cNvGrpSpPr/>
          <p:nvPr/>
        </p:nvGrpSpPr>
        <p:grpSpPr>
          <a:xfrm>
            <a:off x="371906" y="3892367"/>
            <a:ext cx="11249194" cy="590684"/>
            <a:chOff x="371906" y="3892367"/>
            <a:chExt cx="11249194" cy="59068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C986A3-FF91-4848-B54F-CA76EA2D3BF3}"/>
                </a:ext>
              </a:extLst>
            </p:cNvPr>
            <p:cNvSpPr/>
            <p:nvPr/>
          </p:nvSpPr>
          <p:spPr>
            <a:xfrm>
              <a:off x="371906" y="3898276"/>
              <a:ext cx="317131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মোবাইল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ফ</a:t>
              </a:r>
              <a:r>
                <a:rPr lang="as-I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ো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</a:t>
              </a:r>
              <a:endParaRPr lang="en-US" sz="32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B0A81B2-2531-411B-ABA7-E56D11F11895}"/>
                </a:ext>
              </a:extLst>
            </p:cNvPr>
            <p:cNvSpPr/>
            <p:nvPr/>
          </p:nvSpPr>
          <p:spPr>
            <a:xfrm>
              <a:off x="3543224" y="3898276"/>
              <a:ext cx="178659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</a:t>
              </a:r>
              <a:r>
                <a:rPr lang="as-I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ে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ড</a:t>
              </a:r>
              <a:r>
                <a:rPr lang="as-I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ি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ও</a:t>
              </a:r>
              <a:endParaRPr lang="en-US" sz="320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0E2A26D-E168-4EDB-B600-C48A58E00361}"/>
                </a:ext>
              </a:extLst>
            </p:cNvPr>
            <p:cNvSpPr/>
            <p:nvPr/>
          </p:nvSpPr>
          <p:spPr>
            <a:xfrm>
              <a:off x="9242535" y="3892367"/>
              <a:ext cx="237856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</a:rPr>
                <a:t>ইন্টারনেট</a:t>
              </a:r>
              <a:endParaRPr lang="en-US" sz="32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FEF31C5-D346-444C-AAAA-1EC4F65B01A6}"/>
                </a:ext>
              </a:extLst>
            </p:cNvPr>
            <p:cNvSpPr/>
            <p:nvPr/>
          </p:nvSpPr>
          <p:spPr>
            <a:xfrm>
              <a:off x="6122572" y="3898276"/>
              <a:ext cx="237856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ট</a:t>
              </a:r>
              <a:r>
                <a:rPr lang="as-I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ে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ল</a:t>
              </a:r>
              <a:r>
                <a:rPr lang="as-I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ি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ভ</a:t>
              </a:r>
              <a:r>
                <a:rPr lang="as-I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ি</a:t>
              </a:r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শন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7236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DE9ECB14-FC26-4C77-9450-336C7FF32E8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22"/>
            </a:avLst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n/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5D9AB5-A7CD-47F1-95F1-3DA8C1642A4C}"/>
              </a:ext>
            </a:extLst>
          </p:cNvPr>
          <p:cNvSpPr/>
          <p:nvPr/>
        </p:nvSpPr>
        <p:spPr>
          <a:xfrm>
            <a:off x="417095" y="4480946"/>
            <a:ext cx="1140192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পর্চা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এমন একটি সেবা প্রক্রিয়া যেখানে তথ্য ও যোগাযোগ প্রযুক্তি ব্যবহার করে জনগণকে জমি-জমা সংক্রান্ত সেবা প্রদান করা হয়। পূর্বে জমিজমার রেকর্ড সংগ্রহের জন্য জমির মালিকেরা অনেক হয়রানির শিকার হতো। কিন্তু তথ্যপ্রযুক্তির কল্যাণে বর্তমানে দেশের ৬৪টি জেলায়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ই-সেবা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 থেকে এই দলিল সহজে সংগ্রহ করা যায়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A46C09-D6D2-44CD-89BC-A9EC41B77919}"/>
              </a:ext>
            </a:extLst>
          </p:cNvPr>
          <p:cNvSpPr/>
          <p:nvPr/>
        </p:nvSpPr>
        <p:spPr>
          <a:xfrm>
            <a:off x="3064042" y="280375"/>
            <a:ext cx="58393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6A6DFD-79C7-41A5-A9FF-B8F2DD6B8A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426" y="865151"/>
            <a:ext cx="5544553" cy="31415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96F2D2-8A27-4D70-84CD-A8CA63B0D2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26" y="885061"/>
            <a:ext cx="5715000" cy="3141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EA4E719-360E-4395-9113-D0979D2725D7}"/>
              </a:ext>
            </a:extLst>
          </p:cNvPr>
          <p:cNvSpPr/>
          <p:nvPr/>
        </p:nvSpPr>
        <p:spPr>
          <a:xfrm>
            <a:off x="1507958" y="4005622"/>
            <a:ext cx="34054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ই-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সেবা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কেন্দ্র</a:t>
            </a:r>
            <a:endParaRPr lang="en-US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90B3E7-980F-40A7-AF76-4847454F7E3D}"/>
              </a:ext>
            </a:extLst>
          </p:cNvPr>
          <p:cNvSpPr txBox="1"/>
          <p:nvPr/>
        </p:nvSpPr>
        <p:spPr>
          <a:xfrm>
            <a:off x="7809242" y="4005622"/>
            <a:ext cx="2442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ই-প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্চ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35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E7649C8-5D29-4D0F-9A84-267F7BCCBEF3}"/>
              </a:ext>
            </a:extLst>
          </p:cNvPr>
          <p:cNvSpPr/>
          <p:nvPr/>
        </p:nvSpPr>
        <p:spPr>
          <a:xfrm>
            <a:off x="1924749" y="5222208"/>
            <a:ext cx="8342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পর্চা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বলতে কী বোঝায়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633E8B-CC71-47D0-A222-63A72E942C1C}"/>
              </a:ext>
            </a:extLst>
          </p:cNvPr>
          <p:cNvSpPr/>
          <p:nvPr/>
        </p:nvSpPr>
        <p:spPr>
          <a:xfrm>
            <a:off x="4318158" y="367374"/>
            <a:ext cx="3555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55A686-9ABC-4A8E-A8BC-DC8B2018A2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789" y="1134087"/>
            <a:ext cx="3112169" cy="3961788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431DB1A9-E0AE-4AC3-BA8C-B353FA5BBF2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22"/>
            </a:avLst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n/>
              <a:solidFill>
                <a:srgbClr val="00206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69221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2032F38-EC64-48C7-8E16-B47BCC2B623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22"/>
            </a:avLst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n/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7EE8AD-D5C0-48F0-91F3-3A36E01AF9B4}"/>
              </a:ext>
            </a:extLst>
          </p:cNvPr>
          <p:cNvSpPr/>
          <p:nvPr/>
        </p:nvSpPr>
        <p:spPr>
          <a:xfrm>
            <a:off x="491553" y="244462"/>
            <a:ext cx="112088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র,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োম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as-IN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32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থ্য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</a:t>
            </a:r>
            <a:r>
              <a:rPr lang="en-US" sz="32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োগায</a:t>
            </a:r>
            <a:r>
              <a:rPr lang="as-IN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ো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 </a:t>
            </a:r>
            <a:r>
              <a:rPr lang="as-IN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</a:t>
            </a:r>
            <a:r>
              <a:rPr lang="as-IN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en-US" sz="32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ক্তি</a:t>
            </a:r>
            <a:r>
              <a:rPr lang="en-US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বইটা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হারিয়ে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ে। </a:t>
            </a:r>
          </a:p>
          <a:p>
            <a:pPr algn="ctr"/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াইনে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003946-5EAF-4FF1-83A0-6B9E8AD3469E}"/>
              </a:ext>
            </a:extLst>
          </p:cNvPr>
          <p:cNvSpPr/>
          <p:nvPr/>
        </p:nvSpPr>
        <p:spPr>
          <a:xfrm>
            <a:off x="491553" y="5158297"/>
            <a:ext cx="112088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800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</a:t>
            </a:r>
            <a:r>
              <a:rPr lang="en-US" sz="2800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অনলাইনে</a:t>
            </a:r>
            <a:r>
              <a:rPr lang="en-US" sz="2800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2800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প্রাপ্তির</a:t>
            </a:r>
            <a:r>
              <a:rPr lang="en-US" sz="2800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সরকারিভাবে</a:t>
            </a:r>
            <a:r>
              <a:rPr lang="en-US" sz="2800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2800" b="1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US" sz="2800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প্লাটফর্ম</a:t>
            </a:r>
            <a:r>
              <a:rPr lang="en-US" sz="2800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www.ebook.gov.bd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800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2800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2800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</a:t>
            </a:r>
            <a:r>
              <a:rPr lang="en-US" sz="2800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সহায়ক</a:t>
            </a:r>
            <a:r>
              <a:rPr lang="en-US" sz="2800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পুস্তক</a:t>
            </a:r>
            <a:r>
              <a:rPr lang="en-US" sz="2800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6E50CD-CBC6-4975-833B-237893B68D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391" y="1450016"/>
            <a:ext cx="5139224" cy="31701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8192C2-0626-4976-AAA2-1830DAC431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3" t="16140" r="14342" b="19064"/>
          <a:stretch/>
        </p:blipFill>
        <p:spPr>
          <a:xfrm>
            <a:off x="491553" y="1450017"/>
            <a:ext cx="5995209" cy="31042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08D34A6-2CD4-461A-99FC-960834379BCD}"/>
              </a:ext>
            </a:extLst>
          </p:cNvPr>
          <p:cNvSpPr/>
          <p:nvPr/>
        </p:nvSpPr>
        <p:spPr>
          <a:xfrm>
            <a:off x="678308" y="4652211"/>
            <a:ext cx="51738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ই-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বুক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এর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ওয়েব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সাইট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4B2CBD-6661-48C7-AECE-AC6CCF461B80}"/>
              </a:ext>
            </a:extLst>
          </p:cNvPr>
          <p:cNvSpPr txBox="1"/>
          <p:nvPr/>
        </p:nvSpPr>
        <p:spPr>
          <a:xfrm>
            <a:off x="7267074" y="4598346"/>
            <a:ext cx="3689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87FCCE-911F-4B8C-B582-64588D07DD51}"/>
              </a:ext>
            </a:extLst>
          </p:cNvPr>
          <p:cNvSpPr/>
          <p:nvPr/>
        </p:nvSpPr>
        <p:spPr>
          <a:xfrm>
            <a:off x="3497179" y="637875"/>
            <a:ext cx="65772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75672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238D5D9-AC0A-4B8E-92C8-E4FAA8E53A1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22"/>
            </a:avLst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n/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283C0E-1BB0-4135-A5C8-30068C45BC84}"/>
              </a:ext>
            </a:extLst>
          </p:cNvPr>
          <p:cNvSpPr/>
          <p:nvPr/>
        </p:nvSpPr>
        <p:spPr>
          <a:xfrm>
            <a:off x="409076" y="3957664"/>
            <a:ext cx="1137384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ই-পুর্জি হলো চিনিকলের পুর্জি অর্থাৎ ইক্ষু সরবরাহের অনুমতিপত্রকে ই-পুর্জি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পূর্বে ইক্ষুচাষিদের এটা সংগ্রহ করতে অনেক হয়রানির সম্মুখীন হতে হতো। কিন্তু বর্তমানে ই-পুর্জি সেবা চালু হওয়ার কারণে কৃষকেরা ঘরে বসে মোবাইল ফোনেই তাঁদের পুর্জি সংগ্রহ করতে পারছেন। ফলে সব ধরনের হয়রানির অবসান হওয়ার পাশাপাশি কৃষক তাঁদের ইক্ষু সরবরাহও উন্নত করতে পেরেছেন।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61A57C-52A2-40A2-98CA-6E83023E5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074" y="953150"/>
            <a:ext cx="3917000" cy="29016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C61BE2-9BB7-48B9-8131-D027E19588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493" y="433138"/>
            <a:ext cx="2831431" cy="34055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9ABCCF1-AF3D-42D5-9668-99BBED37BD37}"/>
              </a:ext>
            </a:extLst>
          </p:cNvPr>
          <p:cNvSpPr/>
          <p:nvPr/>
        </p:nvSpPr>
        <p:spPr>
          <a:xfrm>
            <a:off x="2269957" y="265464"/>
            <a:ext cx="64088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ো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endParaRPr 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FAB2DC-6208-4EE1-BFE2-6C0F510D0E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49" b="4587"/>
          <a:stretch/>
        </p:blipFill>
        <p:spPr>
          <a:xfrm>
            <a:off x="409076" y="953150"/>
            <a:ext cx="4208326" cy="28855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387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B0669E-DF49-461F-A533-98D9AA75E2AB}"/>
              </a:ext>
            </a:extLst>
          </p:cNvPr>
          <p:cNvSpPr/>
          <p:nvPr/>
        </p:nvSpPr>
        <p:spPr>
          <a:xfrm>
            <a:off x="268852" y="5061787"/>
            <a:ext cx="112975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পুর্জি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কৃষকরা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উপকৃত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8644B1-F4CB-4414-8F1F-EF41FBC6BDCD}"/>
              </a:ext>
            </a:extLst>
          </p:cNvPr>
          <p:cNvSpPr/>
          <p:nvPr/>
        </p:nvSpPr>
        <p:spPr>
          <a:xfrm>
            <a:off x="3673643" y="278425"/>
            <a:ext cx="41814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42E633-5ABA-47AD-869F-A16E6A17C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005" y="1313959"/>
            <a:ext cx="5791200" cy="33228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835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5EE203FA-743C-48F3-A2A2-812B5361262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22"/>
            </a:avLst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n/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A163A7-44A8-4E83-A526-58A44A1CB2BF}"/>
              </a:ext>
            </a:extLst>
          </p:cNvPr>
          <p:cNvSpPr txBox="1"/>
          <p:nvPr/>
        </p:nvSpPr>
        <p:spPr>
          <a:xfrm>
            <a:off x="460321" y="5443699"/>
            <a:ext cx="112713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পাবলিক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পরীক্ষার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অনলাইনে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ফোনের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9166B1-C261-4D20-BFB1-5B18575A64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37" t="21597"/>
          <a:stretch/>
        </p:blipFill>
        <p:spPr>
          <a:xfrm>
            <a:off x="1038191" y="1411957"/>
            <a:ext cx="4263222" cy="3764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29F12A-0B89-4827-9F65-8ECFF3BF69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67"/>
          <a:stretch/>
        </p:blipFill>
        <p:spPr>
          <a:xfrm>
            <a:off x="5530903" y="1411956"/>
            <a:ext cx="6200775" cy="376494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9CE808-DE92-4A52-ADF1-E3B0BBD83469}"/>
              </a:ext>
            </a:extLst>
          </p:cNvPr>
          <p:cNvSpPr/>
          <p:nvPr/>
        </p:nvSpPr>
        <p:spPr>
          <a:xfrm>
            <a:off x="460321" y="334740"/>
            <a:ext cx="110418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োম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সমাপনী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পরীক্ষার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ফলাফল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কীভাবে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ে,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11450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79DA3BD1-2D85-47E1-819F-20910D2E8D7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22"/>
            </a:avLst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n/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6842A2-E893-4B6D-9F61-3A2E4C17A435}"/>
              </a:ext>
            </a:extLst>
          </p:cNvPr>
          <p:cNvSpPr/>
          <p:nvPr/>
        </p:nvSpPr>
        <p:spPr>
          <a:xfrm>
            <a:off x="385011" y="4059101"/>
            <a:ext cx="1147010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ই-স্বাস্থ্যসেবা হচ্ছে ইন্টারনেট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 ফোনের মাধ্যমে পরিচালিত স্বাস্থ্যসেবা। বিভিন্ন সরকা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স্বাস্থ্যকেন্দ্রে কর্মরত চিকিৎসকরা এখন মোবাইল ফোনে স্বাস্থ্য পরামর্শ দিয়ে থাকন। এজন্য দেশের সকল সরকারি হাসপাতালে একটি করে মোবাইল ফোন দেওয়া হয়েছে। দেশের যেকোনো নাগরিক এভাবে যেকোনো চিকিৎসকের পরামর্শ পেতে পারে।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E9218A-EE4C-49F9-8FDC-D6738A184E17}"/>
              </a:ext>
            </a:extLst>
          </p:cNvPr>
          <p:cNvSpPr/>
          <p:nvPr/>
        </p:nvSpPr>
        <p:spPr>
          <a:xfrm>
            <a:off x="2549015" y="222133"/>
            <a:ext cx="65147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ো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86BB60-E89E-4FFC-B8CA-2C53DA4B7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54" y="855035"/>
            <a:ext cx="5323648" cy="30752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CEBAA6-618B-4622-BBFA-2319676038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448" y="855035"/>
            <a:ext cx="5108061" cy="30752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5963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B1DDF6E3-1B56-4C40-B777-4978AF4E720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22"/>
            </a:avLst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n/>
              <a:solidFill>
                <a:srgbClr val="002060"/>
              </a:solidFill>
              <a:latin typeface="NikoshBAN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F2E9A3-6A68-42E9-AB19-3C9E48D48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48" y="1006391"/>
            <a:ext cx="5420091" cy="35718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EF9054-4032-4E46-B555-08178A25EA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7" r="18740"/>
          <a:stretch/>
        </p:blipFill>
        <p:spPr>
          <a:xfrm>
            <a:off x="6096000" y="1006391"/>
            <a:ext cx="5630779" cy="35718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237AAA3-82FF-46CF-84DC-5147E64DB121}"/>
              </a:ext>
            </a:extLst>
          </p:cNvPr>
          <p:cNvSpPr/>
          <p:nvPr/>
        </p:nvSpPr>
        <p:spPr>
          <a:xfrm>
            <a:off x="2549015" y="270259"/>
            <a:ext cx="65147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িত্রে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ো ?</a:t>
            </a:r>
            <a:endParaRPr lang="en-US" sz="2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BEFE83-D21B-4597-A441-01E5A985168A}"/>
              </a:ext>
            </a:extLst>
          </p:cNvPr>
          <p:cNvSpPr/>
          <p:nvPr/>
        </p:nvSpPr>
        <p:spPr>
          <a:xfrm>
            <a:off x="737938" y="5460555"/>
            <a:ext cx="108605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আয়কর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দাতারা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আয়করের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রিটা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1C4843-9FD7-4EBC-995C-03B45A5B3147}"/>
              </a:ext>
            </a:extLst>
          </p:cNvPr>
          <p:cNvSpPr txBox="1"/>
          <p:nvPr/>
        </p:nvSpPr>
        <p:spPr>
          <a:xfrm>
            <a:off x="336888" y="4729623"/>
            <a:ext cx="5558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্ডে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496CBB-7FF3-4493-9D79-50BE147D48EE}"/>
              </a:ext>
            </a:extLst>
          </p:cNvPr>
          <p:cNvSpPr txBox="1"/>
          <p:nvPr/>
        </p:nvSpPr>
        <p:spPr>
          <a:xfrm>
            <a:off x="5582647" y="4765318"/>
            <a:ext cx="6320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াইনে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আয়কর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রিটা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্ছে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25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516647D8-AC0A-4860-B8C4-E98EEAA288C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22"/>
            </a:avLst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n/>
              <a:solidFill>
                <a:srgbClr val="002060"/>
              </a:solidFill>
              <a:latin typeface="NikoshBAN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AF1D5D-6154-4236-A9A0-C4D5C2CD2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422" y="961649"/>
            <a:ext cx="5363129" cy="34012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4FCFA7-5D0F-4E74-9190-2D0C734191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7" y="961650"/>
            <a:ext cx="5213683" cy="34012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CAF2CC-65E6-4170-928A-236DB8143D30}"/>
              </a:ext>
            </a:extLst>
          </p:cNvPr>
          <p:cNvSpPr txBox="1"/>
          <p:nvPr/>
        </p:nvSpPr>
        <p:spPr>
          <a:xfrm>
            <a:off x="449179" y="4694145"/>
            <a:ext cx="112936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পোস্টাল ক্যাশ কার্ড,মোবাইল ব্যাংকিং,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ইএমটিএস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ইলেকট্রনিক্স মানি ট্রান্সফার </a:t>
            </a:r>
            <a:r>
              <a:rPr lang="en-US" alt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সিস্টেস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এর মাধ্যমে এক স্থান থেকে অন্য স্থানে অর্থ প্রেরণ সহজ ও দ্রুত হয়েছে।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এছাড়া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ব্যাংকিংয়ের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সহজেই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স্থানান্তরিত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90400F-FE34-4D2B-AB0D-95AA79E05788}"/>
              </a:ext>
            </a:extLst>
          </p:cNvPr>
          <p:cNvSpPr/>
          <p:nvPr/>
        </p:nvSpPr>
        <p:spPr>
          <a:xfrm>
            <a:off x="2549015" y="270259"/>
            <a:ext cx="65147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ো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739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2793A184-992B-45DD-93D8-72AD1D2405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26" t="735" r="6307" b="2219"/>
          <a:stretch/>
        </p:blipFill>
        <p:spPr>
          <a:xfrm>
            <a:off x="5351815" y="1357960"/>
            <a:ext cx="1406458" cy="5213388"/>
          </a:xfrm>
          <a:prstGeom prst="rect">
            <a:avLst/>
          </a:prstGeom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5BC75FDE-3262-42F8-9C16-6C34C9D257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22"/>
            </a:avLst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n/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3" name="Flowchart: Delay 2">
            <a:extLst>
              <a:ext uri="{FF2B5EF4-FFF2-40B4-BE49-F238E27FC236}">
                <a16:creationId xmlns:a16="http://schemas.microsoft.com/office/drawing/2014/main" id="{0264A28E-E62D-483B-8A8B-B9782E9D437D}"/>
              </a:ext>
            </a:extLst>
          </p:cNvPr>
          <p:cNvSpPr/>
          <p:nvPr/>
        </p:nvSpPr>
        <p:spPr>
          <a:xfrm rot="16200000">
            <a:off x="-216286" y="890968"/>
            <a:ext cx="6205926" cy="5053567"/>
          </a:xfrm>
          <a:prstGeom prst="flowChartDelay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4" name="Flowchart: Delay 3">
            <a:extLst>
              <a:ext uri="{FF2B5EF4-FFF2-40B4-BE49-F238E27FC236}">
                <a16:creationId xmlns:a16="http://schemas.microsoft.com/office/drawing/2014/main" id="{917130F9-0C59-44A6-A44C-555AD127ABCD}"/>
              </a:ext>
            </a:extLst>
          </p:cNvPr>
          <p:cNvSpPr/>
          <p:nvPr/>
        </p:nvSpPr>
        <p:spPr>
          <a:xfrm rot="16200000">
            <a:off x="6179799" y="898259"/>
            <a:ext cx="6205928" cy="5038985"/>
          </a:xfrm>
          <a:prstGeom prst="flowChartDelay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0E568191-6422-4836-BF1A-5397AE04E5EF}"/>
              </a:ext>
            </a:extLst>
          </p:cNvPr>
          <p:cNvSpPr txBox="1"/>
          <p:nvPr/>
        </p:nvSpPr>
        <p:spPr>
          <a:xfrm>
            <a:off x="4808734" y="425340"/>
            <a:ext cx="2534384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DED91F-8135-47AB-80D2-E83F49102E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761" y="538615"/>
            <a:ext cx="2519713" cy="29820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EE2D6D1-DDB6-407C-BFFF-9CCDEB76B62D}"/>
              </a:ext>
            </a:extLst>
          </p:cNvPr>
          <p:cNvSpPr/>
          <p:nvPr/>
        </p:nvSpPr>
        <p:spPr>
          <a:xfrm>
            <a:off x="618182" y="3564566"/>
            <a:ext cx="4760683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হাবিবুর রহমান </a:t>
            </a:r>
            <a:b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ICT)</a:t>
            </a:r>
            <a:b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বড়হিত উচ্চ বিদ্যালয়,</a:t>
            </a:r>
            <a:b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ঈশ্বরগঞ্জ,ময়মনসিংহ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ো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ইলঃ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০১৭২৪-১০২২৭০</a:t>
            </a:r>
            <a:b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endParaRPr lang="en-US" sz="2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D9C0F7-5BA2-4315-87A1-F193045641C1}"/>
              </a:ext>
            </a:extLst>
          </p:cNvPr>
          <p:cNvSpPr/>
          <p:nvPr/>
        </p:nvSpPr>
        <p:spPr>
          <a:xfrm>
            <a:off x="6817000" y="3871451"/>
            <a:ext cx="491818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শ্রেণি-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bn-B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তথ্য ও যোগাযোগ প্রযুক্তি</a:t>
            </a:r>
          </a:p>
          <a:p>
            <a:pPr algn="ctr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endParaRPr lang="bn-B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3A5B98D-9C90-4DCD-9A93-183D8656EB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082" y="968459"/>
            <a:ext cx="2378015" cy="26661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859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6804BD1D-7871-4570-82D0-076CCEC721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22"/>
            </a:avLst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n/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321C95-CD4C-405A-B171-FCAB8AEDFFA7}"/>
              </a:ext>
            </a:extLst>
          </p:cNvPr>
          <p:cNvSpPr txBox="1"/>
          <p:nvPr/>
        </p:nvSpPr>
        <p:spPr>
          <a:xfrm>
            <a:off x="352926" y="376483"/>
            <a:ext cx="11502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ৎ,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সরবরাহ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3907F5-B376-4E80-9BF1-C28EDB6EA0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r="3224"/>
          <a:stretch/>
        </p:blipFill>
        <p:spPr>
          <a:xfrm>
            <a:off x="6384759" y="1750783"/>
            <a:ext cx="5316499" cy="34650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73F33A8-67AB-431C-8449-60A523EBDFD2}"/>
              </a:ext>
            </a:extLst>
          </p:cNvPr>
          <p:cNvSpPr/>
          <p:nvPr/>
        </p:nvSpPr>
        <p:spPr>
          <a:xfrm>
            <a:off x="635121" y="5514732"/>
            <a:ext cx="10979363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অনলাইনে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ফোনের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পরিসেবার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পরিশোধ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621330-CFF3-4563-A030-2FCBA8C2C6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42" y="1734741"/>
            <a:ext cx="5637342" cy="34650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383E961-FFFB-4C27-A9D5-B369E6B2C624}"/>
              </a:ext>
            </a:extLst>
          </p:cNvPr>
          <p:cNvSpPr/>
          <p:nvPr/>
        </p:nvSpPr>
        <p:spPr>
          <a:xfrm>
            <a:off x="2560318" y="992518"/>
            <a:ext cx="65147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দু’টি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9154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D5034C-4425-4408-A37C-920A88838E60}"/>
              </a:ext>
            </a:extLst>
          </p:cNvPr>
          <p:cNvSpPr txBox="1"/>
          <p:nvPr/>
        </p:nvSpPr>
        <p:spPr>
          <a:xfrm>
            <a:off x="3094122" y="430367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চিত্রদু’টি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0B3C55-001B-48A9-8053-B1308FE44B22}"/>
              </a:ext>
            </a:extLst>
          </p:cNvPr>
          <p:cNvSpPr txBox="1"/>
          <p:nvPr/>
        </p:nvSpPr>
        <p:spPr>
          <a:xfrm>
            <a:off x="681968" y="5398803"/>
            <a:ext cx="1090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অনলাইনে বা মোবাইল ফোনে ট্রেন,বাস বা বিমানের টিকেট সংগ্রহ করা যায়।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D4115F91-E9A8-41FC-A7EC-8A8C15E2B27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22"/>
            </a:avLst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n/>
              <a:solidFill>
                <a:srgbClr val="002060"/>
              </a:solidFill>
              <a:latin typeface="NikoshBAN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4ABE7D-5A60-4B3F-8AD6-C38C181CB9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3" r="4476"/>
          <a:stretch/>
        </p:blipFill>
        <p:spPr>
          <a:xfrm>
            <a:off x="364443" y="1216304"/>
            <a:ext cx="5587179" cy="39813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36133A-5E07-45C3-B2B3-1DAA43CC3E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7" b="14386"/>
          <a:stretch/>
        </p:blipFill>
        <p:spPr>
          <a:xfrm>
            <a:off x="6112557" y="1216304"/>
            <a:ext cx="5715000" cy="398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71280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81C23F3-BEAA-48D4-B4D8-A91C0C5A9D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995321"/>
              </p:ext>
            </p:extLst>
          </p:nvPr>
        </p:nvGraphicFramePr>
        <p:xfrm>
          <a:off x="471853" y="1920998"/>
          <a:ext cx="11248293" cy="38709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63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69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latin typeface="NikoshBAN" panose="02000000000000000000"/>
                        </a:rPr>
                        <a:t>কাজ</a:t>
                      </a:r>
                      <a:r>
                        <a:rPr lang="en-US" sz="3200" b="1" dirty="0">
                          <a:latin typeface="NikoshBAN" panose="02000000000000000000"/>
                        </a:rPr>
                        <a:t> </a:t>
                      </a:r>
                      <a:endParaRPr lang="en-US" sz="3200" b="1" dirty="0">
                        <a:latin typeface="NikoshBAN" panose="0200000000000000000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latin typeface="NikoshBAN" panose="02000000000000000000"/>
                        </a:rPr>
                        <a:t>অতীত</a:t>
                      </a:r>
                      <a:endParaRPr lang="en-US" sz="3200" b="1" dirty="0">
                        <a:latin typeface="NikoshBAN" panose="0200000000000000000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latin typeface="NikoshBAN" panose="02000000000000000000"/>
                        </a:rPr>
                        <a:t>বর্তমান</a:t>
                      </a:r>
                      <a:endParaRPr lang="en-US" sz="3200" b="1" dirty="0">
                        <a:latin typeface="NikoshBAN" panose="0200000000000000000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latin typeface="NikoshBAN" panose="02000000000000000000"/>
                        </a:rPr>
                        <a:t>নামের</a:t>
                      </a:r>
                      <a:r>
                        <a:rPr lang="en-US" sz="3200" b="1" dirty="0">
                          <a:latin typeface="NikoshBAN" panose="02000000000000000000"/>
                        </a:rPr>
                        <a:t> </a:t>
                      </a:r>
                      <a:r>
                        <a:rPr lang="en-US" sz="3200" b="1" dirty="0" err="1">
                          <a:latin typeface="NikoshBAN" panose="02000000000000000000"/>
                        </a:rPr>
                        <a:t>ছাড়পত্র</a:t>
                      </a:r>
                      <a:endParaRPr lang="en-US" sz="3200" b="1" dirty="0">
                        <a:latin typeface="NikoshBAN" panose="0200000000000000000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latin typeface="NikoshBAN" panose="02000000000000000000"/>
                        </a:rPr>
                        <a:t>কমপক্ষে</a:t>
                      </a:r>
                      <a:r>
                        <a:rPr lang="en-US" sz="3200" b="1" baseline="0" dirty="0">
                          <a:latin typeface="NikoshBAN" panose="02000000000000000000"/>
                        </a:rPr>
                        <a:t> ৭ </a:t>
                      </a:r>
                      <a:r>
                        <a:rPr lang="en-US" sz="3200" b="1" baseline="0" dirty="0" err="1">
                          <a:latin typeface="NikoshBAN" panose="02000000000000000000"/>
                        </a:rPr>
                        <a:t>দিন</a:t>
                      </a:r>
                      <a:endParaRPr lang="en-US" sz="3200" b="1" dirty="0">
                        <a:latin typeface="NikoshBAN" panose="0200000000000000000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/>
                        </a:rPr>
                        <a:t>৩০ </a:t>
                      </a:r>
                      <a:r>
                        <a:rPr lang="en-US" sz="3200" b="1" dirty="0" err="1">
                          <a:latin typeface="NikoshBAN" panose="02000000000000000000"/>
                        </a:rPr>
                        <a:t>মিনিট</a:t>
                      </a:r>
                      <a:endParaRPr lang="en-US" sz="3200" b="1" dirty="0">
                        <a:latin typeface="NikoshBAN" panose="0200000000000000000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latin typeface="NikoshBAN" panose="02000000000000000000"/>
                        </a:rPr>
                        <a:t>নিবন্ধন</a:t>
                      </a:r>
                      <a:endParaRPr lang="en-US" sz="3200" b="1" dirty="0">
                        <a:latin typeface="NikoshBAN" panose="0200000000000000000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>
                          <a:latin typeface="NikoshBAN" panose="02000000000000000000"/>
                        </a:rPr>
                        <a:t>কমপক্ষে</a:t>
                      </a:r>
                      <a:r>
                        <a:rPr lang="en-US" sz="3200" b="1" baseline="0" dirty="0">
                          <a:latin typeface="NikoshBAN" panose="02000000000000000000"/>
                        </a:rPr>
                        <a:t> </a:t>
                      </a:r>
                      <a:r>
                        <a:rPr lang="as-IN" sz="3200" b="1" baseline="0" dirty="0">
                          <a:latin typeface="NikoshBAN" panose="02000000000000000000"/>
                        </a:rPr>
                        <a:t>৩</a:t>
                      </a:r>
                      <a:r>
                        <a:rPr lang="en-US" sz="3200" b="1" baseline="0" dirty="0">
                          <a:latin typeface="NikoshBAN" panose="02000000000000000000"/>
                        </a:rPr>
                        <a:t>০ </a:t>
                      </a:r>
                      <a:r>
                        <a:rPr lang="en-US" sz="3200" b="1" baseline="0" dirty="0" err="1">
                          <a:latin typeface="NikoshBAN" panose="02000000000000000000"/>
                        </a:rPr>
                        <a:t>দিন</a:t>
                      </a:r>
                      <a:endParaRPr lang="en-US" sz="3200" b="1" dirty="0">
                        <a:latin typeface="NikoshBAN" panose="0200000000000000000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ikoshBAN" panose="02000000000000000000"/>
                        </a:rPr>
                        <a:t>৪ </a:t>
                      </a:r>
                      <a:r>
                        <a:rPr lang="en-US" sz="3200" b="1" dirty="0" err="1">
                          <a:latin typeface="NikoshBAN" panose="02000000000000000000"/>
                        </a:rPr>
                        <a:t>দিন</a:t>
                      </a:r>
                      <a:r>
                        <a:rPr lang="en-US" sz="3200" b="1" baseline="0" dirty="0">
                          <a:latin typeface="NikoshBAN" panose="02000000000000000000"/>
                        </a:rPr>
                        <a:t> </a:t>
                      </a:r>
                      <a:endParaRPr lang="en-US" sz="3200" b="1" dirty="0">
                        <a:latin typeface="NikoshBAN" panose="0200000000000000000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latin typeface="NikoshBAN" panose="02000000000000000000"/>
                        </a:rPr>
                        <a:t>ফি</a:t>
                      </a:r>
                      <a:r>
                        <a:rPr lang="en-US" sz="3200" b="1" dirty="0">
                          <a:latin typeface="NikoshBAN" panose="02000000000000000000"/>
                        </a:rPr>
                        <a:t> </a:t>
                      </a:r>
                      <a:r>
                        <a:rPr lang="en-US" sz="3200" b="1" dirty="0" err="1">
                          <a:latin typeface="NikoshBAN" panose="02000000000000000000"/>
                        </a:rPr>
                        <a:t>প্রদান</a:t>
                      </a:r>
                      <a:endParaRPr lang="en-US" sz="3200" b="1" dirty="0">
                        <a:latin typeface="NikoshBAN" panose="0200000000000000000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latin typeface="NikoshBAN" panose="02000000000000000000"/>
                        </a:rPr>
                        <a:t>ভোর</a:t>
                      </a:r>
                      <a:r>
                        <a:rPr lang="en-US" sz="3200" b="1" dirty="0">
                          <a:latin typeface="NikoshBAN" panose="02000000000000000000"/>
                        </a:rPr>
                        <a:t> </a:t>
                      </a:r>
                      <a:r>
                        <a:rPr lang="en-US" sz="3200" b="1" dirty="0" err="1">
                          <a:latin typeface="NikoshBAN" panose="02000000000000000000"/>
                        </a:rPr>
                        <a:t>থেকে</a:t>
                      </a:r>
                      <a:r>
                        <a:rPr lang="en-US" sz="3200" b="1" baseline="0" dirty="0">
                          <a:latin typeface="NikoshBAN" panose="02000000000000000000"/>
                        </a:rPr>
                        <a:t> </a:t>
                      </a:r>
                      <a:r>
                        <a:rPr lang="en-US" sz="3200" b="1" baseline="0" dirty="0" err="1">
                          <a:latin typeface="NikoshBAN" panose="02000000000000000000"/>
                        </a:rPr>
                        <a:t>লাইনে</a:t>
                      </a:r>
                      <a:r>
                        <a:rPr lang="en-US" sz="3200" b="1" baseline="0" dirty="0">
                          <a:latin typeface="NikoshBAN" panose="02000000000000000000"/>
                        </a:rPr>
                        <a:t> </a:t>
                      </a:r>
                      <a:r>
                        <a:rPr lang="en-US" sz="3200" b="1" baseline="0" dirty="0" err="1">
                          <a:latin typeface="NikoshBAN" panose="02000000000000000000"/>
                        </a:rPr>
                        <a:t>দাঁড়িয়ে</a:t>
                      </a:r>
                      <a:endParaRPr lang="en-US" sz="3200" b="1" dirty="0">
                        <a:latin typeface="NikoshBAN" panose="0200000000000000000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latin typeface="NikoshBAN" panose="02000000000000000000"/>
                        </a:rPr>
                        <a:t>ব্যাংকের</a:t>
                      </a:r>
                      <a:r>
                        <a:rPr lang="en-US" sz="3200" b="1" baseline="0" dirty="0">
                          <a:latin typeface="NikoshBAN" panose="02000000000000000000"/>
                        </a:rPr>
                        <a:t> </a:t>
                      </a:r>
                      <a:r>
                        <a:rPr lang="en-US" sz="3200" b="1" baseline="0" dirty="0" err="1">
                          <a:latin typeface="NikoshBAN" panose="02000000000000000000"/>
                        </a:rPr>
                        <a:t>মাধ্যমে</a:t>
                      </a:r>
                      <a:endParaRPr lang="en-US" sz="3200" b="1" dirty="0">
                        <a:latin typeface="NikoshBAN" panose="0200000000000000000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latin typeface="NikoshBAN" panose="02000000000000000000"/>
                        </a:rPr>
                        <a:t>নিবন্ধনের</a:t>
                      </a:r>
                      <a:r>
                        <a:rPr lang="en-US" sz="3200" b="1" baseline="0" dirty="0">
                          <a:latin typeface="NikoshBAN" panose="02000000000000000000"/>
                        </a:rPr>
                        <a:t> </a:t>
                      </a:r>
                      <a:r>
                        <a:rPr lang="en-US" sz="3200" b="1" baseline="0" dirty="0" err="1">
                          <a:latin typeface="NikoshBAN" panose="02000000000000000000"/>
                        </a:rPr>
                        <a:t>জন্য</a:t>
                      </a:r>
                      <a:r>
                        <a:rPr lang="en-US" sz="3200" b="1" baseline="0" dirty="0">
                          <a:latin typeface="NikoshBAN" panose="02000000000000000000"/>
                        </a:rPr>
                        <a:t> </a:t>
                      </a:r>
                      <a:r>
                        <a:rPr lang="en-US" sz="3200" b="1" baseline="0" dirty="0" err="1">
                          <a:latin typeface="NikoshBAN" panose="02000000000000000000"/>
                        </a:rPr>
                        <a:t>অফিসে</a:t>
                      </a:r>
                      <a:r>
                        <a:rPr lang="en-US" sz="3200" b="1" baseline="0" dirty="0">
                          <a:latin typeface="NikoshBAN" panose="02000000000000000000"/>
                        </a:rPr>
                        <a:t> </a:t>
                      </a:r>
                      <a:r>
                        <a:rPr lang="en-US" sz="3200" b="1" baseline="0" dirty="0" err="1">
                          <a:latin typeface="NikoshBAN" panose="02000000000000000000"/>
                        </a:rPr>
                        <a:t>যাতায়াত</a:t>
                      </a:r>
                      <a:endParaRPr lang="en-US" sz="3200" b="1" dirty="0">
                        <a:latin typeface="NikoshBAN" panose="0200000000000000000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latin typeface="NikoshBAN" panose="02000000000000000000"/>
                        </a:rPr>
                        <a:t>কমপক্ষে</a:t>
                      </a:r>
                      <a:r>
                        <a:rPr lang="en-US" sz="3200" b="1" baseline="0" dirty="0">
                          <a:latin typeface="NikoshBAN" panose="02000000000000000000"/>
                        </a:rPr>
                        <a:t> </a:t>
                      </a:r>
                      <a:r>
                        <a:rPr lang="en-US" sz="3200" b="1" baseline="0" dirty="0" err="1">
                          <a:latin typeface="NikoshBAN" panose="02000000000000000000"/>
                        </a:rPr>
                        <a:t>ছয়বার</a:t>
                      </a:r>
                      <a:endParaRPr lang="en-US" sz="3200" b="1" dirty="0">
                        <a:latin typeface="NikoshBAN" panose="0200000000000000000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latin typeface="NikoshBAN" panose="02000000000000000000"/>
                        </a:rPr>
                        <a:t>একবারও</a:t>
                      </a:r>
                      <a:r>
                        <a:rPr lang="en-US" sz="3200" b="1" dirty="0">
                          <a:latin typeface="NikoshBAN" panose="02000000000000000000"/>
                        </a:rPr>
                        <a:t> </a:t>
                      </a:r>
                      <a:r>
                        <a:rPr lang="en-US" sz="3200" b="1" dirty="0" err="1">
                          <a:latin typeface="NikoshBAN" panose="02000000000000000000"/>
                        </a:rPr>
                        <a:t>নয়</a:t>
                      </a:r>
                      <a:r>
                        <a:rPr lang="en-US" sz="3200" b="1" dirty="0">
                          <a:latin typeface="NikoshBAN" panose="02000000000000000000"/>
                        </a:rPr>
                        <a:t>। </a:t>
                      </a:r>
                      <a:endParaRPr lang="en-US" sz="3200" b="1" dirty="0">
                        <a:latin typeface="NikoshBAN" panose="0200000000000000000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53A34817-A709-4DBA-A2B7-F86CBCAB9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326" y="937844"/>
            <a:ext cx="8603094" cy="38742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092C0E43-61E2-45C3-96A1-EBB1706905F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22"/>
            </a:avLst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n/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D391C9-ABB1-4022-9336-27B2F7E56EE9}"/>
              </a:ext>
            </a:extLst>
          </p:cNvPr>
          <p:cNvSpPr txBox="1"/>
          <p:nvPr/>
        </p:nvSpPr>
        <p:spPr>
          <a:xfrm>
            <a:off x="418147" y="5211337"/>
            <a:ext cx="11355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উদ্দেশ্যে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কোম্পানি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ফার্ম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সেটিকে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প্রতিষ্ঠানটিতে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নিবন্ধিত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7E5065-E67A-4A76-BEB6-CD8A53A11061}"/>
              </a:ext>
            </a:extLst>
          </p:cNvPr>
          <p:cNvSpPr/>
          <p:nvPr/>
        </p:nvSpPr>
        <p:spPr>
          <a:xfrm>
            <a:off x="2624486" y="244086"/>
            <a:ext cx="65147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endParaRPr lang="en-US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5C5BC8-4E02-45CC-B68B-AAEC2391A375}"/>
              </a:ext>
            </a:extLst>
          </p:cNvPr>
          <p:cNvSpPr/>
          <p:nvPr/>
        </p:nvSpPr>
        <p:spPr>
          <a:xfrm>
            <a:off x="471852" y="4965454"/>
            <a:ext cx="112482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রেজিস্ট্রার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জয়েন্ট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কোম্পানি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ফার্মসের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ওয়েবসাইট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(www.roc.gov.bd)</a:t>
            </a:r>
            <a:endParaRPr lang="en-US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0B1AA2-0926-4A54-B201-40B60E95DDE7}"/>
              </a:ext>
            </a:extLst>
          </p:cNvPr>
          <p:cNvSpPr/>
          <p:nvPr/>
        </p:nvSpPr>
        <p:spPr>
          <a:xfrm>
            <a:off x="364443" y="608502"/>
            <a:ext cx="117201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2553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B867CA-49CE-42A6-9B0B-FF55F421D10C}"/>
              </a:ext>
            </a:extLst>
          </p:cNvPr>
          <p:cNvSpPr txBox="1"/>
          <p:nvPr/>
        </p:nvSpPr>
        <p:spPr>
          <a:xfrm>
            <a:off x="3893712" y="354847"/>
            <a:ext cx="4404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EDB516-F81F-441A-9A37-1B827E11EC3A}"/>
              </a:ext>
            </a:extLst>
          </p:cNvPr>
          <p:cNvSpPr txBox="1"/>
          <p:nvPr/>
        </p:nvSpPr>
        <p:spPr>
          <a:xfrm>
            <a:off x="529391" y="4291483"/>
            <a:ext cx="112615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কর্মকান্ডে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ক্তির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এরকম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D73C28FF-3B81-4870-9AB0-8CBDA1EF36A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22"/>
            </a:avLst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n/>
              <a:solidFill>
                <a:srgbClr val="002060"/>
              </a:solidFill>
              <a:latin typeface="NikoshBAN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BBF2B5-C70B-4E19-A0E2-6D3CC5BB2B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1" t="30687" r="11595"/>
          <a:stretch/>
        </p:blipFill>
        <p:spPr>
          <a:xfrm>
            <a:off x="4112540" y="1289244"/>
            <a:ext cx="3966920" cy="255454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2411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82F29449-6B1C-4F0E-AF39-9CF97906380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22"/>
            </a:avLst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n/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D807F7-BA2F-4D38-8A8C-19FA852B493B}"/>
              </a:ext>
            </a:extLst>
          </p:cNvPr>
          <p:cNvSpPr txBox="1"/>
          <p:nvPr/>
        </p:nvSpPr>
        <p:spPr>
          <a:xfrm>
            <a:off x="4058885" y="305271"/>
            <a:ext cx="2863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F6A762-BCA6-4787-BC07-1CEC36FED6E2}"/>
              </a:ext>
            </a:extLst>
          </p:cNvPr>
          <p:cNvSpPr txBox="1"/>
          <p:nvPr/>
        </p:nvSpPr>
        <p:spPr>
          <a:xfrm>
            <a:off x="417101" y="1605209"/>
            <a:ext cx="8742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SMS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পূ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্ণ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782022-C092-49CD-94C6-C12D1F218562}"/>
              </a:ext>
            </a:extLst>
          </p:cNvPr>
          <p:cNvSpPr txBox="1"/>
          <p:nvPr/>
        </p:nvSpPr>
        <p:spPr>
          <a:xfrm>
            <a:off x="433143" y="1053225"/>
            <a:ext cx="10860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োনটি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6D0BD1-ED47-4B2A-8E2B-708C54A6BFD4}"/>
              </a:ext>
            </a:extLst>
          </p:cNvPr>
          <p:cNvSpPr txBox="1"/>
          <p:nvPr/>
        </p:nvSpPr>
        <p:spPr>
          <a:xfrm>
            <a:off x="417096" y="2148010"/>
            <a:ext cx="11486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্ছে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386A33-D96C-4A10-B35F-C4FFD5BB4F18}"/>
              </a:ext>
            </a:extLst>
          </p:cNvPr>
          <p:cNvSpPr txBox="1"/>
          <p:nvPr/>
        </p:nvSpPr>
        <p:spPr>
          <a:xfrm>
            <a:off x="385017" y="2595447"/>
            <a:ext cx="113898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বিকাশের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তথ্যাবলী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	 	ii.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োটিশ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ড		iii.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ক? </a:t>
            </a: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(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ii		(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iii        	(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) ii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iii       	(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 ii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iii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6C2706-2096-4592-9012-EBA0B772CC13}"/>
              </a:ext>
            </a:extLst>
          </p:cNvPr>
          <p:cNvSpPr/>
          <p:nvPr/>
        </p:nvSpPr>
        <p:spPr>
          <a:xfrm>
            <a:off x="433143" y="4736847"/>
            <a:ext cx="1134176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. অ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		 ii. ক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		iii.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ফ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ক? </a:t>
            </a: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(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ii		(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iii        	(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) ii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iii       	(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 ii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iii </a:t>
            </a:r>
          </a:p>
        </p:txBody>
      </p:sp>
      <p:sp>
        <p:nvSpPr>
          <p:cNvPr id="12" name="L-Shape 11">
            <a:extLst>
              <a:ext uri="{FF2B5EF4-FFF2-40B4-BE49-F238E27FC236}">
                <a16:creationId xmlns:a16="http://schemas.microsoft.com/office/drawing/2014/main" id="{86025DF1-7E71-4164-91AC-D323F384D38C}"/>
              </a:ext>
            </a:extLst>
          </p:cNvPr>
          <p:cNvSpPr/>
          <p:nvPr/>
        </p:nvSpPr>
        <p:spPr>
          <a:xfrm rot="19514216">
            <a:off x="6575617" y="4321261"/>
            <a:ext cx="693407" cy="282511"/>
          </a:xfrm>
          <a:prstGeom prst="corner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b="1">
              <a:ln/>
              <a:solidFill>
                <a:srgbClr val="C00000"/>
              </a:solidFill>
            </a:endParaRPr>
          </a:p>
        </p:txBody>
      </p:sp>
      <p:sp>
        <p:nvSpPr>
          <p:cNvPr id="13" name="L-Shape 12">
            <a:extLst>
              <a:ext uri="{FF2B5EF4-FFF2-40B4-BE49-F238E27FC236}">
                <a16:creationId xmlns:a16="http://schemas.microsoft.com/office/drawing/2014/main" id="{30071281-4CF4-483B-9C64-B52637634CF2}"/>
              </a:ext>
            </a:extLst>
          </p:cNvPr>
          <p:cNvSpPr/>
          <p:nvPr/>
        </p:nvSpPr>
        <p:spPr>
          <a:xfrm rot="19514216">
            <a:off x="3870273" y="5981591"/>
            <a:ext cx="721893" cy="324853"/>
          </a:xfrm>
          <a:prstGeom prst="corner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b="1">
              <a:ln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689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/>
      <p:bldP spid="6" grpId="0"/>
      <p:bldP spid="7" grpId="0"/>
      <p:bldP spid="11" grpId="0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57DFBD2F-6E91-46D6-8508-98C329CB44A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22"/>
            </a:avLst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n/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3B3ECE-AED6-4DC8-9F0A-0318308C2472}"/>
              </a:ext>
            </a:extLst>
          </p:cNvPr>
          <p:cNvSpPr/>
          <p:nvPr/>
        </p:nvSpPr>
        <p:spPr>
          <a:xfrm>
            <a:off x="3545306" y="450324"/>
            <a:ext cx="4684294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4400" b="1" kern="0" dirty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400" b="1" dirty="0">
              <a:ln>
                <a:solidFill>
                  <a:srgbClr val="7030A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4357E7-AAE3-437A-BCBF-056DE71FC01A}"/>
              </a:ext>
            </a:extLst>
          </p:cNvPr>
          <p:cNvSpPr/>
          <p:nvPr/>
        </p:nvSpPr>
        <p:spPr>
          <a:xfrm>
            <a:off x="288758" y="4607143"/>
            <a:ext cx="115342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6AABCF-5029-4ADB-8994-3CF9A46C8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748" y="1488380"/>
            <a:ext cx="4347410" cy="289827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529741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E3B2DF5-1ECD-48CF-944D-F764BD61AD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88" y="212558"/>
            <a:ext cx="11726779" cy="6428874"/>
          </a:xfrm>
          <a:prstGeom prst="rect">
            <a:avLst/>
          </a:prstGeom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A4FB6755-5C2D-46A0-BF59-D95655EFEB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22"/>
            </a:avLst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n/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7E764E-E180-4D39-8F21-3AAC59B80DE5}"/>
              </a:ext>
            </a:extLst>
          </p:cNvPr>
          <p:cNvSpPr/>
          <p:nvPr/>
        </p:nvSpPr>
        <p:spPr>
          <a:xfrm>
            <a:off x="858252" y="5044018"/>
            <a:ext cx="10475495" cy="156966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B0F0"/>
            </a:solidFill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96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960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96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6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186DD8-7E3D-4BB8-AD90-33BF7244A9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325" y="1507957"/>
            <a:ext cx="6641433" cy="32725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5255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562F345D-24B7-4EFB-AB20-AAB14F0153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22"/>
            </a:avLst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n/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38311D-3B70-402E-ADE0-6AE3DD6B76AC}"/>
              </a:ext>
            </a:extLst>
          </p:cNvPr>
          <p:cNvSpPr/>
          <p:nvPr/>
        </p:nvSpPr>
        <p:spPr>
          <a:xfrm>
            <a:off x="3092584" y="405769"/>
            <a:ext cx="5790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লক্ষ কর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75584E-6294-4E6E-BBBC-5E21FDF94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28" y="1190844"/>
            <a:ext cx="10506473" cy="5261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94565A-2656-4198-8D19-0B21351F03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772" y="1190843"/>
            <a:ext cx="9709229" cy="5261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DD50AD-6F5E-4D84-AC19-70BB362570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2" t="17717" r="13074" b="16266"/>
          <a:stretch/>
        </p:blipFill>
        <p:spPr>
          <a:xfrm>
            <a:off x="584527" y="990544"/>
            <a:ext cx="11065717" cy="54616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9942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9EA1B4-3C30-49A4-A9BE-58CF4FC55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12" y="281669"/>
            <a:ext cx="11546957" cy="6273210"/>
          </a:xfrm>
          <a:prstGeom prst="rect">
            <a:avLst/>
          </a:prstGeom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48197442-E2AE-4D11-9DA5-3E7377541C5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22"/>
            </a:avLst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n/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BE2EEE-9362-4EC8-8C5F-7334F3B39251}"/>
              </a:ext>
            </a:extLst>
          </p:cNvPr>
          <p:cNvSpPr/>
          <p:nvPr/>
        </p:nvSpPr>
        <p:spPr>
          <a:xfrm>
            <a:off x="499729" y="3106716"/>
            <a:ext cx="11142921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6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কর্মকান্ডে</a:t>
            </a:r>
            <a:r>
              <a:rPr lang="en-US" sz="6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6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6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6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endParaRPr lang="en-US" sz="6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528A30-ADC9-44F2-85DC-3593A1333D85}"/>
              </a:ext>
            </a:extLst>
          </p:cNvPr>
          <p:cNvSpPr txBox="1"/>
          <p:nvPr/>
        </p:nvSpPr>
        <p:spPr>
          <a:xfrm>
            <a:off x="2509841" y="1027505"/>
            <a:ext cx="71226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endParaRPr lang="en-US" sz="6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510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D050D40-7808-4EB8-96FB-BAF2910212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22"/>
            </a:avLst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n/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977C81-6497-4718-A470-72CC935160B6}"/>
              </a:ext>
            </a:extLst>
          </p:cNvPr>
          <p:cNvSpPr/>
          <p:nvPr/>
        </p:nvSpPr>
        <p:spPr>
          <a:xfrm>
            <a:off x="1597950" y="1268635"/>
            <a:ext cx="67301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i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i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b="1" i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b="1" i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----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D939AF-5835-4BD3-AB43-05BEC8513B07}"/>
              </a:ext>
            </a:extLst>
          </p:cNvPr>
          <p:cNvSpPr txBox="1"/>
          <p:nvPr/>
        </p:nvSpPr>
        <p:spPr>
          <a:xfrm>
            <a:off x="4397063" y="356051"/>
            <a:ext cx="3734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68537FF-BA1B-44AC-8A33-FCB18537EB6A}"/>
              </a:ext>
            </a:extLst>
          </p:cNvPr>
          <p:cNvSpPr txBox="1">
            <a:spLocks/>
          </p:cNvSpPr>
          <p:nvPr/>
        </p:nvSpPr>
        <p:spPr>
          <a:xfrm>
            <a:off x="666487" y="2191965"/>
            <a:ext cx="10739450" cy="371599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কর্মকান্ডে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I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কর্মকান্ডে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11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993CA00E-62AF-48A5-A41B-444305617DC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22"/>
            </a:avLst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n/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731B3D-DDF6-4B34-B22E-8B8FB23D30C2}"/>
              </a:ext>
            </a:extLst>
          </p:cNvPr>
          <p:cNvSpPr/>
          <p:nvPr/>
        </p:nvSpPr>
        <p:spPr>
          <a:xfrm>
            <a:off x="4215565" y="1593493"/>
            <a:ext cx="38892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চ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রট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লক্ষ কর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F75CF0-D76A-432E-9BD8-7CBAD8AD1289}"/>
              </a:ext>
            </a:extLst>
          </p:cNvPr>
          <p:cNvSpPr/>
          <p:nvPr/>
        </p:nvSpPr>
        <p:spPr>
          <a:xfrm>
            <a:off x="596644" y="332758"/>
            <a:ext cx="1094071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ষ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্ট্রের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এ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ি 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ু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ু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প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ূ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ণ 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অ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ঙ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গ </a:t>
            </a:r>
            <a:r>
              <a:rPr lang="as-IN" sz="2800" b="1" dirty="0">
                <a:latin typeface="NikoshBAN" pitchFamily="2" charset="0"/>
                <a:cs typeface="NikoshBAN" pitchFamily="2" charset="0"/>
              </a:rPr>
              <a:t>হ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লো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। </a:t>
            </a:r>
          </a:p>
          <a:p>
            <a:pPr algn="ctr"/>
            <a:r>
              <a:rPr lang="as-IN" sz="2400" b="1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জ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ন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ণের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সৃজনশীল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ক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্ম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ং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থ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এবং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>
                <a:latin typeface="NikoshBAN" pitchFamily="2" charset="0"/>
                <a:cs typeface="NikoshBAN" pitchFamily="2" charset="0"/>
              </a:rPr>
              <a:t> স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্ব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ো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প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ি 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ু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ষ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দ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ি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দ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য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থ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ে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ে 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ু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ে 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ি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ধ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ল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ন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থ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ে।</a:t>
            </a:r>
            <a:endParaRPr lang="en-US" sz="24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7657B0-DA2A-4D01-AA3D-E00E6E99CBED}"/>
              </a:ext>
            </a:extLst>
          </p:cNvPr>
          <p:cNvSpPr/>
          <p:nvPr/>
        </p:nvSpPr>
        <p:spPr>
          <a:xfrm>
            <a:off x="385011" y="6049418"/>
            <a:ext cx="113898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্য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োগায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ো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ক্তি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ূ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য়োগ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769B11E-25C1-42DE-89C8-DAB2D6F5D6C8}"/>
              </a:ext>
            </a:extLst>
          </p:cNvPr>
          <p:cNvGrpSpPr/>
          <p:nvPr/>
        </p:nvGrpSpPr>
        <p:grpSpPr>
          <a:xfrm>
            <a:off x="1551417" y="2243144"/>
            <a:ext cx="8252664" cy="3693076"/>
            <a:chOff x="1551417" y="2243144"/>
            <a:chExt cx="8252664" cy="3693076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01B61BF-1E02-4C60-B730-190B96CD9A56}"/>
                </a:ext>
              </a:extLst>
            </p:cNvPr>
            <p:cNvSpPr/>
            <p:nvPr/>
          </p:nvSpPr>
          <p:spPr>
            <a:xfrm>
              <a:off x="5238294" y="3537583"/>
              <a:ext cx="2206576" cy="1460726"/>
            </a:xfrm>
            <a:custGeom>
              <a:avLst/>
              <a:gdLst>
                <a:gd name="connsiteX0" fmla="*/ 0 w 2206576"/>
                <a:gd name="connsiteY0" fmla="*/ 243459 h 1460726"/>
                <a:gd name="connsiteX1" fmla="*/ 243459 w 2206576"/>
                <a:gd name="connsiteY1" fmla="*/ 0 h 1460726"/>
                <a:gd name="connsiteX2" fmla="*/ 1963117 w 2206576"/>
                <a:gd name="connsiteY2" fmla="*/ 0 h 1460726"/>
                <a:gd name="connsiteX3" fmla="*/ 2206576 w 2206576"/>
                <a:gd name="connsiteY3" fmla="*/ 243459 h 1460726"/>
                <a:gd name="connsiteX4" fmla="*/ 2206576 w 2206576"/>
                <a:gd name="connsiteY4" fmla="*/ 1217267 h 1460726"/>
                <a:gd name="connsiteX5" fmla="*/ 1963117 w 2206576"/>
                <a:gd name="connsiteY5" fmla="*/ 1460726 h 1460726"/>
                <a:gd name="connsiteX6" fmla="*/ 243459 w 2206576"/>
                <a:gd name="connsiteY6" fmla="*/ 1460726 h 1460726"/>
                <a:gd name="connsiteX7" fmla="*/ 0 w 2206576"/>
                <a:gd name="connsiteY7" fmla="*/ 1217267 h 1460726"/>
                <a:gd name="connsiteX8" fmla="*/ 0 w 2206576"/>
                <a:gd name="connsiteY8" fmla="*/ 243459 h 1460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06576" h="1460726">
                  <a:moveTo>
                    <a:pt x="0" y="243459"/>
                  </a:moveTo>
                  <a:cubicBezTo>
                    <a:pt x="0" y="109000"/>
                    <a:pt x="109000" y="0"/>
                    <a:pt x="243459" y="0"/>
                  </a:cubicBezTo>
                  <a:lnTo>
                    <a:pt x="1963117" y="0"/>
                  </a:lnTo>
                  <a:cubicBezTo>
                    <a:pt x="2097576" y="0"/>
                    <a:pt x="2206576" y="109000"/>
                    <a:pt x="2206576" y="243459"/>
                  </a:cubicBezTo>
                  <a:lnTo>
                    <a:pt x="2206576" y="1217267"/>
                  </a:lnTo>
                  <a:cubicBezTo>
                    <a:pt x="2206576" y="1351726"/>
                    <a:pt x="2097576" y="1460726"/>
                    <a:pt x="1963117" y="1460726"/>
                  </a:cubicBezTo>
                  <a:lnTo>
                    <a:pt x="243459" y="1460726"/>
                  </a:lnTo>
                  <a:cubicBezTo>
                    <a:pt x="109000" y="1460726"/>
                    <a:pt x="0" y="1351726"/>
                    <a:pt x="0" y="1217267"/>
                  </a:cubicBezTo>
                  <a:lnTo>
                    <a:pt x="0" y="24345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427" tIns="142427" rIns="142427" bIns="142427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1" kern="12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সরকারের</a:t>
              </a:r>
              <a:r>
                <a:rPr lang="en-US" sz="2800" b="1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kern="12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সাধারণ</a:t>
              </a:r>
              <a:r>
                <a:rPr lang="en-US" sz="2800" b="1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kern="12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কার্যক্রম</a:t>
              </a:r>
              <a:endParaRPr lang="en-US" sz="2800" kern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04D4B5B-5D90-41FF-81C1-C659E7314D80}"/>
                </a:ext>
              </a:extLst>
            </p:cNvPr>
            <p:cNvSpPr/>
            <p:nvPr/>
          </p:nvSpPr>
          <p:spPr>
            <a:xfrm rot="16327201">
              <a:off x="6211088" y="3374112"/>
              <a:ext cx="327165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327165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352F5AC-D817-4058-940F-4A2DB2488E7C}"/>
                </a:ext>
              </a:extLst>
            </p:cNvPr>
            <p:cNvSpPr/>
            <p:nvPr/>
          </p:nvSpPr>
          <p:spPr>
            <a:xfrm>
              <a:off x="5219457" y="2243144"/>
              <a:ext cx="2358345" cy="967497"/>
            </a:xfrm>
            <a:custGeom>
              <a:avLst/>
              <a:gdLst>
                <a:gd name="connsiteX0" fmla="*/ 0 w 2358345"/>
                <a:gd name="connsiteY0" fmla="*/ 161253 h 967497"/>
                <a:gd name="connsiteX1" fmla="*/ 161253 w 2358345"/>
                <a:gd name="connsiteY1" fmla="*/ 0 h 967497"/>
                <a:gd name="connsiteX2" fmla="*/ 2197092 w 2358345"/>
                <a:gd name="connsiteY2" fmla="*/ 0 h 967497"/>
                <a:gd name="connsiteX3" fmla="*/ 2358345 w 2358345"/>
                <a:gd name="connsiteY3" fmla="*/ 161253 h 967497"/>
                <a:gd name="connsiteX4" fmla="*/ 2358345 w 2358345"/>
                <a:gd name="connsiteY4" fmla="*/ 806244 h 967497"/>
                <a:gd name="connsiteX5" fmla="*/ 2197092 w 2358345"/>
                <a:gd name="connsiteY5" fmla="*/ 967497 h 967497"/>
                <a:gd name="connsiteX6" fmla="*/ 161253 w 2358345"/>
                <a:gd name="connsiteY6" fmla="*/ 967497 h 967497"/>
                <a:gd name="connsiteX7" fmla="*/ 0 w 2358345"/>
                <a:gd name="connsiteY7" fmla="*/ 806244 h 967497"/>
                <a:gd name="connsiteX8" fmla="*/ 0 w 2358345"/>
                <a:gd name="connsiteY8" fmla="*/ 161253 h 967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58345" h="967497">
                  <a:moveTo>
                    <a:pt x="0" y="161253"/>
                  </a:moveTo>
                  <a:cubicBezTo>
                    <a:pt x="0" y="72195"/>
                    <a:pt x="72195" y="0"/>
                    <a:pt x="161253" y="0"/>
                  </a:cubicBezTo>
                  <a:lnTo>
                    <a:pt x="2197092" y="0"/>
                  </a:lnTo>
                  <a:cubicBezTo>
                    <a:pt x="2286150" y="0"/>
                    <a:pt x="2358345" y="72195"/>
                    <a:pt x="2358345" y="161253"/>
                  </a:cubicBezTo>
                  <a:lnTo>
                    <a:pt x="2358345" y="806244"/>
                  </a:lnTo>
                  <a:cubicBezTo>
                    <a:pt x="2358345" y="895302"/>
                    <a:pt x="2286150" y="967497"/>
                    <a:pt x="2197092" y="967497"/>
                  </a:cubicBezTo>
                  <a:lnTo>
                    <a:pt x="161253" y="967497"/>
                  </a:lnTo>
                  <a:cubicBezTo>
                    <a:pt x="72195" y="967497"/>
                    <a:pt x="0" y="895302"/>
                    <a:pt x="0" y="806244"/>
                  </a:cubicBezTo>
                  <a:lnTo>
                    <a:pt x="0" y="16125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8349" tIns="118349" rIns="118349" bIns="118349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1" kern="12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/>
                </a:rPr>
                <a:t>আইন</a:t>
              </a:r>
              <a:r>
                <a:rPr lang="en-US" sz="2800" b="1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/>
                </a:rPr>
                <a:t> ও </a:t>
              </a:r>
              <a:r>
                <a:rPr lang="en-US" sz="2800" b="1" kern="12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/>
                </a:rPr>
                <a:t>নীতি</a:t>
              </a:r>
              <a:r>
                <a:rPr lang="en-US" sz="2800" b="1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/>
                </a:rPr>
                <a:t> </a:t>
              </a:r>
              <a:r>
                <a:rPr lang="en-US" sz="2800" b="1" kern="12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/>
                </a:rPr>
                <a:t>প্রণয়ন</a:t>
              </a:r>
              <a:endParaRPr lang="en-US" sz="28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650506D-678E-41F5-9816-E1C001418811}"/>
                </a:ext>
              </a:extLst>
            </p:cNvPr>
            <p:cNvSpPr/>
            <p:nvPr/>
          </p:nvSpPr>
          <p:spPr>
            <a:xfrm rot="1469348">
              <a:off x="7429049" y="4843395"/>
              <a:ext cx="351755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351755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E9A60AA-A7AC-4D86-B3A7-0F3F7B6000F7}"/>
                </a:ext>
              </a:extLst>
            </p:cNvPr>
            <p:cNvSpPr/>
            <p:nvPr/>
          </p:nvSpPr>
          <p:spPr>
            <a:xfrm>
              <a:off x="7764982" y="4905285"/>
              <a:ext cx="2039099" cy="950835"/>
            </a:xfrm>
            <a:custGeom>
              <a:avLst/>
              <a:gdLst>
                <a:gd name="connsiteX0" fmla="*/ 0 w 2039099"/>
                <a:gd name="connsiteY0" fmla="*/ 158476 h 950835"/>
                <a:gd name="connsiteX1" fmla="*/ 158476 w 2039099"/>
                <a:gd name="connsiteY1" fmla="*/ 0 h 950835"/>
                <a:gd name="connsiteX2" fmla="*/ 1880623 w 2039099"/>
                <a:gd name="connsiteY2" fmla="*/ 0 h 950835"/>
                <a:gd name="connsiteX3" fmla="*/ 2039099 w 2039099"/>
                <a:gd name="connsiteY3" fmla="*/ 158476 h 950835"/>
                <a:gd name="connsiteX4" fmla="*/ 2039099 w 2039099"/>
                <a:gd name="connsiteY4" fmla="*/ 792359 h 950835"/>
                <a:gd name="connsiteX5" fmla="*/ 1880623 w 2039099"/>
                <a:gd name="connsiteY5" fmla="*/ 950835 h 950835"/>
                <a:gd name="connsiteX6" fmla="*/ 158476 w 2039099"/>
                <a:gd name="connsiteY6" fmla="*/ 950835 h 950835"/>
                <a:gd name="connsiteX7" fmla="*/ 0 w 2039099"/>
                <a:gd name="connsiteY7" fmla="*/ 792359 h 950835"/>
                <a:gd name="connsiteX8" fmla="*/ 0 w 2039099"/>
                <a:gd name="connsiteY8" fmla="*/ 158476 h 950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9099" h="950835">
                  <a:moveTo>
                    <a:pt x="0" y="158476"/>
                  </a:moveTo>
                  <a:cubicBezTo>
                    <a:pt x="0" y="70952"/>
                    <a:pt x="70952" y="0"/>
                    <a:pt x="158476" y="0"/>
                  </a:cubicBezTo>
                  <a:lnTo>
                    <a:pt x="1880623" y="0"/>
                  </a:lnTo>
                  <a:cubicBezTo>
                    <a:pt x="1968147" y="0"/>
                    <a:pt x="2039099" y="70952"/>
                    <a:pt x="2039099" y="158476"/>
                  </a:cubicBezTo>
                  <a:lnTo>
                    <a:pt x="2039099" y="792359"/>
                  </a:lnTo>
                  <a:cubicBezTo>
                    <a:pt x="2039099" y="879883"/>
                    <a:pt x="1968147" y="950835"/>
                    <a:pt x="1880623" y="950835"/>
                  </a:cubicBezTo>
                  <a:lnTo>
                    <a:pt x="158476" y="950835"/>
                  </a:lnTo>
                  <a:cubicBezTo>
                    <a:pt x="70952" y="950835"/>
                    <a:pt x="0" y="879883"/>
                    <a:pt x="0" y="792359"/>
                  </a:cubicBezTo>
                  <a:lnTo>
                    <a:pt x="0" y="15847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536" tIns="117536" rIns="117536" bIns="117536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1" kern="12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বাস্তবায়ন</a:t>
              </a:r>
              <a:endParaRPr lang="en-US" sz="28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F707339-A230-433A-9195-412533CE2306}"/>
                </a:ext>
              </a:extLst>
            </p:cNvPr>
            <p:cNvSpPr/>
            <p:nvPr/>
          </p:nvSpPr>
          <p:spPr>
            <a:xfrm rot="9874818">
              <a:off x="4858238" y="4623702"/>
              <a:ext cx="387021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387021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286BCEA-C394-41DC-B994-DB4972B8E082}"/>
                </a:ext>
              </a:extLst>
            </p:cNvPr>
            <p:cNvSpPr/>
            <p:nvPr/>
          </p:nvSpPr>
          <p:spPr>
            <a:xfrm>
              <a:off x="1551417" y="4328084"/>
              <a:ext cx="3313787" cy="1608136"/>
            </a:xfrm>
            <a:custGeom>
              <a:avLst/>
              <a:gdLst>
                <a:gd name="connsiteX0" fmla="*/ 0 w 3313787"/>
                <a:gd name="connsiteY0" fmla="*/ 268028 h 1608136"/>
                <a:gd name="connsiteX1" fmla="*/ 268028 w 3313787"/>
                <a:gd name="connsiteY1" fmla="*/ 0 h 1608136"/>
                <a:gd name="connsiteX2" fmla="*/ 3045759 w 3313787"/>
                <a:gd name="connsiteY2" fmla="*/ 0 h 1608136"/>
                <a:gd name="connsiteX3" fmla="*/ 3313787 w 3313787"/>
                <a:gd name="connsiteY3" fmla="*/ 268028 h 1608136"/>
                <a:gd name="connsiteX4" fmla="*/ 3313787 w 3313787"/>
                <a:gd name="connsiteY4" fmla="*/ 1340108 h 1608136"/>
                <a:gd name="connsiteX5" fmla="*/ 3045759 w 3313787"/>
                <a:gd name="connsiteY5" fmla="*/ 1608136 h 1608136"/>
                <a:gd name="connsiteX6" fmla="*/ 268028 w 3313787"/>
                <a:gd name="connsiteY6" fmla="*/ 1608136 h 1608136"/>
                <a:gd name="connsiteX7" fmla="*/ 0 w 3313787"/>
                <a:gd name="connsiteY7" fmla="*/ 1340108 h 1608136"/>
                <a:gd name="connsiteX8" fmla="*/ 0 w 3313787"/>
                <a:gd name="connsiteY8" fmla="*/ 268028 h 1608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13787" h="1608136">
                  <a:moveTo>
                    <a:pt x="0" y="268028"/>
                  </a:moveTo>
                  <a:cubicBezTo>
                    <a:pt x="0" y="120000"/>
                    <a:pt x="120000" y="0"/>
                    <a:pt x="268028" y="0"/>
                  </a:cubicBezTo>
                  <a:lnTo>
                    <a:pt x="3045759" y="0"/>
                  </a:lnTo>
                  <a:cubicBezTo>
                    <a:pt x="3193787" y="0"/>
                    <a:pt x="3313787" y="120000"/>
                    <a:pt x="3313787" y="268028"/>
                  </a:cubicBezTo>
                  <a:lnTo>
                    <a:pt x="3313787" y="1340108"/>
                  </a:lnTo>
                  <a:cubicBezTo>
                    <a:pt x="3313787" y="1488136"/>
                    <a:pt x="3193787" y="1608136"/>
                    <a:pt x="3045759" y="1608136"/>
                  </a:cubicBezTo>
                  <a:lnTo>
                    <a:pt x="268028" y="1608136"/>
                  </a:lnTo>
                  <a:cubicBezTo>
                    <a:pt x="120000" y="1608136"/>
                    <a:pt x="0" y="1488136"/>
                    <a:pt x="0" y="1340108"/>
                  </a:cubicBezTo>
                  <a:lnTo>
                    <a:pt x="0" y="26802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9463" tIns="139463" rIns="139463" bIns="139463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/>
                </a:rPr>
                <a:t>আর্ন্তজাতিক</a:t>
              </a:r>
              <a:r>
                <a:rPr lang="en-US" sz="2400" b="1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/>
                </a:rPr>
                <a:t> </a:t>
              </a:r>
              <a:r>
                <a:rPr lang="en-US" sz="2400" b="1" kern="12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/>
                </a:rPr>
                <a:t>পরিমন্ডলে</a:t>
              </a:r>
              <a:r>
                <a:rPr lang="en-US" sz="2400" b="1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/>
                </a:rPr>
                <a:t> </a:t>
              </a:r>
              <a:r>
                <a:rPr lang="en-US" sz="2400" b="1" kern="12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/>
                </a:rPr>
                <a:t>নিজ</a:t>
              </a:r>
              <a:r>
                <a:rPr lang="en-US" sz="2400" b="1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/>
                </a:rPr>
                <a:t> </a:t>
              </a:r>
              <a:r>
                <a:rPr lang="en-US" sz="2400" b="1" kern="12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/>
                </a:rPr>
                <a:t>দেশকে</a:t>
              </a:r>
              <a:r>
                <a:rPr lang="en-US" sz="2400" b="1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/>
                </a:rPr>
                <a:t>  </a:t>
              </a:r>
              <a:r>
                <a:rPr lang="en-US" sz="2400" b="1" kern="12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/>
                </a:rPr>
                <a:t>সঠিকভাবে</a:t>
              </a:r>
              <a:r>
                <a:rPr lang="en-US" sz="2400" b="1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/>
                </a:rPr>
                <a:t> </a:t>
              </a:r>
              <a:r>
                <a:rPr lang="en-US" sz="2400" b="1" kern="12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/>
                </a:rPr>
                <a:t>উপস্থাপন</a:t>
              </a:r>
              <a:endParaRPr lang="en-US" sz="2400" b="1" kern="1200" dirty="0">
                <a:solidFill>
                  <a:schemeClr val="tx1"/>
                </a:solidFill>
                <a:latin typeface="NikoshBAN" panose="0200000000000000000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103986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8E287C3-526F-41C9-8F6C-01A9C11F7C2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22"/>
            </a:avLst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n/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AF8462-773A-45E6-918E-8D06B37ED88D}"/>
              </a:ext>
            </a:extLst>
          </p:cNvPr>
          <p:cNvSpPr/>
          <p:nvPr/>
        </p:nvSpPr>
        <p:spPr>
          <a:xfrm>
            <a:off x="336884" y="322697"/>
            <a:ext cx="5176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শ:</a:t>
            </a:r>
            <a:endParaRPr lang="en-US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0DDB28-26AB-4A0A-B42B-9D9D277DF06A}"/>
              </a:ext>
            </a:extLst>
          </p:cNvPr>
          <p:cNvSpPr/>
          <p:nvPr/>
        </p:nvSpPr>
        <p:spPr>
          <a:xfrm>
            <a:off x="5513715" y="318382"/>
            <a:ext cx="43842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24B82C-FC32-4312-AE37-B55D56F790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31" y="1145476"/>
            <a:ext cx="5978830" cy="434891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422F30C-A622-4794-BDFE-CD9490312ABF}"/>
              </a:ext>
            </a:extLst>
          </p:cNvPr>
          <p:cNvSpPr/>
          <p:nvPr/>
        </p:nvSpPr>
        <p:spPr>
          <a:xfrm>
            <a:off x="361331" y="1347538"/>
            <a:ext cx="2181727" cy="914401"/>
          </a:xfrm>
          <a:prstGeom prst="ellipse">
            <a:avLst/>
          </a:prstGeom>
          <a:noFill/>
          <a:ln w="57150" cap="rnd" cmpd="dbl">
            <a:solidFill>
              <a:srgbClr val="FF000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C8EAC2A-0502-412C-9FF6-EC0E2241C202}"/>
              </a:ext>
            </a:extLst>
          </p:cNvPr>
          <p:cNvGrpSpPr/>
          <p:nvPr/>
        </p:nvGrpSpPr>
        <p:grpSpPr>
          <a:xfrm>
            <a:off x="6308761" y="1111858"/>
            <a:ext cx="5521908" cy="5164091"/>
            <a:chOff x="6308761" y="1111858"/>
            <a:chExt cx="5521908" cy="5164091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5EADF01-8845-4321-B291-05A3ACDEAC74}"/>
                </a:ext>
              </a:extLst>
            </p:cNvPr>
            <p:cNvSpPr/>
            <p:nvPr/>
          </p:nvSpPr>
          <p:spPr>
            <a:xfrm>
              <a:off x="8221137" y="1111858"/>
              <a:ext cx="1789559" cy="1546830"/>
            </a:xfrm>
            <a:custGeom>
              <a:avLst/>
              <a:gdLst>
                <a:gd name="connsiteX0" fmla="*/ 0 w 1677603"/>
                <a:gd name="connsiteY0" fmla="*/ 762432 h 1524864"/>
                <a:gd name="connsiteX1" fmla="*/ 838802 w 1677603"/>
                <a:gd name="connsiteY1" fmla="*/ 0 h 1524864"/>
                <a:gd name="connsiteX2" fmla="*/ 1677604 w 1677603"/>
                <a:gd name="connsiteY2" fmla="*/ 762432 h 1524864"/>
                <a:gd name="connsiteX3" fmla="*/ 838802 w 1677603"/>
                <a:gd name="connsiteY3" fmla="*/ 1524864 h 1524864"/>
                <a:gd name="connsiteX4" fmla="*/ 0 w 1677603"/>
                <a:gd name="connsiteY4" fmla="*/ 762432 h 1524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7603" h="1524864">
                  <a:moveTo>
                    <a:pt x="0" y="762432"/>
                  </a:moveTo>
                  <a:cubicBezTo>
                    <a:pt x="0" y="341352"/>
                    <a:pt x="375544" y="0"/>
                    <a:pt x="838802" y="0"/>
                  </a:cubicBezTo>
                  <a:cubicBezTo>
                    <a:pt x="1302060" y="0"/>
                    <a:pt x="1677604" y="341352"/>
                    <a:pt x="1677604" y="762432"/>
                  </a:cubicBezTo>
                  <a:cubicBezTo>
                    <a:pt x="1677604" y="1183512"/>
                    <a:pt x="1302060" y="1524864"/>
                    <a:pt x="838802" y="1524864"/>
                  </a:cubicBezTo>
                  <a:cubicBezTo>
                    <a:pt x="375544" y="1524864"/>
                    <a:pt x="0" y="1183512"/>
                    <a:pt x="0" y="762432"/>
                  </a:cubicBezTo>
                  <a:close/>
                </a:path>
              </a:pathLst>
            </a:cu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6159" tIns="253791" rIns="276159" bIns="253791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IN" sz="2000" b="1" kern="1200" cap="none" spc="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নিয়োগ বিজ্ঞপ্তি</a:t>
              </a:r>
              <a:endParaRPr lang="en-US" sz="2000" b="1" kern="12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F3D1741-6FC1-4A15-9EF9-DF1D156886C0}"/>
                </a:ext>
              </a:extLst>
            </p:cNvPr>
            <p:cNvSpPr/>
            <p:nvPr/>
          </p:nvSpPr>
          <p:spPr>
            <a:xfrm>
              <a:off x="10133512" y="2381912"/>
              <a:ext cx="1697157" cy="1693262"/>
            </a:xfrm>
            <a:custGeom>
              <a:avLst/>
              <a:gdLst>
                <a:gd name="connsiteX0" fmla="*/ 0 w 1541263"/>
                <a:gd name="connsiteY0" fmla="*/ 770632 h 1541263"/>
                <a:gd name="connsiteX1" fmla="*/ 770632 w 1541263"/>
                <a:gd name="connsiteY1" fmla="*/ 0 h 1541263"/>
                <a:gd name="connsiteX2" fmla="*/ 1541264 w 1541263"/>
                <a:gd name="connsiteY2" fmla="*/ 770632 h 1541263"/>
                <a:gd name="connsiteX3" fmla="*/ 770632 w 1541263"/>
                <a:gd name="connsiteY3" fmla="*/ 1541264 h 1541263"/>
                <a:gd name="connsiteX4" fmla="*/ 0 w 1541263"/>
                <a:gd name="connsiteY4" fmla="*/ 770632 h 1541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1263" h="1541263">
                  <a:moveTo>
                    <a:pt x="0" y="770632"/>
                  </a:moveTo>
                  <a:cubicBezTo>
                    <a:pt x="0" y="345024"/>
                    <a:pt x="345024" y="0"/>
                    <a:pt x="770632" y="0"/>
                  </a:cubicBezTo>
                  <a:cubicBezTo>
                    <a:pt x="1196240" y="0"/>
                    <a:pt x="1541264" y="345024"/>
                    <a:pt x="1541264" y="770632"/>
                  </a:cubicBezTo>
                  <a:cubicBezTo>
                    <a:pt x="1541264" y="1196240"/>
                    <a:pt x="1196240" y="1541264"/>
                    <a:pt x="770632" y="1541264"/>
                  </a:cubicBezTo>
                  <a:cubicBezTo>
                    <a:pt x="345024" y="1541264"/>
                    <a:pt x="0" y="1196240"/>
                    <a:pt x="0" y="770632"/>
                  </a:cubicBezTo>
                  <a:close/>
                </a:path>
              </a:pathLst>
            </a:cu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6193" tIns="256193" rIns="256193" bIns="256193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IN" sz="2000" b="1" kern="1200" cap="none" spc="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দরপত্র প্রকাশ</a:t>
              </a:r>
              <a:endParaRPr lang="en-US" sz="2000" b="1" kern="12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506625-56F1-41AB-8DF5-42427272D14C}"/>
                </a:ext>
              </a:extLst>
            </p:cNvPr>
            <p:cNvSpPr/>
            <p:nvPr/>
          </p:nvSpPr>
          <p:spPr>
            <a:xfrm>
              <a:off x="9715191" y="4447178"/>
              <a:ext cx="1697158" cy="1828771"/>
            </a:xfrm>
            <a:custGeom>
              <a:avLst/>
              <a:gdLst>
                <a:gd name="connsiteX0" fmla="*/ 0 w 1541263"/>
                <a:gd name="connsiteY0" fmla="*/ 770632 h 1541263"/>
                <a:gd name="connsiteX1" fmla="*/ 770632 w 1541263"/>
                <a:gd name="connsiteY1" fmla="*/ 0 h 1541263"/>
                <a:gd name="connsiteX2" fmla="*/ 1541264 w 1541263"/>
                <a:gd name="connsiteY2" fmla="*/ 770632 h 1541263"/>
                <a:gd name="connsiteX3" fmla="*/ 770632 w 1541263"/>
                <a:gd name="connsiteY3" fmla="*/ 1541264 h 1541263"/>
                <a:gd name="connsiteX4" fmla="*/ 0 w 1541263"/>
                <a:gd name="connsiteY4" fmla="*/ 770632 h 1541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1263" h="1541263">
                  <a:moveTo>
                    <a:pt x="0" y="770632"/>
                  </a:moveTo>
                  <a:cubicBezTo>
                    <a:pt x="0" y="345024"/>
                    <a:pt x="345024" y="0"/>
                    <a:pt x="770632" y="0"/>
                  </a:cubicBezTo>
                  <a:cubicBezTo>
                    <a:pt x="1196240" y="0"/>
                    <a:pt x="1541264" y="345024"/>
                    <a:pt x="1541264" y="770632"/>
                  </a:cubicBezTo>
                  <a:cubicBezTo>
                    <a:pt x="1541264" y="1196240"/>
                    <a:pt x="1196240" y="1541264"/>
                    <a:pt x="770632" y="1541264"/>
                  </a:cubicBezTo>
                  <a:cubicBezTo>
                    <a:pt x="345024" y="1541264"/>
                    <a:pt x="0" y="1196240"/>
                    <a:pt x="0" y="770632"/>
                  </a:cubicBez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6193" tIns="256193" rIns="256193" bIns="256193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IN" sz="2000" b="1" kern="1200" cap="none" spc="0" dirty="0">
                  <a:ln w="22225"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বিভিন্ন প্রকার আদেশ</a:t>
              </a:r>
              <a:endParaRPr lang="en-US" sz="2000" b="1" kern="1200" cap="none" spc="0" dirty="0">
                <a:ln w="22225"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160DABF-1FF3-4088-B2D2-342D7E8FC141}"/>
                </a:ext>
              </a:extLst>
            </p:cNvPr>
            <p:cNvSpPr/>
            <p:nvPr/>
          </p:nvSpPr>
          <p:spPr>
            <a:xfrm>
              <a:off x="6833877" y="4572028"/>
              <a:ext cx="1941155" cy="1703921"/>
            </a:xfrm>
            <a:custGeom>
              <a:avLst/>
              <a:gdLst>
                <a:gd name="connsiteX0" fmla="*/ 0 w 2021782"/>
                <a:gd name="connsiteY0" fmla="*/ 854546 h 1709091"/>
                <a:gd name="connsiteX1" fmla="*/ 1010891 w 2021782"/>
                <a:gd name="connsiteY1" fmla="*/ 0 h 1709091"/>
                <a:gd name="connsiteX2" fmla="*/ 2021782 w 2021782"/>
                <a:gd name="connsiteY2" fmla="*/ 854546 h 1709091"/>
                <a:gd name="connsiteX3" fmla="*/ 1010891 w 2021782"/>
                <a:gd name="connsiteY3" fmla="*/ 1709092 h 1709091"/>
                <a:gd name="connsiteX4" fmla="*/ 0 w 2021782"/>
                <a:gd name="connsiteY4" fmla="*/ 854546 h 170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1782" h="1709091">
                  <a:moveTo>
                    <a:pt x="0" y="854546"/>
                  </a:moveTo>
                  <a:cubicBezTo>
                    <a:pt x="0" y="382593"/>
                    <a:pt x="452591" y="0"/>
                    <a:pt x="1010891" y="0"/>
                  </a:cubicBezTo>
                  <a:cubicBezTo>
                    <a:pt x="1569191" y="0"/>
                    <a:pt x="2021782" y="382593"/>
                    <a:pt x="2021782" y="854546"/>
                  </a:cubicBezTo>
                  <a:cubicBezTo>
                    <a:pt x="2021782" y="1326499"/>
                    <a:pt x="1569191" y="1709092"/>
                    <a:pt x="1010891" y="1709092"/>
                  </a:cubicBezTo>
                  <a:cubicBezTo>
                    <a:pt x="452591" y="1709092"/>
                    <a:pt x="0" y="1326499"/>
                    <a:pt x="0" y="854546"/>
                  </a:cubicBezTo>
                  <a:close/>
                </a:path>
              </a:pathLst>
            </a:cu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1483" tIns="275691" rIns="321483" bIns="275691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IN" sz="2000" b="1" kern="1200" cap="none" spc="0" dirty="0">
                  <a:ln w="22225"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বিভিন্ন </a:t>
              </a:r>
              <a:r>
                <a:rPr lang="bn-IN" sz="2000" b="1" kern="1200" cap="none" spc="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দিক</a:t>
              </a:r>
              <a:endParaRPr lang="en-US" sz="2000" b="1" kern="120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IN" sz="2000" b="1" kern="1200" cap="none" spc="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নির্দেশনা</a:t>
              </a:r>
              <a:endParaRPr lang="en-US" sz="2000" b="1" kern="1200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C262BDC-61B8-4BAE-9A00-151640EC33EF}"/>
                </a:ext>
              </a:extLst>
            </p:cNvPr>
            <p:cNvSpPr/>
            <p:nvPr/>
          </p:nvSpPr>
          <p:spPr>
            <a:xfrm>
              <a:off x="6308761" y="2249365"/>
              <a:ext cx="1789560" cy="1693262"/>
            </a:xfrm>
            <a:custGeom>
              <a:avLst/>
              <a:gdLst>
                <a:gd name="connsiteX0" fmla="*/ 0 w 1789560"/>
                <a:gd name="connsiteY0" fmla="*/ 846631 h 1693262"/>
                <a:gd name="connsiteX1" fmla="*/ 894780 w 1789560"/>
                <a:gd name="connsiteY1" fmla="*/ 0 h 1693262"/>
                <a:gd name="connsiteX2" fmla="*/ 1789560 w 1789560"/>
                <a:gd name="connsiteY2" fmla="*/ 846631 h 1693262"/>
                <a:gd name="connsiteX3" fmla="*/ 894780 w 1789560"/>
                <a:gd name="connsiteY3" fmla="*/ 1693262 h 1693262"/>
                <a:gd name="connsiteX4" fmla="*/ 0 w 1789560"/>
                <a:gd name="connsiteY4" fmla="*/ 846631 h 1693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9560" h="1693262">
                  <a:moveTo>
                    <a:pt x="0" y="846631"/>
                  </a:moveTo>
                  <a:cubicBezTo>
                    <a:pt x="0" y="379050"/>
                    <a:pt x="400607" y="0"/>
                    <a:pt x="894780" y="0"/>
                  </a:cubicBezTo>
                  <a:cubicBezTo>
                    <a:pt x="1388953" y="0"/>
                    <a:pt x="1789560" y="379050"/>
                    <a:pt x="1789560" y="846631"/>
                  </a:cubicBezTo>
                  <a:cubicBezTo>
                    <a:pt x="1789560" y="1314212"/>
                    <a:pt x="1388953" y="1693262"/>
                    <a:pt x="894780" y="1693262"/>
                  </a:cubicBezTo>
                  <a:cubicBezTo>
                    <a:pt x="400607" y="1693262"/>
                    <a:pt x="0" y="1314212"/>
                    <a:pt x="0" y="846631"/>
                  </a:cubicBezTo>
                  <a:close/>
                </a:path>
              </a:pathLst>
            </a:cu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7475" tIns="273372" rIns="287475" bIns="273372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IN" sz="2000" b="1" kern="1200" cap="none" spc="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সরকারের বিভিন্ন নিয়ম</a:t>
              </a:r>
              <a:r>
                <a:rPr lang="en-US" sz="2000" b="1" kern="1200" cap="none" spc="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  <a:r>
                <a:rPr lang="bn-IN" sz="2000" b="1" kern="1200" cap="none" spc="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কানুন</a:t>
              </a:r>
              <a:endParaRPr lang="en-US" sz="2000" b="1" kern="1200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D6F7536-78A6-4A8E-BE94-71F5F6DBB36B}"/>
                </a:ext>
              </a:extLst>
            </p:cNvPr>
            <p:cNvSpPr/>
            <p:nvPr/>
          </p:nvSpPr>
          <p:spPr>
            <a:xfrm>
              <a:off x="7972926" y="2706815"/>
              <a:ext cx="2316480" cy="2316563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0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 সরকারের জাতীয় ওয়েব পোর্টাল</a:t>
              </a:r>
              <a:r>
                <a:rPr lang="en-US" sz="20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0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এর কার্যাবলী</a:t>
              </a:r>
              <a:endPara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4ACE2754-2960-4287-ABE2-8B226DF9BA6B}"/>
              </a:ext>
            </a:extLst>
          </p:cNvPr>
          <p:cNvSpPr/>
          <p:nvPr/>
        </p:nvSpPr>
        <p:spPr>
          <a:xfrm>
            <a:off x="329932" y="5611293"/>
            <a:ext cx="69050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এটি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বাংলাদেশ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সরকারের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ওয়েব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ো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হ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ো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  </a:t>
            </a:r>
            <a:endParaRPr lang="en-US" sz="2800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8750353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59B33E4-ADC0-4154-AC28-0245E2265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2" t="7031" r="31934" b="48503"/>
          <a:stretch/>
        </p:blipFill>
        <p:spPr>
          <a:xfrm>
            <a:off x="6349856" y="1233137"/>
            <a:ext cx="5422228" cy="36353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798DC9F6-CD42-47AE-B22B-EB82FB08173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22"/>
            </a:avLst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n/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431F25-C5C2-464B-9F7E-B6B8E7C4774C}"/>
              </a:ext>
            </a:extLst>
          </p:cNvPr>
          <p:cNvSpPr/>
          <p:nvPr/>
        </p:nvSpPr>
        <p:spPr>
          <a:xfrm>
            <a:off x="379589" y="165845"/>
            <a:ext cx="81814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নীতিমা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ংশ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ো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829B43-A18D-4392-BA5F-1FADB23C6284}"/>
              </a:ext>
            </a:extLst>
          </p:cNvPr>
          <p:cNvSpPr/>
          <p:nvPr/>
        </p:nvSpPr>
        <p:spPr>
          <a:xfrm>
            <a:off x="2839454" y="576200"/>
            <a:ext cx="7629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িত্রে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রছো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F728384-F172-45B5-A771-19DC07B2E5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1"/>
          <a:stretch/>
        </p:blipFill>
        <p:spPr>
          <a:xfrm>
            <a:off x="2069432" y="1337165"/>
            <a:ext cx="8197515" cy="40687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25BA27-1354-4396-AD08-647E86A085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33" y="1215840"/>
            <a:ext cx="5674668" cy="3652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BC875BF-2B22-4ABE-BEF7-15C2D9C260AF}"/>
              </a:ext>
            </a:extLst>
          </p:cNvPr>
          <p:cNvSpPr/>
          <p:nvPr/>
        </p:nvSpPr>
        <p:spPr>
          <a:xfrm>
            <a:off x="545433" y="4961933"/>
            <a:ext cx="112266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া,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ণয়ন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সংশ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ো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ং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্লিষ্ট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দপ্তর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জনগনের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মতামত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2C536F-06AC-467E-A463-A83B678301E3}"/>
              </a:ext>
            </a:extLst>
          </p:cNvPr>
          <p:cNvSpPr/>
          <p:nvPr/>
        </p:nvSpPr>
        <p:spPr>
          <a:xfrm>
            <a:off x="545432" y="5499362"/>
            <a:ext cx="107321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সেন্টারের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জনগনের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েইলে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অভ্যস্ত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মতামত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0282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5" grpId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6D00747-E9CF-4852-B8D6-C51B0FB1133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22"/>
            </a:avLst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n/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980084-F651-43E4-A02A-BC6C904D8386}"/>
              </a:ext>
            </a:extLst>
          </p:cNvPr>
          <p:cNvSpPr/>
          <p:nvPr/>
        </p:nvSpPr>
        <p:spPr>
          <a:xfrm>
            <a:off x="649704" y="319654"/>
            <a:ext cx="94568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দিবস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2DC97B-8A9A-4620-956F-821379468634}"/>
              </a:ext>
            </a:extLst>
          </p:cNvPr>
          <p:cNvSpPr/>
          <p:nvPr/>
        </p:nvSpPr>
        <p:spPr>
          <a:xfrm>
            <a:off x="497306" y="4512187"/>
            <a:ext cx="1122947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োবাইল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ফ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বিরাট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ফ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পাঠাতে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ফোনের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Short Message Service (SMS)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ক্ষুদে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বার্তার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পৌছে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5CEB7A-4DDA-4B9A-9628-FCD174CF1D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1"/>
          <a:stretch/>
        </p:blipFill>
        <p:spPr>
          <a:xfrm>
            <a:off x="1675643" y="1475974"/>
            <a:ext cx="4334162" cy="29997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EEBA77-9FB8-489E-A085-D87FC878B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805" y="1375366"/>
            <a:ext cx="4993845" cy="310038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0054593-D38B-4CDE-BE38-BED2B8B7DE0D}"/>
              </a:ext>
            </a:extLst>
          </p:cNvPr>
          <p:cNvSpPr/>
          <p:nvPr/>
        </p:nvSpPr>
        <p:spPr>
          <a:xfrm>
            <a:off x="2342147" y="891199"/>
            <a:ext cx="63045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িত্রে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9324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1219</TotalTime>
  <Words>1782</Words>
  <Application>Microsoft Office PowerPoint</Application>
  <PresentationFormat>Widescreen</PresentationFormat>
  <Paragraphs>116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160</cp:revision>
  <dcterms:created xsi:type="dcterms:W3CDTF">2020-06-06T09:56:58Z</dcterms:created>
  <dcterms:modified xsi:type="dcterms:W3CDTF">2020-06-15T20:15:48Z</dcterms:modified>
</cp:coreProperties>
</file>