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fif" ContentType="image/j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3" r:id="rId17"/>
    <p:sldId id="276" r:id="rId18"/>
    <p:sldId id="274" r:id="rId19"/>
    <p:sldId id="271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7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600620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1748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730570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260122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74335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22710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922723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106665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908320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2158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83529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057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slow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8991600" cy="6477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00561"/>
            <a:ext cx="8458200" cy="132343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4444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5240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দৃঢ়তা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চলনে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কঙ্কালের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258669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কাঠামো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গঠন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23622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রক্ষণাবেক্ষণ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ভারবহন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3468469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নড়াচড়া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চলাচল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44196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লোহিত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রক্তকণিকা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5373469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৫.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লবন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সঞ্চয়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2187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3886200"/>
            <a:ext cx="1828800" cy="2895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অস্থি</a:t>
            </a:r>
            <a:r>
              <a:rPr lang="en-US" sz="4000" b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(Bone): </a:t>
            </a:r>
            <a:endParaRPr lang="en-US" sz="3200" b="1" u="sng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8831"/>
            <a:ext cx="7848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অস্থি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যোজক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কলার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রূপান্তরিত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রূপ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দৃঢ়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কলা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অস্থির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মাতৃকা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জৈব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অস্থির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পুরাতন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ক্ষয়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অস্থির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অস্থি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মূলত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ফসফরাস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সোডিয়াম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পটাশিয়াম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ক্যালসিয়াম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অস্থিতে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৪০-৫০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912" y="2949714"/>
            <a:ext cx="3938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তরুণাস্থি</a:t>
            </a:r>
            <a:r>
              <a:rPr lang="en-US" sz="4000" b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(Cartilage):</a:t>
            </a:r>
            <a:endParaRPr lang="en-US" sz="3200" b="1" u="sng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3875544"/>
            <a:ext cx="7162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তরুণাস্থি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অস্থির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শক্ত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অপেক্ষাকৃত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নরম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স্থিতিস্থাপক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যোজক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কলার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ভিন্নরুপ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তরুণাস্থি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কোষগুলো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কন্ড্রিন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নামক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শক্ত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তরুণাস্থি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তন্তুময়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যোজক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কলা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নির্মিত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আবরণী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আবৃত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কয়েক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রকমের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তরুনাস্থি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তরুণাস্থি</a:t>
            </a:r>
            <a:r>
              <a:rPr lang="en-US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অস্থির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সংযোগস্থলে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উপস্থিত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76200"/>
            <a:ext cx="1447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973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643" y="914400"/>
            <a:ext cx="5943600" cy="47291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0" y="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b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u="sng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58674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অস্থি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তরুণাস্থির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4429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4535031"/>
            <a:ext cx="8991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অস্থিসন্ধি</a:t>
            </a:r>
            <a:r>
              <a:rPr lang="en-US" sz="2800" b="1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b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Bonejoint</a:t>
            </a:r>
            <a:r>
              <a:rPr lang="en-US" sz="2800" b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):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ততোধিক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অস্থির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সংযোগস্থলকে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অস্থিসন্ধি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সন্ধিস্থল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অঙ্গপ্রত্যঙ্গ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সঞ্চালনে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শরীরে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অস্থিসন্ধি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কোনোটি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একেবারে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অনড়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আন্তঃকশেরুকীয়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অস্থিসন্ধি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কোনোটি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সঞ্চালন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পায়ের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অস্থিসন্ধি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33400"/>
            <a:ext cx="3962400" cy="4077831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5791200" y="3429000"/>
            <a:ext cx="1066800" cy="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204881" y="3124200"/>
            <a:ext cx="16002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অস্থিসন্ধি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1143000" y="-51375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পারছ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0" y="3008293"/>
            <a:ext cx="220980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সংযোগস্থলকে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4243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11" grpId="0"/>
      <p:bldP spid="12" grpId="0" animBg="1"/>
      <p:bldP spid="1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33400"/>
            <a:ext cx="2743200" cy="50017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" y="5867400"/>
            <a:ext cx="33528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চিত্রঃ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সাইনোভিয়াল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অস্থিসন্ধি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447800" y="533400"/>
            <a:ext cx="1524000" cy="5001768"/>
            <a:chOff x="1447800" y="838200"/>
            <a:chExt cx="1524000" cy="5001768"/>
          </a:xfrm>
        </p:grpSpPr>
        <p:cxnSp>
          <p:nvCxnSpPr>
            <p:cNvPr id="9" name="Straight Connector 8"/>
            <p:cNvCxnSpPr/>
            <p:nvPr/>
          </p:nvCxnSpPr>
          <p:spPr>
            <a:xfrm flipH="1">
              <a:off x="2933700" y="838200"/>
              <a:ext cx="38100" cy="500176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1676400" y="1219200"/>
              <a:ext cx="12573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1981200" y="1981200"/>
              <a:ext cx="97155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2305050" y="3124200"/>
              <a:ext cx="6477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1447800" y="3733800"/>
              <a:ext cx="1524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447800" y="3339084"/>
              <a:ext cx="1504950" cy="39471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1981200" y="4953000"/>
              <a:ext cx="97155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3048000" y="695980"/>
            <a:ext cx="14478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স্পঞ্জি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অস্থি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48000" y="1414790"/>
            <a:ext cx="16764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পেরিঅস্টিয়াম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48000" y="2209800"/>
            <a:ext cx="1681655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সাইনোভিয়াল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গহ্বর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48000" y="3223759"/>
            <a:ext cx="14478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তরুণাস্থি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48000" y="4386590"/>
            <a:ext cx="14478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লিগামেন্ট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4953000" y="304800"/>
            <a:ext cx="0" cy="6248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029200" y="391180"/>
            <a:ext cx="4038600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অস্থিসন্ধিতে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অস্থির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বহির্ভাগে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এসে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মিলিত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সাইনোভিয়াল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অস্থিসন্ধি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দুয়ের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অস্থি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মিলিত</a:t>
            </a:r>
            <a:r>
              <a:rPr lang="en-US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সাইনোভিয়াল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অস্থিসন্ধি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029200" y="3210580"/>
            <a:ext cx="40386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অস্থিসন্ধি</a:t>
            </a:r>
            <a:r>
              <a:rPr lang="en-US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কয়েক</a:t>
            </a:r>
            <a:r>
              <a:rPr lang="en-US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যথা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29200" y="3810000"/>
            <a:ext cx="40386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নিশ্চল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অস্থিসন্ধি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29200" y="4419600"/>
            <a:ext cx="40386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ঈস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সচল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অস্থিসন্ধি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029200" y="5029200"/>
            <a:ext cx="40386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সচল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অস্থিসন্ধি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010807" y="5648980"/>
            <a:ext cx="40386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কোটরসন্ধি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029200" y="6248400"/>
            <a:ext cx="40386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৫.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কব্জা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সন্ধি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3353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2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76200"/>
            <a:ext cx="74676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7" y="990600"/>
            <a:ext cx="8315325" cy="46767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" y="5921514"/>
            <a:ext cx="89916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q"/>
            </a:pP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অস্থিসন্ধি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অস্থিসন্ধির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সংজ্ঞাসহ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8046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" y="762000"/>
            <a:ext cx="4062984" cy="5334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52400" y="6172200"/>
            <a:ext cx="1104900" cy="609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পেশি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54114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পেশি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67200" y="990600"/>
            <a:ext cx="47721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অঙ্গ-প্রত্যঙ্গ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সঞ্চালন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চলাফেরায়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সহায়তা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অঙ্গবিন্যাস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ভারসাম্য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67200" y="2209800"/>
            <a:ext cx="47721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কঙ্কালতন্ত্রের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যৌথভাবে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67201" y="3034605"/>
            <a:ext cx="47721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পেশিতে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গ্লাইকোজেন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সঞ্চয়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পরবর্তীতে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67202" y="4267200"/>
            <a:ext cx="47721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হৃদপেশি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হৃদপিণ্ডের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স্পন্দন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সঞ্চালনের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67201" y="5181600"/>
            <a:ext cx="47721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মলমূত্র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ত্যাগ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পরিপাকনালিতে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খাদ্যবস্তুর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চলন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স্বয়ংক্রিয়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57600" y="762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পেশি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67000" y="762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19400" y="54114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মানবদেহের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পেশির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1301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2" grpId="0"/>
      <p:bldP spid="14" grpId="0"/>
      <p:bldP spid="15" grpId="0"/>
      <p:bldP spid="16" grpId="0"/>
      <p:bldP spid="17" grpId="0"/>
      <p:bldP spid="17" grpId="1"/>
      <p:bldP spid="18" grpId="0"/>
      <p:bldP spid="18" grpId="1"/>
      <p:bldP spid="19" grpId="0"/>
      <p:bldP spid="1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81600" y="54114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অস্টিওপোরোসিস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54114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অস্থি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রোগ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352800" y="152400"/>
            <a:ext cx="1524000" cy="45720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743200" y="663714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4187952" cy="4953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380" y="1371600"/>
            <a:ext cx="4273420" cy="4953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47800" y="62484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স্বাস্থবান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হাড়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0" y="6287869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রোগাক্রান্ত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হাড়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6800" y="6211669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রোগাক্রান্ত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হাড়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1" y="858448"/>
            <a:ext cx="3352800" cy="546615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89517" y="990600"/>
            <a:ext cx="3882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অস্টিওপোরোসিস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" y="2791361"/>
            <a:ext cx="899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অস্টিওপোরোসিস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ক্যলসিয়ামের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অভাবে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হাড়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ক্ষয়জনিত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29000" y="774918"/>
            <a:ext cx="5486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কারনঃ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লবন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ক্যালসিয়ামের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ঘাটতির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কারনে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রোগটি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নারিদের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মেনোপজ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অস্থির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ঘনত্ব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পুরুত্ব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কমতে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29000" y="25146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লক্ষনঃ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29000" y="28956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অস্থি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ভঙ্গুর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ঘনত্ব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কমতে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29000" y="34290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পেশির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কমতে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29000" y="40386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পিঠের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পিছন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ব্যথ্যা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অনুভব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29000" y="450598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অস্থিতে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ব্যথ্যা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অনুভুব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29000" y="49530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নির্নয়ঃ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29000" y="5370493"/>
            <a:ext cx="556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ঘনত্বমাপক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অস্থির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29000" y="858129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প্রতিকার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81400" y="1447800"/>
            <a:ext cx="563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পঞ্চাশোর্ধ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পুরুষ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নারীদের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দৈনিক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১২০০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মিলিগ্রাম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ক্যালসিয়াম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81400" y="237238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ননিতোলা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দুধ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দুগ্ধজাত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গহণ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81400" y="2779693"/>
            <a:ext cx="556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কমলার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রস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শাকসবজি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সায়াদ্রব্য</a:t>
            </a:r>
            <a:r>
              <a:rPr lang="en-US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ক্যালসিয়াম-সমৃদ্ধ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429000" y="44958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যথেষ্ট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পরিমাণে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সূর্যালোকের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সংস্পর্শে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আসা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29000" y="4876800"/>
            <a:ext cx="556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ক্যালসিয়াম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“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ডি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”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সমৃদ্ধ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29000" y="57150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নিয়মিত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ব্যায়াম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29000" y="618238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সুষম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আঁশযুক্ত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352800" y="39624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4219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 animBg="1"/>
      <p:bldP spid="9" grpId="0"/>
      <p:bldP spid="9" grpId="1"/>
      <p:bldP spid="12" grpId="0"/>
      <p:bldP spid="12" grpId="1"/>
      <p:bldP spid="13" grpId="0"/>
      <p:bldP spid="13" grpId="1"/>
      <p:bldP spid="14" grpId="0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5" grpId="0"/>
      <p:bldP spid="25" grpId="1"/>
      <p:bldP spid="26" grpId="0"/>
      <p:bldP spid="26" grpId="1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143470"/>
            <a:ext cx="205740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752600"/>
            <a:ext cx="70104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অস্থিসন্ধি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949714"/>
            <a:ext cx="70104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কঙ্কালের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199930"/>
            <a:ext cx="70104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সাইনোভিয়াল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সন্ধি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1495" y="1423229"/>
            <a:ext cx="6997505" cy="4817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লোহিত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কণিকার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উৎপত্তিস্থল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2187715"/>
            <a:ext cx="1981200" cy="55548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যকৃত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343400" y="2209800"/>
            <a:ext cx="1981200" cy="4892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খ.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প্লীহা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8600" y="3124200"/>
            <a:ext cx="2476500" cy="4892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অস্থিমজ্জা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343400" y="3048000"/>
            <a:ext cx="2476500" cy="4892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ঘ.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লসিকাগ্রন্থি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04800" y="2286000"/>
            <a:ext cx="266700" cy="237204"/>
            <a:chOff x="5105400" y="5630196"/>
            <a:chExt cx="381000" cy="237204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105400" y="5630196"/>
              <a:ext cx="381000" cy="237204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5105400" y="5630196"/>
              <a:ext cx="381000" cy="237204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4457700" y="2335812"/>
            <a:ext cx="266700" cy="237204"/>
            <a:chOff x="5105400" y="5630196"/>
            <a:chExt cx="381000" cy="237204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5105400" y="5630196"/>
              <a:ext cx="381000" cy="237204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5105400" y="5630196"/>
              <a:ext cx="381000" cy="237204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4419600" y="3174012"/>
            <a:ext cx="266700" cy="237204"/>
            <a:chOff x="5105400" y="5630196"/>
            <a:chExt cx="381000" cy="237204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105400" y="5630196"/>
              <a:ext cx="381000" cy="237204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5105400" y="5630196"/>
              <a:ext cx="381000" cy="237204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381000" y="3217100"/>
            <a:ext cx="200025" cy="303428"/>
            <a:chOff x="4391025" y="5487772"/>
            <a:chExt cx="200025" cy="303428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4391025" y="5613784"/>
              <a:ext cx="66675" cy="177416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4457700" y="5487772"/>
              <a:ext cx="133350" cy="303428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37" name="Rectangle 36"/>
          <p:cNvSpPr/>
          <p:nvPr/>
        </p:nvSpPr>
        <p:spPr>
          <a:xfrm>
            <a:off x="241495" y="3989457"/>
            <a:ext cx="6997505" cy="58254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অস্থিতে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28600" y="4876800"/>
            <a:ext cx="2819400" cy="60960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ক. ২০-৩০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419600" y="4876800"/>
            <a:ext cx="2819400" cy="60960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খ. ৩০-৪০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ভাগ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419600" y="6095999"/>
            <a:ext cx="2819400" cy="60960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ঘ. ৪০-৫০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ভাগ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52400" y="6095999"/>
            <a:ext cx="2819400" cy="60960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. ৫০-৬০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ভাগ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342900" y="5029200"/>
            <a:ext cx="266700" cy="237204"/>
            <a:chOff x="5105400" y="5630196"/>
            <a:chExt cx="381000" cy="237204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5105400" y="5630196"/>
              <a:ext cx="381000" cy="237204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5105400" y="5630196"/>
              <a:ext cx="381000" cy="237204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4495800" y="5029200"/>
            <a:ext cx="266700" cy="237204"/>
            <a:chOff x="5105400" y="5630196"/>
            <a:chExt cx="381000" cy="237204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5105400" y="5630196"/>
              <a:ext cx="381000" cy="237204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5105400" y="5630196"/>
              <a:ext cx="381000" cy="237204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260252" y="6307065"/>
            <a:ext cx="266700" cy="237204"/>
            <a:chOff x="5105400" y="5630196"/>
            <a:chExt cx="381000" cy="237204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5105400" y="5630196"/>
              <a:ext cx="381000" cy="237204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5105400" y="5630196"/>
              <a:ext cx="381000" cy="237204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4524375" y="6248399"/>
            <a:ext cx="200025" cy="303428"/>
            <a:chOff x="4391025" y="5487772"/>
            <a:chExt cx="200025" cy="303428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4391025" y="5613784"/>
              <a:ext cx="66675" cy="177416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4457700" y="5487772"/>
              <a:ext cx="133350" cy="303428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361289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7" grpId="0" animBg="1"/>
      <p:bldP spid="8" grpId="0" animBg="1"/>
      <p:bldP spid="9" grpId="0" animBg="1"/>
      <p:bldP spid="10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52400"/>
            <a:ext cx="76200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42046"/>
            <a:ext cx="8534400" cy="44967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5830669"/>
            <a:ext cx="89916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ctr">
              <a:buFont typeface="Wingdings" pitchFamily="2" charset="2"/>
              <a:buChar char="v"/>
            </a:pP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কঙ্কালের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অঙ্কন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2655916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3967" y="2362200"/>
            <a:ext cx="8857633" cy="4191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2955023" y="4304506"/>
            <a:ext cx="2743200" cy="1588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479817" y="3746103"/>
            <a:ext cx="0" cy="1523206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3337611" y="4507309"/>
            <a:ext cx="1523206" cy="794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438033" y="2900520"/>
            <a:ext cx="44958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মোঃ আবুল হাশেম 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বিএসসি (অনার্স), এমএসসি (প্রাণিবিদ্যা)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IN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ছদাহা কেঁওচিয়া উচ্চ বিদ্যালয়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সাতকানিয়া, চট্রগ্রাম।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ইনডেক্স নং- ১১৪৪৯৩৯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ই-মেইলঃ 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m.a.hasem7181@gmail.com</a:t>
            </a:r>
          </a:p>
          <a:p>
            <a:pPr algn="ctr"/>
            <a:r>
              <a:rPr lang="bn-IN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মোবাইল নং- ০১৭১৭-৫৩৮৩১০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2590800"/>
            <a:ext cx="3619499" cy="37260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ounded Rectangle 9"/>
          <p:cNvSpPr/>
          <p:nvPr/>
        </p:nvSpPr>
        <p:spPr>
          <a:xfrm>
            <a:off x="266700" y="228600"/>
            <a:ext cx="8572500" cy="1066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6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9873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991600" cy="6705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-381000"/>
            <a:ext cx="6096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8643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371600"/>
            <a:ext cx="4495800" cy="3323987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4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দশম</a:t>
            </a:r>
            <a:endParaRPr lang="en-US" sz="4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8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48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4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8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bn-IN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নবম</a:t>
            </a:r>
            <a:endParaRPr lang="en-US" sz="48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4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371600"/>
            <a:ext cx="3810000" cy="332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18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0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5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838200"/>
            <a:ext cx="7467600" cy="58160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90600"/>
            <a:ext cx="8839200" cy="57424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14400"/>
            <a:ext cx="8915400" cy="5715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734543"/>
            <a:ext cx="6248400" cy="58948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05400" y="5638800"/>
            <a:ext cx="3771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8800" y="5551227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প্রাণির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কঙ্কাল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5400" y="16764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কঙ্কালের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পাচ্ছো</a:t>
            </a:r>
            <a:r>
              <a:rPr lang="en-US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81600" y="990600"/>
            <a:ext cx="396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কঙ্কাল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6365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8" grpId="0"/>
      <p:bldP spid="8" grpId="1"/>
      <p:bldP spid="11" grpId="0"/>
      <p:bldP spid="11" grpId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1900665"/>
              </p:ext>
            </p:extLst>
          </p:nvPr>
        </p:nvGraphicFramePr>
        <p:xfrm>
          <a:off x="2209800" y="1998663"/>
          <a:ext cx="4495800" cy="3792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4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998663"/>
                        <a:ext cx="4495800" cy="3792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4800" y="228600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5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5683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0"/>
            <a:ext cx="8991600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দৃঢ়তা</a:t>
            </a:r>
            <a:r>
              <a:rPr lang="en-US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চলন</a:t>
            </a:r>
            <a:endParaRPr lang="en-US" sz="6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23330"/>
            <a:ext cx="8991600" cy="585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1028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76200"/>
            <a:ext cx="43434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4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2096869"/>
            <a:ext cx="87630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মানবকঙ্কালের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পাররে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; 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990671"/>
            <a:ext cx="876300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দৃঢ়তা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চলনে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কঙ্কালের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219200"/>
            <a:ext cx="87630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4438471"/>
            <a:ext cx="876300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3.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অস্টিওপোরোসিসের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লক্ষণ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প্রতিকার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;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5906869"/>
            <a:ext cx="87630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পেশির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5532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 animBg="1"/>
      <p:bldP spid="8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115669"/>
            <a:ext cx="54102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মানবকঙ্কালের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654" y="914400"/>
            <a:ext cx="1959946" cy="5867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914400"/>
            <a:ext cx="1028699" cy="1183082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7543800" y="1066800"/>
            <a:ext cx="49530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077200" y="914400"/>
            <a:ext cx="9144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করোটিকা</a:t>
            </a:r>
            <a:endParaRPr lang="en-US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7391400" y="1591169"/>
            <a:ext cx="609600" cy="90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077200" y="1371600"/>
            <a:ext cx="9144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ম্যাক্সিলা</a:t>
            </a:r>
            <a:endParaRPr lang="en-US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7391400" y="1905000"/>
            <a:ext cx="609600" cy="90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077200" y="1795046"/>
            <a:ext cx="9144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ম্যান্ডিবল</a:t>
            </a:r>
            <a:endParaRPr lang="en-US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257800" y="1200090"/>
            <a:ext cx="76200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করোটি</a:t>
            </a:r>
            <a:endParaRPr lang="en-US" sz="2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6096000" y="990600"/>
            <a:ext cx="914400" cy="1106882"/>
            <a:chOff x="6096000" y="990600"/>
            <a:chExt cx="914400" cy="1106882"/>
          </a:xfrm>
        </p:grpSpPr>
        <p:grpSp>
          <p:nvGrpSpPr>
            <p:cNvPr id="43" name="Group 42"/>
            <p:cNvGrpSpPr/>
            <p:nvPr/>
          </p:nvGrpSpPr>
          <p:grpSpPr>
            <a:xfrm>
              <a:off x="6553200" y="990600"/>
              <a:ext cx="457200" cy="1106882"/>
              <a:chOff x="6324600" y="990600"/>
              <a:chExt cx="457200" cy="1106882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 flipH="1">
                <a:off x="6324600" y="990600"/>
                <a:ext cx="457200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6324600" y="990600"/>
                <a:ext cx="0" cy="1106882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6324600" y="2097482"/>
                <a:ext cx="457200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46" name="Straight Connector 45"/>
            <p:cNvCxnSpPr/>
            <p:nvPr/>
          </p:nvCxnSpPr>
          <p:spPr>
            <a:xfrm flipH="1">
              <a:off x="6096000" y="1400145"/>
              <a:ext cx="457200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4201627" y="1066800"/>
            <a:ext cx="979973" cy="609600"/>
            <a:chOff x="4201627" y="1066800"/>
            <a:chExt cx="979973" cy="609600"/>
          </a:xfrm>
        </p:grpSpPr>
        <p:grpSp>
          <p:nvGrpSpPr>
            <p:cNvPr id="34" name="Group 33"/>
            <p:cNvGrpSpPr/>
            <p:nvPr/>
          </p:nvGrpSpPr>
          <p:grpSpPr>
            <a:xfrm>
              <a:off x="4201627" y="1066800"/>
              <a:ext cx="598973" cy="609600"/>
              <a:chOff x="4201627" y="1066800"/>
              <a:chExt cx="598973" cy="609600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4201627" y="1066800"/>
                <a:ext cx="598973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4800600" y="1075831"/>
                <a:ext cx="0" cy="600569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H="1">
                <a:off x="4267200" y="1676400"/>
                <a:ext cx="533400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48" name="Straight Connector 47"/>
            <p:cNvCxnSpPr/>
            <p:nvPr/>
          </p:nvCxnSpPr>
          <p:spPr>
            <a:xfrm>
              <a:off x="4800600" y="1400145"/>
              <a:ext cx="381000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51" name="Picture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199" y="2203796"/>
            <a:ext cx="1257300" cy="1301404"/>
          </a:xfrm>
          <a:prstGeom prst="rect">
            <a:avLst/>
          </a:prstGeom>
        </p:spPr>
      </p:pic>
      <p:grpSp>
        <p:nvGrpSpPr>
          <p:cNvPr id="71" name="Group 70"/>
          <p:cNvGrpSpPr/>
          <p:nvPr/>
        </p:nvGrpSpPr>
        <p:grpSpPr>
          <a:xfrm>
            <a:off x="4381500" y="1979712"/>
            <a:ext cx="952500" cy="992088"/>
            <a:chOff x="4381500" y="1979712"/>
            <a:chExt cx="952500" cy="992088"/>
          </a:xfrm>
        </p:grpSpPr>
        <p:grpSp>
          <p:nvGrpSpPr>
            <p:cNvPr id="58" name="Group 57"/>
            <p:cNvGrpSpPr/>
            <p:nvPr/>
          </p:nvGrpSpPr>
          <p:grpSpPr>
            <a:xfrm>
              <a:off x="4381500" y="1979712"/>
              <a:ext cx="800100" cy="992088"/>
              <a:chOff x="4381500" y="1979712"/>
              <a:chExt cx="800100" cy="992088"/>
            </a:xfrm>
          </p:grpSpPr>
          <p:cxnSp>
            <p:nvCxnSpPr>
              <p:cNvPr id="53" name="Straight Connector 52"/>
              <p:cNvCxnSpPr/>
              <p:nvPr/>
            </p:nvCxnSpPr>
            <p:spPr>
              <a:xfrm>
                <a:off x="4501113" y="1979712"/>
                <a:ext cx="680487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5181600" y="1979712"/>
                <a:ext cx="0" cy="992088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flipH="1">
                <a:off x="4381500" y="2971800"/>
                <a:ext cx="800100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67" name="Straight Arrow Connector 66"/>
            <p:cNvCxnSpPr/>
            <p:nvPr/>
          </p:nvCxnSpPr>
          <p:spPr>
            <a:xfrm>
              <a:off x="5181600" y="2475756"/>
              <a:ext cx="1524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6248400" y="2203796"/>
            <a:ext cx="609600" cy="1301404"/>
            <a:chOff x="6248400" y="2203796"/>
            <a:chExt cx="609600" cy="1301404"/>
          </a:xfrm>
        </p:grpSpPr>
        <p:grpSp>
          <p:nvGrpSpPr>
            <p:cNvPr id="65" name="Group 64"/>
            <p:cNvGrpSpPr/>
            <p:nvPr/>
          </p:nvGrpSpPr>
          <p:grpSpPr>
            <a:xfrm>
              <a:off x="6400800" y="2203796"/>
              <a:ext cx="457200" cy="1301404"/>
              <a:chOff x="6400800" y="2203796"/>
              <a:chExt cx="457200" cy="1301404"/>
            </a:xfrm>
          </p:grpSpPr>
          <p:cxnSp>
            <p:nvCxnSpPr>
              <p:cNvPr id="60" name="Straight Connector 59"/>
              <p:cNvCxnSpPr/>
              <p:nvPr/>
            </p:nvCxnSpPr>
            <p:spPr>
              <a:xfrm flipH="1">
                <a:off x="6400800" y="2203796"/>
                <a:ext cx="381000" cy="0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6400800" y="2203796"/>
                <a:ext cx="0" cy="1301404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6400800" y="3505200"/>
                <a:ext cx="457200" cy="0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69" name="Straight Arrow Connector 68"/>
            <p:cNvCxnSpPr/>
            <p:nvPr/>
          </p:nvCxnSpPr>
          <p:spPr>
            <a:xfrm flipH="1">
              <a:off x="6248400" y="2475756"/>
              <a:ext cx="1524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70" name="TextBox 69"/>
          <p:cNvSpPr txBox="1"/>
          <p:nvPr/>
        </p:nvSpPr>
        <p:spPr>
          <a:xfrm>
            <a:off x="5334000" y="2286000"/>
            <a:ext cx="9144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বক্ষপিঞ্জর</a:t>
            </a:r>
            <a:endParaRPr lang="en-US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5" name="Straight Arrow Connector 84"/>
          <p:cNvCxnSpPr/>
          <p:nvPr/>
        </p:nvCxnSpPr>
        <p:spPr>
          <a:xfrm flipV="1">
            <a:off x="7296149" y="2655332"/>
            <a:ext cx="704851" cy="116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8077200" y="2450068"/>
            <a:ext cx="9144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স্টার্না</a:t>
            </a:r>
            <a:r>
              <a:rPr lang="en-US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8" name="Straight Arrow Connector 87"/>
          <p:cNvCxnSpPr/>
          <p:nvPr/>
        </p:nvCxnSpPr>
        <p:spPr>
          <a:xfrm flipV="1">
            <a:off x="7600949" y="3188732"/>
            <a:ext cx="438152" cy="116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8077200" y="2971800"/>
            <a:ext cx="9144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প্রর্শুকা</a:t>
            </a:r>
            <a:endParaRPr lang="en-US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2" name="Picture 9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52" y="4000500"/>
            <a:ext cx="1809748" cy="1866900"/>
          </a:xfrm>
          <a:prstGeom prst="rect">
            <a:avLst/>
          </a:prstGeom>
        </p:spPr>
      </p:pic>
      <p:grpSp>
        <p:nvGrpSpPr>
          <p:cNvPr id="98" name="Group 97"/>
          <p:cNvGrpSpPr/>
          <p:nvPr/>
        </p:nvGrpSpPr>
        <p:grpSpPr>
          <a:xfrm>
            <a:off x="4267200" y="3124200"/>
            <a:ext cx="914400" cy="1219200"/>
            <a:chOff x="4267200" y="3124200"/>
            <a:chExt cx="914400" cy="1219200"/>
          </a:xfrm>
        </p:grpSpPr>
        <p:cxnSp>
          <p:nvCxnSpPr>
            <p:cNvPr id="94" name="Straight Connector 93"/>
            <p:cNvCxnSpPr/>
            <p:nvPr/>
          </p:nvCxnSpPr>
          <p:spPr>
            <a:xfrm>
              <a:off x="4267200" y="3124200"/>
              <a:ext cx="914400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5181600" y="3124200"/>
              <a:ext cx="0" cy="121920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06" name="TextBox 105"/>
          <p:cNvSpPr txBox="1"/>
          <p:nvPr/>
        </p:nvSpPr>
        <p:spPr>
          <a:xfrm>
            <a:off x="4755092" y="4419600"/>
            <a:ext cx="807508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মেরুদন্ড</a:t>
            </a:r>
            <a:endParaRPr lang="en-US" sz="2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7" name="Group 116"/>
          <p:cNvGrpSpPr/>
          <p:nvPr/>
        </p:nvGrpSpPr>
        <p:grpSpPr>
          <a:xfrm>
            <a:off x="5181600" y="4000500"/>
            <a:ext cx="1371599" cy="1866900"/>
            <a:chOff x="5181600" y="4000500"/>
            <a:chExt cx="1371599" cy="1866900"/>
          </a:xfrm>
        </p:grpSpPr>
        <p:grpSp>
          <p:nvGrpSpPr>
            <p:cNvPr id="105" name="Group 104"/>
            <p:cNvGrpSpPr/>
            <p:nvPr/>
          </p:nvGrpSpPr>
          <p:grpSpPr>
            <a:xfrm>
              <a:off x="5638800" y="4000500"/>
              <a:ext cx="914399" cy="1866900"/>
              <a:chOff x="5638800" y="4000500"/>
              <a:chExt cx="914399" cy="1866900"/>
            </a:xfrm>
          </p:grpSpPr>
          <p:cxnSp>
            <p:nvCxnSpPr>
              <p:cNvPr id="100" name="Straight Connector 99"/>
              <p:cNvCxnSpPr/>
              <p:nvPr/>
            </p:nvCxnSpPr>
            <p:spPr>
              <a:xfrm flipH="1">
                <a:off x="5638800" y="4000500"/>
                <a:ext cx="838200" cy="0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>
                <a:off x="5638800" y="4000500"/>
                <a:ext cx="0" cy="1866900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>
                <a:off x="5638800" y="5867400"/>
                <a:ext cx="914399" cy="0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16" name="Group 115"/>
            <p:cNvGrpSpPr/>
            <p:nvPr/>
          </p:nvGrpSpPr>
          <p:grpSpPr>
            <a:xfrm>
              <a:off x="5181600" y="4933950"/>
              <a:ext cx="457200" cy="628650"/>
              <a:chOff x="5181600" y="4933950"/>
              <a:chExt cx="457200" cy="628650"/>
            </a:xfrm>
          </p:grpSpPr>
          <p:cxnSp>
            <p:nvCxnSpPr>
              <p:cNvPr id="112" name="Straight Connector 111"/>
              <p:cNvCxnSpPr/>
              <p:nvPr/>
            </p:nvCxnSpPr>
            <p:spPr>
              <a:xfrm flipH="1">
                <a:off x="5181600" y="5562600"/>
                <a:ext cx="457200" cy="0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 flipV="1">
                <a:off x="5181600" y="4933950"/>
                <a:ext cx="0" cy="628650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118" name="TextBox 117"/>
          <p:cNvSpPr txBox="1"/>
          <p:nvPr/>
        </p:nvSpPr>
        <p:spPr>
          <a:xfrm>
            <a:off x="7924800" y="3962400"/>
            <a:ext cx="9144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কশেরুকা</a:t>
            </a:r>
            <a:endParaRPr lang="en-US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7924800" y="4419600"/>
            <a:ext cx="9144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পিউবিস</a:t>
            </a:r>
            <a:endParaRPr lang="en-US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7924800" y="4876800"/>
            <a:ext cx="9144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স্যাক্রাম</a:t>
            </a:r>
            <a:endParaRPr lang="en-US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7924800" y="5589917"/>
            <a:ext cx="9144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ইলিয়াম</a:t>
            </a:r>
            <a:endParaRPr lang="en-US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4" name="Straight Arrow Connector 123"/>
          <p:cNvCxnSpPr/>
          <p:nvPr/>
        </p:nvCxnSpPr>
        <p:spPr>
          <a:xfrm>
            <a:off x="6869502" y="4147066"/>
            <a:ext cx="95052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 flipV="1">
            <a:off x="7307515" y="4592930"/>
            <a:ext cx="503837" cy="116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>
            <a:off x="6930965" y="5029200"/>
            <a:ext cx="86048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>
            <a:off x="7064315" y="5774583"/>
            <a:ext cx="75571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32" name="Picture 1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09800"/>
            <a:ext cx="762000" cy="2203513"/>
          </a:xfrm>
          <a:prstGeom prst="rect">
            <a:avLst/>
          </a:prstGeom>
        </p:spPr>
      </p:pic>
      <p:cxnSp>
        <p:nvCxnSpPr>
          <p:cNvPr id="134" name="Straight Arrow Connector 133"/>
          <p:cNvCxnSpPr/>
          <p:nvPr/>
        </p:nvCxnSpPr>
        <p:spPr>
          <a:xfrm flipH="1">
            <a:off x="3221654" y="2362200"/>
            <a:ext cx="51214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2209800" y="2190690"/>
            <a:ext cx="99060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হিউমেরাস</a:t>
            </a:r>
            <a:endParaRPr lang="en-US" sz="2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3" name="Group 162"/>
          <p:cNvGrpSpPr/>
          <p:nvPr/>
        </p:nvGrpSpPr>
        <p:grpSpPr>
          <a:xfrm>
            <a:off x="1752600" y="2209800"/>
            <a:ext cx="1828800" cy="2209800"/>
            <a:chOff x="1752600" y="2209800"/>
            <a:chExt cx="1828800" cy="2209800"/>
          </a:xfrm>
        </p:grpSpPr>
        <p:grpSp>
          <p:nvGrpSpPr>
            <p:cNvPr id="149" name="Group 148"/>
            <p:cNvGrpSpPr/>
            <p:nvPr/>
          </p:nvGrpSpPr>
          <p:grpSpPr>
            <a:xfrm>
              <a:off x="3221654" y="3124200"/>
              <a:ext cx="359746" cy="1295400"/>
              <a:chOff x="3221654" y="3124200"/>
              <a:chExt cx="359746" cy="1295400"/>
            </a:xfrm>
          </p:grpSpPr>
          <p:cxnSp>
            <p:nvCxnSpPr>
              <p:cNvPr id="138" name="Straight Connector 137"/>
              <p:cNvCxnSpPr/>
              <p:nvPr/>
            </p:nvCxnSpPr>
            <p:spPr>
              <a:xfrm flipH="1">
                <a:off x="3221654" y="3124200"/>
                <a:ext cx="359746" cy="0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>
                <a:off x="3221654" y="4419600"/>
                <a:ext cx="179873" cy="0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>
                <a:off x="3221654" y="3124200"/>
                <a:ext cx="0" cy="1295400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58" name="Group 157"/>
            <p:cNvGrpSpPr/>
            <p:nvPr/>
          </p:nvGrpSpPr>
          <p:grpSpPr>
            <a:xfrm>
              <a:off x="1752600" y="2209800"/>
              <a:ext cx="381000" cy="2203513"/>
              <a:chOff x="1752600" y="2209800"/>
              <a:chExt cx="381000" cy="2203513"/>
            </a:xfrm>
          </p:grpSpPr>
          <p:cxnSp>
            <p:nvCxnSpPr>
              <p:cNvPr id="151" name="Straight Connector 150"/>
              <p:cNvCxnSpPr>
                <a:stCxn id="132" idx="0"/>
              </p:cNvCxnSpPr>
              <p:nvPr/>
            </p:nvCxnSpPr>
            <p:spPr>
              <a:xfrm>
                <a:off x="1752600" y="2209800"/>
                <a:ext cx="381000" cy="0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2133600" y="2209800"/>
                <a:ext cx="0" cy="2203513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>
                <a:stCxn id="132" idx="2"/>
              </p:cNvCxnSpPr>
              <p:nvPr/>
            </p:nvCxnSpPr>
            <p:spPr>
              <a:xfrm>
                <a:off x="1752600" y="4413313"/>
                <a:ext cx="381000" cy="0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162" name="Straight Arrow Connector 161"/>
            <p:cNvCxnSpPr/>
            <p:nvPr/>
          </p:nvCxnSpPr>
          <p:spPr>
            <a:xfrm>
              <a:off x="2133600" y="3581400"/>
              <a:ext cx="106680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65" name="Straight Arrow Connector 164"/>
          <p:cNvCxnSpPr/>
          <p:nvPr/>
        </p:nvCxnSpPr>
        <p:spPr>
          <a:xfrm flipH="1">
            <a:off x="1066800" y="2286000"/>
            <a:ext cx="457200" cy="285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/>
          <p:nvPr/>
        </p:nvCxnSpPr>
        <p:spPr>
          <a:xfrm flipH="1">
            <a:off x="1066800" y="2971800"/>
            <a:ext cx="762000" cy="285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/>
          <p:nvPr/>
        </p:nvCxnSpPr>
        <p:spPr>
          <a:xfrm flipH="1">
            <a:off x="1066800" y="3505200"/>
            <a:ext cx="6286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9" name="TextBox 168"/>
          <p:cNvSpPr txBox="1"/>
          <p:nvPr/>
        </p:nvSpPr>
        <p:spPr>
          <a:xfrm>
            <a:off x="76200" y="2114490"/>
            <a:ext cx="93345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রেডিয়াস</a:t>
            </a:r>
            <a:endParaRPr lang="en-US" sz="2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76200" y="2800290"/>
            <a:ext cx="93345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আলনা</a:t>
            </a:r>
            <a:endParaRPr lang="en-US" sz="2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76200" y="3352800"/>
            <a:ext cx="93345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কার্পাল</a:t>
            </a:r>
            <a:endParaRPr lang="en-US" sz="2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76200" y="4019490"/>
            <a:ext cx="1095375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ফ্যালাঞ্জেস</a:t>
            </a:r>
            <a:endParaRPr lang="en-US" sz="2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0" name="Group 189"/>
          <p:cNvGrpSpPr/>
          <p:nvPr/>
        </p:nvGrpSpPr>
        <p:grpSpPr>
          <a:xfrm>
            <a:off x="1295400" y="3895758"/>
            <a:ext cx="533400" cy="435974"/>
            <a:chOff x="1295400" y="3895758"/>
            <a:chExt cx="533400" cy="435974"/>
          </a:xfrm>
        </p:grpSpPr>
        <p:cxnSp>
          <p:nvCxnSpPr>
            <p:cNvPr id="178" name="Straight Connector 177"/>
            <p:cNvCxnSpPr/>
            <p:nvPr/>
          </p:nvCxnSpPr>
          <p:spPr>
            <a:xfrm flipV="1">
              <a:off x="1295400" y="3895758"/>
              <a:ext cx="533400" cy="323787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>
              <a:off x="1295400" y="4219545"/>
              <a:ext cx="228600" cy="112187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912" y="4604598"/>
            <a:ext cx="1352088" cy="2172732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2371956" y="4598764"/>
            <a:ext cx="1514244" cy="2183036"/>
            <a:chOff x="2371956" y="4598764"/>
            <a:chExt cx="1514244" cy="2183036"/>
          </a:xfrm>
        </p:grpSpPr>
        <p:grpSp>
          <p:nvGrpSpPr>
            <p:cNvPr id="13" name="Group 12"/>
            <p:cNvGrpSpPr/>
            <p:nvPr/>
          </p:nvGrpSpPr>
          <p:grpSpPr>
            <a:xfrm>
              <a:off x="3581400" y="4933950"/>
              <a:ext cx="304800" cy="1847850"/>
              <a:chOff x="3581400" y="4933950"/>
              <a:chExt cx="304800" cy="1847850"/>
            </a:xfrm>
          </p:grpSpPr>
          <p:cxnSp>
            <p:nvCxnSpPr>
              <p:cNvPr id="6" name="Straight Connector 5"/>
              <p:cNvCxnSpPr/>
              <p:nvPr/>
            </p:nvCxnSpPr>
            <p:spPr>
              <a:xfrm flipH="1">
                <a:off x="3581400" y="4933950"/>
                <a:ext cx="228600" cy="0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3581400" y="4933950"/>
                <a:ext cx="0" cy="1843380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3581400" y="6777330"/>
                <a:ext cx="304800" cy="4470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>
            <a:xfrm>
              <a:off x="2371956" y="4598764"/>
              <a:ext cx="676044" cy="2183036"/>
              <a:chOff x="2371956" y="4598764"/>
              <a:chExt cx="676044" cy="2183036"/>
            </a:xfrm>
          </p:grpSpPr>
          <p:cxnSp>
            <p:nvCxnSpPr>
              <p:cNvPr id="15" name="Straight Connector 14"/>
              <p:cNvCxnSpPr>
                <a:stCxn id="4" idx="0"/>
              </p:cNvCxnSpPr>
              <p:nvPr/>
            </p:nvCxnSpPr>
            <p:spPr>
              <a:xfrm>
                <a:off x="2371956" y="4604598"/>
                <a:ext cx="676044" cy="0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3048000" y="4598764"/>
                <a:ext cx="0" cy="2178566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>
                <a:endCxn id="4" idx="2"/>
              </p:cNvCxnSpPr>
              <p:nvPr/>
            </p:nvCxnSpPr>
            <p:spPr>
              <a:xfrm flipH="1" flipV="1">
                <a:off x="2371956" y="6777330"/>
                <a:ext cx="676044" cy="4470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28" name="Straight Arrow Connector 27"/>
            <p:cNvCxnSpPr/>
            <p:nvPr/>
          </p:nvCxnSpPr>
          <p:spPr>
            <a:xfrm>
              <a:off x="3048000" y="5959249"/>
              <a:ext cx="53340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228600" y="4583668"/>
            <a:ext cx="76199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প্যাটেলা</a:t>
            </a:r>
            <a:endParaRPr lang="en-US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28599" y="5029200"/>
            <a:ext cx="76199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ফিবুলা</a:t>
            </a:r>
            <a:endParaRPr lang="en-US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28600" y="5486400"/>
            <a:ext cx="76199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টিবিয়া</a:t>
            </a:r>
            <a:endParaRPr lang="en-US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228601" y="6107668"/>
            <a:ext cx="76199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টার্সাল</a:t>
            </a:r>
            <a:endParaRPr lang="en-US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flipH="1">
            <a:off x="1066800" y="4709343"/>
            <a:ext cx="1305156" cy="150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flipH="1">
            <a:off x="1066800" y="5181600"/>
            <a:ext cx="1305156" cy="150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 flipH="1">
            <a:off x="1066800" y="5638800"/>
            <a:ext cx="1600200" cy="492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1066800" y="6312932"/>
            <a:ext cx="1600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41846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23" grpId="0" animBg="1"/>
      <p:bldP spid="25" grpId="0" animBg="1"/>
      <p:bldP spid="44" grpId="0" animBg="1"/>
      <p:bldP spid="70" grpId="0" animBg="1"/>
      <p:bldP spid="87" grpId="0" animBg="1"/>
      <p:bldP spid="90" grpId="0" animBg="1"/>
      <p:bldP spid="106" grpId="0" animBg="1"/>
      <p:bldP spid="118" grpId="0" animBg="1"/>
      <p:bldP spid="119" grpId="0" animBg="1"/>
      <p:bldP spid="120" grpId="0" animBg="1"/>
      <p:bldP spid="122" grpId="0" animBg="1"/>
      <p:bldP spid="136" grpId="0" animBg="1"/>
      <p:bldP spid="169" grpId="0" animBg="1"/>
      <p:bldP spid="171" grpId="0" animBg="1"/>
      <p:bldP spid="172" grpId="0" animBg="1"/>
      <p:bldP spid="173" grpId="0" animBg="1"/>
      <p:bldP spid="32" grpId="0" animBg="1"/>
      <p:bldP spid="107" grpId="0" animBg="1"/>
      <p:bldP spid="108" grpId="0" animBg="1"/>
      <p:bldP spid="10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4781" y="1800761"/>
            <a:ext cx="60630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কাঠামোকে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কঙ্কাল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1542871"/>
            <a:ext cx="5791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মানবদেহ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লম্বা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চ্যাপ্ট্যা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অসমান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২০৬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অস্থি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পূর্নবয়স্ক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কঙ্কাল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1752600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মানবদেহের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কঙ্কালতন্ত্রকে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যথা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8600" y="29718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বহিঃকঙ্কাল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4800" y="37338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অন্তঃকঙ্কাল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4800"/>
            <a:ext cx="3048000" cy="640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6110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864</TotalTime>
  <Words>788</Words>
  <Application>Microsoft Office PowerPoint</Application>
  <PresentationFormat>On-screen Show (4:3)</PresentationFormat>
  <Paragraphs>137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Abul Hasem</dc:creator>
  <cp:lastModifiedBy>Windows User</cp:lastModifiedBy>
  <cp:revision>239</cp:revision>
  <dcterms:created xsi:type="dcterms:W3CDTF">2006-08-16T00:00:00Z</dcterms:created>
  <dcterms:modified xsi:type="dcterms:W3CDTF">2020-06-16T04:05:45Z</dcterms:modified>
</cp:coreProperties>
</file>