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84" r:id="rId2"/>
    <p:sldId id="258" r:id="rId3"/>
    <p:sldId id="259" r:id="rId4"/>
    <p:sldId id="283" r:id="rId5"/>
    <p:sldId id="261" r:id="rId6"/>
    <p:sldId id="262" r:id="rId7"/>
    <p:sldId id="263" r:id="rId8"/>
    <p:sldId id="264" r:id="rId9"/>
    <p:sldId id="266" r:id="rId10"/>
    <p:sldId id="267" r:id="rId11"/>
    <p:sldId id="274" r:id="rId12"/>
    <p:sldId id="275" r:id="rId13"/>
    <p:sldId id="276" r:id="rId14"/>
    <p:sldId id="277" r:id="rId15"/>
    <p:sldId id="285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5CB"/>
    <a:srgbClr val="4BFF5C"/>
    <a:srgbClr val="FF33CC"/>
    <a:srgbClr val="B000A3"/>
    <a:srgbClr val="CA1406"/>
    <a:srgbClr val="66FF33"/>
    <a:srgbClr val="02C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110" y="78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3376-FF63-4CE5-9626-EC05614167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D896-35C4-4632-9C92-3ADFBEC8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4487-5FE2-4AC5-98BF-F20B0345348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6735"/>
            <a:ext cx="11873344" cy="6478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880" y="350520"/>
            <a:ext cx="740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440" y="2316420"/>
            <a:ext cx="512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760" y="4251900"/>
            <a:ext cx="4297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371600"/>
            <a:ext cx="5897880" cy="5263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" y="1554480"/>
            <a:ext cx="56540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বাহক পরাগরেণু বহন করে গর্ভমুণ্ড পর্যন্ত নিয়ে যায় তাকে পরাগায়নের মাধ্যম বলে।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বায়ু, পানি, কীট-পতঙ্গ, পাখি, বাদুর, শামুক এমনকি মানুষ এধরনের মাধ্যম হিসেবে কাজ করে থাকে।</a:t>
            </a:r>
            <a:endParaRPr lang="en-US" sz="4000" dirty="0"/>
          </a:p>
        </p:txBody>
      </p:sp>
      <p:sp>
        <p:nvSpPr>
          <p:cNvPr id="11" name="Flowchart: Manual Operation 10"/>
          <p:cNvSpPr/>
          <p:nvPr/>
        </p:nvSpPr>
        <p:spPr>
          <a:xfrm>
            <a:off x="3599417" y="241061"/>
            <a:ext cx="5140036" cy="734291"/>
          </a:xfrm>
          <a:prstGeom prst="flowChartManualOperation">
            <a:avLst/>
          </a:prstGeom>
          <a:solidFill>
            <a:srgbClr val="FF33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3855720" y="284019"/>
            <a:ext cx="4243651" cy="720436"/>
          </a:xfrm>
          <a:prstGeom prst="flowChartManualOperation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96239" y="1432560"/>
            <a:ext cx="11629505" cy="445562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5400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5400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2F05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পরা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(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84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944185"/>
            <a:ext cx="8427720" cy="40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Manual Operation 6"/>
          <p:cNvSpPr/>
          <p:nvPr/>
        </p:nvSpPr>
        <p:spPr>
          <a:xfrm>
            <a:off x="4008120" y="284019"/>
            <a:ext cx="4243651" cy="570112"/>
          </a:xfrm>
          <a:prstGeom prst="flowChartManualOperation">
            <a:avLst/>
          </a:prstGeom>
          <a:solidFill>
            <a:srgbClr val="FF33CC"/>
          </a:solidFill>
          <a:ln w="57150">
            <a:solidFill>
              <a:srgbClr val="66FF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1" y="5349240"/>
            <a:ext cx="1106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পার্থক্যসমূহ লেখ।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2225041" y="332574"/>
            <a:ext cx="7970520" cy="840906"/>
          </a:xfrm>
          <a:prstGeom prst="flowChartTerminator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এপর্যন্ত আমরা কী শিখলাম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2136338"/>
            <a:ext cx="1147571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ছবিসহ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1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6596" y="286790"/>
            <a:ext cx="3629891" cy="886691"/>
          </a:xfrm>
          <a:prstGeom prst="ellipse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0144" y="2840170"/>
            <a:ext cx="15517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২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581" y="1862132"/>
            <a:ext cx="457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পরাগায়ন কত প্রকার?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10144" y="2910095"/>
            <a:ext cx="609600" cy="56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800" dirty="0"/>
          </a:p>
        </p:txBody>
      </p:sp>
      <p:sp>
        <p:nvSpPr>
          <p:cNvPr id="28" name="Oval 27"/>
          <p:cNvSpPr/>
          <p:nvPr/>
        </p:nvSpPr>
        <p:spPr>
          <a:xfrm>
            <a:off x="1510145" y="2909442"/>
            <a:ext cx="637309" cy="5693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96144" y="2910094"/>
            <a:ext cx="15517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৩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96144" y="2980019"/>
            <a:ext cx="609600" cy="56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2034" y="2910094"/>
            <a:ext cx="15517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৪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02034" y="2980019"/>
            <a:ext cx="609600" cy="56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7924" y="2924600"/>
            <a:ext cx="15517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৫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07924" y="2994525"/>
            <a:ext cx="609600" cy="56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0144" y="4934149"/>
            <a:ext cx="2022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বহনকারী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8581" y="3956111"/>
            <a:ext cx="97536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যে বাহক পরাগরেণু বহন করে তাকে পরাগায়নের কি বলে?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10145" y="5004075"/>
            <a:ext cx="471056" cy="3853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7819" y="4976363"/>
            <a:ext cx="24799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অভিযোজন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90110" y="5046288"/>
            <a:ext cx="429492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7274" y="5004073"/>
            <a:ext cx="16902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মাধ্যম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927274" y="5073998"/>
            <a:ext cx="512618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9060868" y="5018579"/>
            <a:ext cx="2161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পরাগনালি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060868" y="5088504"/>
            <a:ext cx="484912" cy="4256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27271" y="5050238"/>
            <a:ext cx="512617" cy="47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7956" y="1713447"/>
            <a:ext cx="2022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বর্ণহীন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887" y="811131"/>
            <a:ext cx="66917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পতঙ্গপরাগী ফুলের বৈশিষ্ট্য কোনটি?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17957" y="1783373"/>
            <a:ext cx="471056" cy="44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00" y="1713447"/>
            <a:ext cx="4087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রঙিন ও মধুগ্রন্থিযুক্ত 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191" y="1783372"/>
            <a:ext cx="429492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31812" y="2572843"/>
            <a:ext cx="2022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গন্ধহীন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31811" y="2642768"/>
            <a:ext cx="512618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5046" y="2572843"/>
            <a:ext cx="2757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খুব হালকা 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18901" y="2656623"/>
            <a:ext cx="484912" cy="4256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7338" y="1729928"/>
            <a:ext cx="512617" cy="5469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04100" y="4636756"/>
            <a:ext cx="2022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গর্ভদণ্ড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031" y="3734440"/>
            <a:ext cx="87145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উদ্ভিদের ফুলের কোন অংশ বীজে রূপান্তরিত হয়?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04101" y="4706682"/>
            <a:ext cx="471056" cy="44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5044" y="4636756"/>
            <a:ext cx="22305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গর্ভমুণ্ড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7335" y="4706681"/>
            <a:ext cx="429492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7956" y="5496152"/>
            <a:ext cx="2022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গর্ভাশয়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17955" y="5566077"/>
            <a:ext cx="512618" cy="440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190" y="5496152"/>
            <a:ext cx="22444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পরাগরেণু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05045" y="5579932"/>
            <a:ext cx="484912" cy="4256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/>
          </a:p>
        </p:txBody>
      </p:sp>
      <p:sp>
        <p:nvSpPr>
          <p:cNvPr id="23" name="Oval 22"/>
          <p:cNvSpPr/>
          <p:nvPr/>
        </p:nvSpPr>
        <p:spPr>
          <a:xfrm>
            <a:off x="5791189" y="5552222"/>
            <a:ext cx="512617" cy="5469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1239253"/>
            <a:ext cx="8519160" cy="3730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5872" y="308957"/>
            <a:ext cx="3507968" cy="803564"/>
          </a:xfrm>
          <a:prstGeom prst="ellipse">
            <a:avLst/>
          </a:prstGeom>
          <a:solidFill>
            <a:srgbClr val="FF33CC"/>
          </a:solidFill>
          <a:ln w="57150">
            <a:solidFill>
              <a:srgbClr val="66FF3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9" y="5105400"/>
            <a:ext cx="11033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প্রণিকুলের অস্থিত্ব রক্ষায় পরাগায়নের ভূমিকা অত্যন্ত গুরূত্বপূর্ণ – বিশ্লেষণ কর।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88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66255"/>
            <a:ext cx="11873344" cy="6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91718"/>
            <a:ext cx="118733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28575">
                <a:solidFill>
                  <a:srgbClr val="0000FF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7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7866" y="263226"/>
            <a:ext cx="3283527" cy="817433"/>
          </a:xfrm>
          <a:prstGeom prst="ellipse">
            <a:avLst/>
          </a:prstGeom>
          <a:solidFill>
            <a:srgbClr val="B000A3"/>
          </a:solidFill>
          <a:ln w="38100">
            <a:solidFill>
              <a:srgbClr val="2F05C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1" y="2285999"/>
            <a:ext cx="68441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8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রিয়াজুল জান্নাত</a:t>
            </a:r>
          </a:p>
          <a:p>
            <a:pPr lvl="0" algn="ctr">
              <a:defRPr/>
            </a:pPr>
            <a:r>
              <a:rPr lang="bn-BD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 পাড়া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 আউলিয়া আলিম মা</a:t>
            </a: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দ্‌রাসা</a:t>
            </a:r>
            <a:r>
              <a:rPr lang="bn-I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আনোয়ারা, চট্টগ্রাম।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97091" y="2382984"/>
            <a:ext cx="38792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অষ্টম</a:t>
            </a:r>
            <a:endParaRPr lang="bn-IN" sz="2400" dirty="0"/>
          </a:p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02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98815"/>
            <a:ext cx="5983779" cy="4984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78" y="1598814"/>
            <a:ext cx="5889567" cy="4984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Horizontal Scroll 16"/>
          <p:cNvSpPr/>
          <p:nvPr/>
        </p:nvSpPr>
        <p:spPr>
          <a:xfrm>
            <a:off x="4696691" y="76201"/>
            <a:ext cx="3144982" cy="1108364"/>
          </a:xfrm>
          <a:prstGeom prst="horizontalScroll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9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2545"/>
            <a:ext cx="6176356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56" y="1662545"/>
            <a:ext cx="5696989" cy="50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Horizontal Scroll 7"/>
          <p:cNvSpPr/>
          <p:nvPr/>
        </p:nvSpPr>
        <p:spPr>
          <a:xfrm>
            <a:off x="4620491" y="121921"/>
            <a:ext cx="3144982" cy="1108364"/>
          </a:xfrm>
          <a:prstGeom prst="horizontalScroll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9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4689" y="277085"/>
            <a:ext cx="4738255" cy="762000"/>
          </a:xfrm>
          <a:prstGeom prst="ellipse">
            <a:avLst/>
          </a:prstGeom>
          <a:solidFill>
            <a:srgbClr val="B000A3"/>
          </a:solidFill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507375"/>
            <a:ext cx="8793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-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2618509" y="2424547"/>
            <a:ext cx="7107382" cy="3823854"/>
          </a:xfrm>
          <a:prstGeom prst="star10">
            <a:avLst/>
          </a:prstGeom>
          <a:solidFill>
            <a:srgbClr val="4BFF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3855" y="3216716"/>
            <a:ext cx="4752110" cy="23251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solidFill>
                  <a:srgbClr val="CA14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5400" dirty="0">
              <a:solidFill>
                <a:srgbClr val="CA14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3168" y="5237013"/>
            <a:ext cx="184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A14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৩৮</a:t>
            </a:r>
            <a:endParaRPr lang="en-US" sz="3600" dirty="0">
              <a:solidFill>
                <a:srgbClr val="CA14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4767348" y="263234"/>
            <a:ext cx="2730732" cy="742605"/>
          </a:xfrm>
          <a:prstGeom prst="flowChartOffpageConnector">
            <a:avLst/>
          </a:prstGeom>
          <a:solidFill>
            <a:srgbClr val="FF0000"/>
          </a:solidFill>
          <a:ln w="38100">
            <a:solidFill>
              <a:srgbClr val="02CE1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981" y="1366051"/>
            <a:ext cx="9645539" cy="3631763"/>
          </a:xfrm>
          <a:prstGeom prst="rect">
            <a:avLst/>
          </a:prstGeom>
          <a:solidFill>
            <a:srgbClr val="4BFF5C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as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শিক্ষার্থীরা--------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পরাগায়ন  কাকে বলে 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বিভিন্ন প্রকার পরাগায়নের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0060" y="190333"/>
            <a:ext cx="323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B00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পরাগায়ন কী?</a:t>
            </a:r>
            <a:endParaRPr lang="en-US" sz="4800" b="1" dirty="0">
              <a:solidFill>
                <a:srgbClr val="B00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" y="1175555"/>
            <a:ext cx="5559960" cy="3704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61" y="1143687"/>
            <a:ext cx="5387300" cy="3704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67501" y="5120640"/>
            <a:ext cx="11328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পরাগরেণু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গর্ভমুণ্ডে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ave 10"/>
          <p:cNvSpPr/>
          <p:nvPr/>
        </p:nvSpPr>
        <p:spPr>
          <a:xfrm>
            <a:off x="4156364" y="253532"/>
            <a:ext cx="4308763" cy="761999"/>
          </a:xfrm>
          <a:prstGeom prst="wave">
            <a:avLst/>
          </a:prstGeom>
          <a:solidFill>
            <a:srgbClr val="FF33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212266"/>
            <a:ext cx="11765280" cy="5386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19200" y="6004560"/>
            <a:ext cx="236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40040" y="6033485"/>
            <a:ext cx="28651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4998720"/>
            <a:ext cx="4541520" cy="954107"/>
          </a:xfrm>
          <a:prstGeom prst="rect">
            <a:avLst/>
          </a:prstGeom>
          <a:solidFill>
            <a:srgbClr val="4BF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গাছের এক ফুল</a:t>
            </a:r>
          </a:p>
          <a:p>
            <a:pPr algn="ctr"/>
            <a:r>
              <a:rPr lang="bn-IN" sz="2800" b="1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অন্য ফুলে।</a:t>
            </a:r>
            <a:endParaRPr lang="en-US" sz="2800" b="1" dirty="0">
              <a:solidFill>
                <a:srgbClr val="2F05C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80" y="5051613"/>
            <a:ext cx="4541520" cy="954107"/>
          </a:xfrm>
          <a:prstGeom prst="rect">
            <a:avLst/>
          </a:prstGeom>
          <a:solidFill>
            <a:srgbClr val="4BF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গাছের এক </a:t>
            </a:r>
          </a:p>
          <a:p>
            <a:pPr algn="ctr"/>
            <a:r>
              <a:rPr lang="bn-IN" sz="2800" b="1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থেকে অন্য ফুলে।</a:t>
            </a:r>
            <a:endParaRPr lang="en-US" sz="2800" b="1" dirty="0">
              <a:solidFill>
                <a:srgbClr val="2F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1208"/>
              </p:ext>
            </p:extLst>
          </p:nvPr>
        </p:nvGraphicFramePr>
        <p:xfrm>
          <a:off x="159326" y="1210888"/>
          <a:ext cx="11873346" cy="541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886">
                <a:tc>
                  <a:txBody>
                    <a:bodyPr/>
                    <a:lstStyle/>
                    <a:p>
                      <a:pPr algn="ctr"/>
                      <a:r>
                        <a:rPr lang="bn-IN" sz="4800" b="1" dirty="0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স্ব-পরাগায়ন</a:t>
                      </a:r>
                      <a:endParaRPr lang="en-US" sz="4800" b="1" dirty="0">
                        <a:solidFill>
                          <a:srgbClr val="C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4BF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b="1" dirty="0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পর-পরাগায়ন</a:t>
                      </a:r>
                      <a:endParaRPr lang="en-US" sz="4800" b="1" dirty="0">
                        <a:solidFill>
                          <a:srgbClr val="C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4BF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813"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 ফুলের মধ্যে বা একই উদ্ভিদের দুটি ফুলের মধ্যে সংঘটিত হয়।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 প্রজাতির দুটি ভিন্ন উদ্ভিদের ফুলের মধ্যে সংঘটিত হয়।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813"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bn-IN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সাধারণত</a:t>
                      </a:r>
                      <a:r>
                        <a:rPr lang="bn-IN" sz="3200" b="1" baseline="0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 ফোটার আগেই পরাগায়ন ঘটে।</a:t>
                      </a:r>
                      <a:endParaRPr lang="en-US" sz="3200" b="1" dirty="0">
                        <a:solidFill>
                          <a:srgbClr val="2F05CB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bn-IN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ফোটার পর পরাগায়ন ঘটে।</a:t>
                      </a:r>
                      <a:endParaRPr lang="en-US" sz="3200" b="1" dirty="0">
                        <a:solidFill>
                          <a:srgbClr val="2F05CB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813"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কাছাকাছি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একই প্রজাতির অন্য উদ্ভিদের প্রয়োজন হয় না।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৩.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কাছাকাছি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একই প্রজাতির অন্য উদ্ভিদের প্রয়োজন হয়।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14"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bn-IN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বাহকের</a:t>
                      </a:r>
                      <a:r>
                        <a:rPr lang="bn-IN" sz="3200" b="1" baseline="0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ওপর কম নির্ভরশীল।</a:t>
                      </a:r>
                      <a:endParaRPr lang="en-US" sz="3200" b="1" dirty="0">
                        <a:solidFill>
                          <a:srgbClr val="2F05CB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bn-IN" sz="3200" b="1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বাহকের ওপর সম্পূর্ণ</a:t>
                      </a:r>
                      <a:r>
                        <a:rPr lang="bn-IN" sz="3200" b="1" baseline="0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নির্ভরশীল।</a:t>
                      </a:r>
                      <a:r>
                        <a:rPr lang="bn-BD" sz="3200" b="1" baseline="0" dirty="0" smtClean="0">
                          <a:solidFill>
                            <a:srgbClr val="2F05CB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2F05CB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774"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প্রজাতির বিশুদ্ধতা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রক্ষিত হয়।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bn-IN" sz="32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প্রজাতির বিশুদ্ধতা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নষ্ট হয়।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lowchart: Terminator 7"/>
          <p:cNvSpPr/>
          <p:nvPr/>
        </p:nvSpPr>
        <p:spPr>
          <a:xfrm>
            <a:off x="2133600" y="278476"/>
            <a:ext cx="8174182" cy="720437"/>
          </a:xfrm>
          <a:prstGeom prst="flowChartTerminator">
            <a:avLst/>
          </a:prstGeom>
          <a:solidFill>
            <a:srgbClr val="B000A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মধ্যে কী ধরণের পার্থক্য আছে?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422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Reazul Zannat</dc:creator>
  <cp:lastModifiedBy>forman ullah</cp:lastModifiedBy>
  <cp:revision>562</cp:revision>
  <dcterms:created xsi:type="dcterms:W3CDTF">2020-04-30T06:06:14Z</dcterms:created>
  <dcterms:modified xsi:type="dcterms:W3CDTF">2020-06-15T21:39:55Z</dcterms:modified>
</cp:coreProperties>
</file>