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98" r:id="rId3"/>
    <p:sldId id="301" r:id="rId4"/>
    <p:sldId id="260" r:id="rId5"/>
    <p:sldId id="261" r:id="rId6"/>
    <p:sldId id="303" r:id="rId7"/>
    <p:sldId id="300" r:id="rId8"/>
    <p:sldId id="305" r:id="rId9"/>
    <p:sldId id="310" r:id="rId10"/>
    <p:sldId id="306" r:id="rId11"/>
    <p:sldId id="311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07" r:id="rId24"/>
    <p:sldId id="280" r:id="rId25"/>
    <p:sldId id="308" r:id="rId26"/>
    <p:sldId id="282" r:id="rId27"/>
    <p:sldId id="283" r:id="rId28"/>
    <p:sldId id="309" r:id="rId29"/>
    <p:sldId id="29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F67AA-FE77-4729-B827-00BF6905354E}" type="doc">
      <dgm:prSet loTypeId="urn:microsoft.com/office/officeart/2005/8/layout/radial5" loCatId="cycl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6BCD38-2823-4D90-9721-CFFDD498572C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D3F615-78D5-4166-99E4-00C90987BEFF}" type="parTrans" cxnId="{C13F8A1C-91D1-4627-B637-E0EBB4B0A23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DF0A1E-7F90-4FF9-9DDE-019EA273A9BF}" type="sibTrans" cxnId="{C13F8A1C-91D1-4627-B637-E0EBB4B0A23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38FB5A-457D-4788-8B19-090006C86232}">
      <dgm:prSet phldrT="[Text]" custT="1"/>
      <dgm:spPr/>
      <dgm:t>
        <a:bodyPr/>
        <a:lstStyle/>
        <a:p>
          <a:r>
            <a:rPr lang="bn-IN" sz="16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জন্ম:১৯১৭</a:t>
          </a:r>
          <a:r>
            <a:rPr lang="bn-BD" sz="16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6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 পিরোজ</a:t>
          </a:r>
          <a:r>
            <a:rPr lang="bn-BD" sz="16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</a:t>
          </a:r>
          <a:r>
            <a:rPr lang="bn-IN" sz="16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 জেলার শংকর পাশা গ্রামে।</a:t>
          </a:r>
          <a:endParaRPr lang="en-US" sz="1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0F1D01-B925-4688-B196-5675147FCA66}" type="parTrans" cxnId="{24B5066C-F7D8-4F03-A34A-C233A364A630}">
      <dgm:prSet custT="1"/>
      <dgm:spPr/>
      <dgm:t>
        <a:bodyPr/>
        <a:lstStyle/>
        <a:p>
          <a:endParaRPr lang="en-US" sz="1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10A59F-8876-4AA4-A465-57532BC5FD81}" type="sibTrans" cxnId="{24B5066C-F7D8-4F03-A34A-C233A364A630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3703CC-2B98-45DD-B8DF-31FB35E1FD3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IN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 কর্ম: ‘রাত্রি শেষ’,’ছায়া হরিণ’, ‘সারা দুপুর’,  ‘মেঘ বলে চৈত্রে যাব’, ‘দু’হাতে দুই আদিম পাথর’, ‘বিদীর্ণ দর্পণে মুখ’, ইত্যাদি।</a:t>
          </a:r>
          <a:endParaRPr lang="en-US" sz="1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8412BB-5C4B-4AD9-8D93-67D07B7AD3F3}" type="parTrans" cxnId="{00ED23BE-B769-4498-B26A-60F2E639868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1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523B9D-DADA-4AF6-9AE7-0DE51BF0574D}" type="sibTrans" cxnId="{00ED23BE-B769-4498-B26A-60F2E639868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27176B-D79A-404E-ABE6-ACBF19C12818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16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পুরুস্কার: ১৯৬১ সালে বাংলা একাডেমি ও ১৯৭৮ সালে একুশে পদক।</a:t>
          </a:r>
          <a:endParaRPr lang="en-US" sz="1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9B84D4-7143-4C56-8BA4-2CC47F6FBE07}" type="parTrans" cxnId="{95E65139-9E9F-43C5-A3B7-DC5CC91119DB}">
      <dgm:prSet custT="1"/>
      <dgm:spPr>
        <a:solidFill>
          <a:schemeClr val="accent6"/>
        </a:solidFill>
      </dgm:spPr>
      <dgm:t>
        <a:bodyPr/>
        <a:lstStyle/>
        <a:p>
          <a:endParaRPr lang="en-US" sz="1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B24555-25D5-46CA-B38C-A25371178C0D}" type="sibTrans" cxnId="{95E65139-9E9F-43C5-A3B7-DC5CC91119DB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776E74-F568-4B3E-83A1-7612D08FA5E4}">
      <dgm:prSet phldrT="[Text]" custT="1"/>
      <dgm:spPr/>
      <dgm:t>
        <a:bodyPr/>
        <a:lstStyle/>
        <a:p>
          <a:r>
            <a:rPr lang="bn-IN" sz="16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মৃত্যু: ১৯৮৫ সালের ১৪ই জুলাই তিনি মৃত্যু বরণ করেন।</a:t>
          </a:r>
          <a:endParaRPr lang="en-US" sz="1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A3AC6B-56A2-4945-8E5A-545D2E69D0B2}" type="parTrans" cxnId="{37424D62-86A2-48FC-B7E7-124B75FC2DA5}">
      <dgm:prSet custT="1"/>
      <dgm:spPr/>
      <dgm:t>
        <a:bodyPr/>
        <a:lstStyle/>
        <a:p>
          <a:endParaRPr lang="en-US" sz="1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E3F60A-FF01-4AE7-BB58-5F30092F6CCF}" type="sibTrans" cxnId="{37424D62-86A2-48FC-B7E7-124B75FC2DA5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0206DD-0A85-4F83-87B1-43BED5C7EB6B}">
      <dgm:prSet custT="1"/>
      <dgm:spPr>
        <a:solidFill>
          <a:srgbClr val="00CC00"/>
        </a:solidFill>
      </dgm:spPr>
      <dgm:t>
        <a:bodyPr/>
        <a:lstStyle/>
        <a:p>
          <a:r>
            <a:rPr lang="bn-IN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শিক্ষা:বরিশালের ব্রজমহন কলেজ। স্কুল জীবনেই তাঁর কবিতা লেখার হাতে খড়ি।</a:t>
          </a:r>
          <a:endParaRPr lang="en-US" sz="1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BC8E45-6886-4CD9-B881-DBE4DC765252}" type="parTrans" cxnId="{1502E7FD-914C-4FA1-AD44-8CE35EED8F99}">
      <dgm:prSet custT="1"/>
      <dgm:spPr>
        <a:solidFill>
          <a:srgbClr val="00CC00"/>
        </a:solidFill>
      </dgm:spPr>
      <dgm:t>
        <a:bodyPr/>
        <a:lstStyle/>
        <a:p>
          <a:endParaRPr lang="en-US" sz="1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C62A0A-2B58-4DA6-B197-E30FC7DE47AE}" type="sibTrans" cxnId="{1502E7FD-914C-4FA1-AD44-8CE35EED8F99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55B9DE-DB09-4F5C-91C1-B9F64CEC472F}">
      <dgm:prSet custT="1"/>
      <dgm:spPr>
        <a:solidFill>
          <a:srgbClr val="00B0F0"/>
        </a:solidFill>
      </dgm:spPr>
      <dgm:t>
        <a:bodyPr/>
        <a:lstStyle/>
        <a:p>
          <a:r>
            <a:rPr lang="bn-IN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১৯৬৪ সালে তিনি যোগ দেন “দৈনিক বাংলা” পত্রিকার সাহিত্য সম্পাদক হিসাবে। আমৃত্যু এই পত্রিকার সঙ্গেই তিনি যুক্ত ছিলেন।</a:t>
          </a:r>
          <a:endParaRPr lang="en-US" sz="1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CF0308-3F27-43DD-BDED-2C0BDBC9E125}" type="parTrans" cxnId="{F33E4CC5-7E6C-4304-B2FD-A3349EBE775C}">
      <dgm:prSet custT="1"/>
      <dgm:spPr>
        <a:solidFill>
          <a:srgbClr val="00B0F0"/>
        </a:solidFill>
      </dgm:spPr>
      <dgm:t>
        <a:bodyPr/>
        <a:lstStyle/>
        <a:p>
          <a:endParaRPr lang="en-US" sz="1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30D06F-DAB3-4A29-9D73-D124F1A0F79E}" type="sibTrans" cxnId="{F33E4CC5-7E6C-4304-B2FD-A3349EBE775C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58D67A-FCF1-4370-9247-894B15A4778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IN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পেশা: পত্রিকা, রেডিও, প্রকাশনা ইত্যাদি। তবে শেষ পর্যন্ত সাংবাদিকতাকেই পেশা হিসেবে গ্রহণ করেন।</a:t>
          </a:r>
          <a:endParaRPr lang="en-US" sz="1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16A751-D7D5-4DD7-859D-AB1965D7049A}" type="parTrans" cxnId="{E4E8298D-4FFA-465A-AAFA-8902771EAE83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sz="1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441C7C-DF71-4BB4-A9D6-8CC5183D8912}" type="sibTrans" cxnId="{E4E8298D-4FFA-465A-AAFA-8902771EAE83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AFF93C-6948-4682-A3E9-4A93D98D51EC}" type="pres">
      <dgm:prSet presAssocID="{132F67AA-FE77-4729-B827-00BF690535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08756F-1E23-4ABE-BCD6-0D4A7A7DD102}" type="pres">
      <dgm:prSet presAssocID="{CA6BCD38-2823-4D90-9721-CFFDD498572C}" presName="centerShape" presStyleLbl="node0" presStyleIdx="0" presStyleCnt="1" custScaleX="144993" custScaleY="136866" custLinFactNeighborX="-4123" custLinFactNeighborY="2205"/>
      <dgm:spPr/>
      <dgm:t>
        <a:bodyPr/>
        <a:lstStyle/>
        <a:p>
          <a:endParaRPr lang="en-US"/>
        </a:p>
      </dgm:t>
    </dgm:pt>
    <dgm:pt modelId="{D2228830-59E4-4319-A431-4F9DE9A9C8E8}" type="pres">
      <dgm:prSet presAssocID="{7D0F1D01-B925-4688-B196-5675147FCA66}" presName="parTrans" presStyleLbl="sibTrans2D1" presStyleIdx="0" presStyleCnt="7"/>
      <dgm:spPr/>
      <dgm:t>
        <a:bodyPr/>
        <a:lstStyle/>
        <a:p>
          <a:endParaRPr lang="en-US"/>
        </a:p>
      </dgm:t>
    </dgm:pt>
    <dgm:pt modelId="{F1AE78C2-40B9-48DB-A79B-4E6F0506ED08}" type="pres">
      <dgm:prSet presAssocID="{7D0F1D01-B925-4688-B196-5675147FCA66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329B60C5-39ED-4E2B-B73B-C12C476C9BF2}" type="pres">
      <dgm:prSet presAssocID="{4038FB5A-457D-4788-8B19-090006C86232}" presName="node" presStyleLbl="node1" presStyleIdx="0" presStyleCnt="7" custScaleX="139134" custScaleY="73009" custRadScaleRad="92486" custRadScaleInc="-92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BFF3051-4C15-4D39-AC9A-9F70052A7928}" type="pres">
      <dgm:prSet presAssocID="{97BC8E45-6886-4CD9-B881-DBE4DC765252}" presName="parTrans" presStyleLbl="sibTrans2D1" presStyleIdx="1" presStyleCnt="7" custScaleX="60395" custLinFactNeighborX="-50218" custLinFactNeighborY="-24832"/>
      <dgm:spPr/>
      <dgm:t>
        <a:bodyPr/>
        <a:lstStyle/>
        <a:p>
          <a:endParaRPr lang="en-US"/>
        </a:p>
      </dgm:t>
    </dgm:pt>
    <dgm:pt modelId="{04085A67-06C8-43B3-AB00-1DB64ABED77A}" type="pres">
      <dgm:prSet presAssocID="{97BC8E45-6886-4CD9-B881-DBE4DC765252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BE9D18F7-D8DC-4DD8-93A6-FC8F0C74679C}" type="pres">
      <dgm:prSet presAssocID="{CA0206DD-0A85-4F83-87B1-43BED5C7EB6B}" presName="node" presStyleLbl="node1" presStyleIdx="1" presStyleCnt="7" custScaleX="139134" custScaleY="73009" custRadScaleRad="111361" custRadScaleInc="278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80F188E-8720-4CD2-AAF8-BBBAF3796625}" type="pres">
      <dgm:prSet presAssocID="{E716A751-D7D5-4DD7-859D-AB1965D7049A}" presName="parTrans" presStyleLbl="sibTrans2D1" presStyleIdx="2" presStyleCnt="7"/>
      <dgm:spPr/>
      <dgm:t>
        <a:bodyPr/>
        <a:lstStyle/>
        <a:p>
          <a:endParaRPr lang="en-US"/>
        </a:p>
      </dgm:t>
    </dgm:pt>
    <dgm:pt modelId="{1A106822-00DD-46F0-AE42-B631235B65AD}" type="pres">
      <dgm:prSet presAssocID="{E716A751-D7D5-4DD7-859D-AB1965D7049A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FF3CB1E4-4E0A-4C01-A870-1091A0F9D596}" type="pres">
      <dgm:prSet presAssocID="{4F58D67A-FCF1-4370-9247-894B15A47786}" presName="node" presStyleLbl="node1" presStyleIdx="2" presStyleCnt="7" custScaleX="139134" custScaleY="73009" custRadScaleRad="104220" custRadScaleInc="-287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D533476-0A62-4C6F-947F-BF363CA18896}" type="pres">
      <dgm:prSet presAssocID="{C1CF0308-3F27-43DD-BDED-2C0BDBC9E125}" presName="parTrans" presStyleLbl="sibTrans2D1" presStyleIdx="3" presStyleCnt="7" custScaleX="105994" custLinFactNeighborX="35783" custLinFactNeighborY="-4139"/>
      <dgm:spPr/>
      <dgm:t>
        <a:bodyPr/>
        <a:lstStyle/>
        <a:p>
          <a:endParaRPr lang="en-US"/>
        </a:p>
      </dgm:t>
    </dgm:pt>
    <dgm:pt modelId="{7D79FD4A-1E88-4EF0-B3F1-C7AA76B669CC}" type="pres">
      <dgm:prSet presAssocID="{C1CF0308-3F27-43DD-BDED-2C0BDBC9E125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1DA48D6A-9FA0-4CA1-8467-D8C15B862A0A}" type="pres">
      <dgm:prSet presAssocID="{A855B9DE-DB09-4F5C-91C1-B9F64CEC472F}" presName="node" presStyleLbl="node1" presStyleIdx="3" presStyleCnt="7" custScaleX="148101" custScaleY="72092" custRadScaleRad="102815" custRadScaleInc="-623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29A1107-578F-4892-9337-5F379AD50F4C}" type="pres">
      <dgm:prSet presAssocID="{7C8412BB-5C4B-4AD9-8D93-67D07B7AD3F3}" presName="parTrans" presStyleLbl="sibTrans2D1" presStyleIdx="4" presStyleCnt="7" custScaleX="89660" custLinFactNeighborX="6427" custLinFactNeighborY="-4139"/>
      <dgm:spPr/>
      <dgm:t>
        <a:bodyPr/>
        <a:lstStyle/>
        <a:p>
          <a:endParaRPr lang="en-US"/>
        </a:p>
      </dgm:t>
    </dgm:pt>
    <dgm:pt modelId="{17AF8406-6E04-46F0-8547-A61CF397DE2F}" type="pres">
      <dgm:prSet presAssocID="{7C8412BB-5C4B-4AD9-8D93-67D07B7AD3F3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A3E5C59F-4D0B-48B6-B59F-D6FC7CBF3582}" type="pres">
      <dgm:prSet presAssocID="{453703CC-2B98-45DD-B8DF-31FB35E1FD34}" presName="node" presStyleLbl="node1" presStyleIdx="4" presStyleCnt="7" custScaleX="139134" custScaleY="73009" custRadScaleRad="99617" custRadScaleInc="3859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2EBC3EA-016A-45F8-8C05-B92C13BD73F9}" type="pres">
      <dgm:prSet presAssocID="{2A9B84D4-7143-4C56-8BA4-2CC47F6FBE07}" presName="parTrans" presStyleLbl="sibTrans2D1" presStyleIdx="5" presStyleCnt="7"/>
      <dgm:spPr/>
      <dgm:t>
        <a:bodyPr/>
        <a:lstStyle/>
        <a:p>
          <a:endParaRPr lang="en-US"/>
        </a:p>
      </dgm:t>
    </dgm:pt>
    <dgm:pt modelId="{47C1C050-F98B-43D8-9319-6FDD875BA219}" type="pres">
      <dgm:prSet presAssocID="{2A9B84D4-7143-4C56-8BA4-2CC47F6FBE07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F932A820-DC1C-47BC-B715-8FDA43FDA876}" type="pres">
      <dgm:prSet presAssocID="{2627176B-D79A-404E-ABE6-ACBF19C12818}" presName="node" presStyleLbl="node1" presStyleIdx="5" presStyleCnt="7" custScaleX="139134" custScaleY="73009" custRadScaleRad="118333" custRadScaleInc="217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7F4316E-BDDC-46A7-A4EB-2B38E4F3C3E9}" type="pres">
      <dgm:prSet presAssocID="{C8A3AC6B-56A2-4945-8E5A-545D2E69D0B2}" presName="parTrans" presStyleLbl="sibTrans2D1" presStyleIdx="6" presStyleCnt="7" custScaleX="71519" custLinFactNeighborX="35790" custLinFactNeighborY="-10347"/>
      <dgm:spPr/>
      <dgm:t>
        <a:bodyPr/>
        <a:lstStyle/>
        <a:p>
          <a:endParaRPr lang="en-US"/>
        </a:p>
      </dgm:t>
    </dgm:pt>
    <dgm:pt modelId="{21A41C09-A283-4076-9AE3-D631FE00F42D}" type="pres">
      <dgm:prSet presAssocID="{C8A3AC6B-56A2-4945-8E5A-545D2E69D0B2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BD6BC954-D90E-429D-BAF2-B2662B04AA78}" type="pres">
      <dgm:prSet presAssocID="{15776E74-F568-4B3E-83A1-7612D08FA5E4}" presName="node" presStyleLbl="node1" presStyleIdx="6" presStyleCnt="7" custScaleX="139134" custScaleY="73009" custRadScaleRad="117344" custRadScaleInc="-463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D4C74C6-CB92-420C-94E8-BF65ED65396F}" type="presOf" srcId="{2A9B84D4-7143-4C56-8BA4-2CC47F6FBE07}" destId="{92EBC3EA-016A-45F8-8C05-B92C13BD73F9}" srcOrd="0" destOrd="0" presId="urn:microsoft.com/office/officeart/2005/8/layout/radial5"/>
    <dgm:cxn modelId="{A46CF289-8049-4D76-9626-23FD83E3C353}" type="presOf" srcId="{7D0F1D01-B925-4688-B196-5675147FCA66}" destId="{D2228830-59E4-4319-A431-4F9DE9A9C8E8}" srcOrd="0" destOrd="0" presId="urn:microsoft.com/office/officeart/2005/8/layout/radial5"/>
    <dgm:cxn modelId="{1DBF08AD-9D05-4F0D-931A-C79DC65CC9C6}" type="presOf" srcId="{C8A3AC6B-56A2-4945-8E5A-545D2E69D0B2}" destId="{37F4316E-BDDC-46A7-A4EB-2B38E4F3C3E9}" srcOrd="0" destOrd="0" presId="urn:microsoft.com/office/officeart/2005/8/layout/radial5"/>
    <dgm:cxn modelId="{3032E47B-93E3-4338-B63B-3C33ECA53520}" type="presOf" srcId="{7C8412BB-5C4B-4AD9-8D93-67D07B7AD3F3}" destId="{529A1107-578F-4892-9337-5F379AD50F4C}" srcOrd="0" destOrd="0" presId="urn:microsoft.com/office/officeart/2005/8/layout/radial5"/>
    <dgm:cxn modelId="{B79023AA-C5BE-4829-A35B-FF41265B78E5}" type="presOf" srcId="{C1CF0308-3F27-43DD-BDED-2C0BDBC9E125}" destId="{7D79FD4A-1E88-4EF0-B3F1-C7AA76B669CC}" srcOrd="1" destOrd="0" presId="urn:microsoft.com/office/officeart/2005/8/layout/radial5"/>
    <dgm:cxn modelId="{24B5066C-F7D8-4F03-A34A-C233A364A630}" srcId="{CA6BCD38-2823-4D90-9721-CFFDD498572C}" destId="{4038FB5A-457D-4788-8B19-090006C86232}" srcOrd="0" destOrd="0" parTransId="{7D0F1D01-B925-4688-B196-5675147FCA66}" sibTransId="{6110A59F-8876-4AA4-A465-57532BC5FD81}"/>
    <dgm:cxn modelId="{DEF0B47B-FFEB-4824-9E89-7DD12FC9E26C}" type="presOf" srcId="{E716A751-D7D5-4DD7-859D-AB1965D7049A}" destId="{C80F188E-8720-4CD2-AAF8-BBBAF3796625}" srcOrd="0" destOrd="0" presId="urn:microsoft.com/office/officeart/2005/8/layout/radial5"/>
    <dgm:cxn modelId="{C13F8A1C-91D1-4627-B637-E0EBB4B0A23D}" srcId="{132F67AA-FE77-4729-B827-00BF6905354E}" destId="{CA6BCD38-2823-4D90-9721-CFFDD498572C}" srcOrd="0" destOrd="0" parTransId="{55D3F615-78D5-4166-99E4-00C90987BEFF}" sibTransId="{40DF0A1E-7F90-4FF9-9DDE-019EA273A9BF}"/>
    <dgm:cxn modelId="{95E65139-9E9F-43C5-A3B7-DC5CC91119DB}" srcId="{CA6BCD38-2823-4D90-9721-CFFDD498572C}" destId="{2627176B-D79A-404E-ABE6-ACBF19C12818}" srcOrd="5" destOrd="0" parTransId="{2A9B84D4-7143-4C56-8BA4-2CC47F6FBE07}" sibTransId="{5AB24555-25D5-46CA-B38C-A25371178C0D}"/>
    <dgm:cxn modelId="{1637FBD6-814D-49E3-8CC9-047710EF7A6B}" type="presOf" srcId="{2627176B-D79A-404E-ABE6-ACBF19C12818}" destId="{F932A820-DC1C-47BC-B715-8FDA43FDA876}" srcOrd="0" destOrd="0" presId="urn:microsoft.com/office/officeart/2005/8/layout/radial5"/>
    <dgm:cxn modelId="{0F5525DA-04E7-45D5-B0DB-548AC2422F33}" type="presOf" srcId="{E716A751-D7D5-4DD7-859D-AB1965D7049A}" destId="{1A106822-00DD-46F0-AE42-B631235B65AD}" srcOrd="1" destOrd="0" presId="urn:microsoft.com/office/officeart/2005/8/layout/radial5"/>
    <dgm:cxn modelId="{9E348DC1-142C-4619-A54A-78694413CA86}" type="presOf" srcId="{C1CF0308-3F27-43DD-BDED-2C0BDBC9E125}" destId="{ED533476-0A62-4C6F-947F-BF363CA18896}" srcOrd="0" destOrd="0" presId="urn:microsoft.com/office/officeart/2005/8/layout/radial5"/>
    <dgm:cxn modelId="{1EF2E6AC-66E5-430B-ABF2-0A80CD3BE1DB}" type="presOf" srcId="{4F58D67A-FCF1-4370-9247-894B15A47786}" destId="{FF3CB1E4-4E0A-4C01-A870-1091A0F9D596}" srcOrd="0" destOrd="0" presId="urn:microsoft.com/office/officeart/2005/8/layout/radial5"/>
    <dgm:cxn modelId="{C9A5B106-8C48-44EE-ABE2-084CDDFE8B95}" type="presOf" srcId="{2A9B84D4-7143-4C56-8BA4-2CC47F6FBE07}" destId="{47C1C050-F98B-43D8-9319-6FDD875BA219}" srcOrd="1" destOrd="0" presId="urn:microsoft.com/office/officeart/2005/8/layout/radial5"/>
    <dgm:cxn modelId="{66B07086-219C-4B92-A73F-20EC7C60C1CA}" type="presOf" srcId="{CA0206DD-0A85-4F83-87B1-43BED5C7EB6B}" destId="{BE9D18F7-D8DC-4DD8-93A6-FC8F0C74679C}" srcOrd="0" destOrd="0" presId="urn:microsoft.com/office/officeart/2005/8/layout/radial5"/>
    <dgm:cxn modelId="{6B7FCCE0-363B-4711-8431-69BEA8677CD9}" type="presOf" srcId="{CA6BCD38-2823-4D90-9721-CFFDD498572C}" destId="{EB08756F-1E23-4ABE-BCD6-0D4A7A7DD102}" srcOrd="0" destOrd="0" presId="urn:microsoft.com/office/officeart/2005/8/layout/radial5"/>
    <dgm:cxn modelId="{76381592-7B35-4BD9-95C6-301AA3B7AF23}" type="presOf" srcId="{97BC8E45-6886-4CD9-B881-DBE4DC765252}" destId="{FBFF3051-4C15-4D39-AC9A-9F70052A7928}" srcOrd="0" destOrd="0" presId="urn:microsoft.com/office/officeart/2005/8/layout/radial5"/>
    <dgm:cxn modelId="{D3D2E2AC-17C7-45A0-85E0-01B3A0E91384}" type="presOf" srcId="{132F67AA-FE77-4729-B827-00BF6905354E}" destId="{51AFF93C-6948-4682-A3E9-4A93D98D51EC}" srcOrd="0" destOrd="0" presId="urn:microsoft.com/office/officeart/2005/8/layout/radial5"/>
    <dgm:cxn modelId="{0F0A5448-D8F8-4C5A-A5A9-827B1C127D92}" type="presOf" srcId="{15776E74-F568-4B3E-83A1-7612D08FA5E4}" destId="{BD6BC954-D90E-429D-BAF2-B2662B04AA78}" srcOrd="0" destOrd="0" presId="urn:microsoft.com/office/officeart/2005/8/layout/radial5"/>
    <dgm:cxn modelId="{B4E1C57C-3F17-4904-8100-2E1992F20AC1}" type="presOf" srcId="{97BC8E45-6886-4CD9-B881-DBE4DC765252}" destId="{04085A67-06C8-43B3-AB00-1DB64ABED77A}" srcOrd="1" destOrd="0" presId="urn:microsoft.com/office/officeart/2005/8/layout/radial5"/>
    <dgm:cxn modelId="{1502E7FD-914C-4FA1-AD44-8CE35EED8F99}" srcId="{CA6BCD38-2823-4D90-9721-CFFDD498572C}" destId="{CA0206DD-0A85-4F83-87B1-43BED5C7EB6B}" srcOrd="1" destOrd="0" parTransId="{97BC8E45-6886-4CD9-B881-DBE4DC765252}" sibTransId="{64C62A0A-2B58-4DA6-B197-E30FC7DE47AE}"/>
    <dgm:cxn modelId="{37424D62-86A2-48FC-B7E7-124B75FC2DA5}" srcId="{CA6BCD38-2823-4D90-9721-CFFDD498572C}" destId="{15776E74-F568-4B3E-83A1-7612D08FA5E4}" srcOrd="6" destOrd="0" parTransId="{C8A3AC6B-56A2-4945-8E5A-545D2E69D0B2}" sibTransId="{D0E3F60A-FF01-4AE7-BB58-5F30092F6CCF}"/>
    <dgm:cxn modelId="{AEE287E9-B856-4BB4-9877-289E061AECCF}" type="presOf" srcId="{7C8412BB-5C4B-4AD9-8D93-67D07B7AD3F3}" destId="{17AF8406-6E04-46F0-8547-A61CF397DE2F}" srcOrd="1" destOrd="0" presId="urn:microsoft.com/office/officeart/2005/8/layout/radial5"/>
    <dgm:cxn modelId="{DC0C686D-4555-42B1-BC06-89A1138E112E}" type="presOf" srcId="{A855B9DE-DB09-4F5C-91C1-B9F64CEC472F}" destId="{1DA48D6A-9FA0-4CA1-8467-D8C15B862A0A}" srcOrd="0" destOrd="0" presId="urn:microsoft.com/office/officeart/2005/8/layout/radial5"/>
    <dgm:cxn modelId="{00D5439E-A084-4152-BB16-DFE336635341}" type="presOf" srcId="{7D0F1D01-B925-4688-B196-5675147FCA66}" destId="{F1AE78C2-40B9-48DB-A79B-4E6F0506ED08}" srcOrd="1" destOrd="0" presId="urn:microsoft.com/office/officeart/2005/8/layout/radial5"/>
    <dgm:cxn modelId="{498CA48B-22FA-4569-AC74-4CECE16D9244}" type="presOf" srcId="{4038FB5A-457D-4788-8B19-090006C86232}" destId="{329B60C5-39ED-4E2B-B73B-C12C476C9BF2}" srcOrd="0" destOrd="0" presId="urn:microsoft.com/office/officeart/2005/8/layout/radial5"/>
    <dgm:cxn modelId="{E4E8298D-4FFA-465A-AAFA-8902771EAE83}" srcId="{CA6BCD38-2823-4D90-9721-CFFDD498572C}" destId="{4F58D67A-FCF1-4370-9247-894B15A47786}" srcOrd="2" destOrd="0" parTransId="{E716A751-D7D5-4DD7-859D-AB1965D7049A}" sibTransId="{8B441C7C-DF71-4BB4-A9D6-8CC5183D8912}"/>
    <dgm:cxn modelId="{00ED23BE-B769-4498-B26A-60F2E639868D}" srcId="{CA6BCD38-2823-4D90-9721-CFFDD498572C}" destId="{453703CC-2B98-45DD-B8DF-31FB35E1FD34}" srcOrd="4" destOrd="0" parTransId="{7C8412BB-5C4B-4AD9-8D93-67D07B7AD3F3}" sibTransId="{DD523B9D-DADA-4AF6-9AE7-0DE51BF0574D}"/>
    <dgm:cxn modelId="{F33E4CC5-7E6C-4304-B2FD-A3349EBE775C}" srcId="{CA6BCD38-2823-4D90-9721-CFFDD498572C}" destId="{A855B9DE-DB09-4F5C-91C1-B9F64CEC472F}" srcOrd="3" destOrd="0" parTransId="{C1CF0308-3F27-43DD-BDED-2C0BDBC9E125}" sibTransId="{2B30D06F-DAB3-4A29-9D73-D124F1A0F79E}"/>
    <dgm:cxn modelId="{05E7627C-2369-4AD2-8FF6-A2DE16179864}" type="presOf" srcId="{C8A3AC6B-56A2-4945-8E5A-545D2E69D0B2}" destId="{21A41C09-A283-4076-9AE3-D631FE00F42D}" srcOrd="1" destOrd="0" presId="urn:microsoft.com/office/officeart/2005/8/layout/radial5"/>
    <dgm:cxn modelId="{0922A4CB-F893-4280-A81B-B022D70E15DD}" type="presOf" srcId="{453703CC-2B98-45DD-B8DF-31FB35E1FD34}" destId="{A3E5C59F-4D0B-48B6-B59F-D6FC7CBF3582}" srcOrd="0" destOrd="0" presId="urn:microsoft.com/office/officeart/2005/8/layout/radial5"/>
    <dgm:cxn modelId="{775EB8F6-4D79-4434-913E-3446272EAC68}" type="presParOf" srcId="{51AFF93C-6948-4682-A3E9-4A93D98D51EC}" destId="{EB08756F-1E23-4ABE-BCD6-0D4A7A7DD102}" srcOrd="0" destOrd="0" presId="urn:microsoft.com/office/officeart/2005/8/layout/radial5"/>
    <dgm:cxn modelId="{E8478C90-3C78-4AA9-B9CD-9E60BF1E4D73}" type="presParOf" srcId="{51AFF93C-6948-4682-A3E9-4A93D98D51EC}" destId="{D2228830-59E4-4319-A431-4F9DE9A9C8E8}" srcOrd="1" destOrd="0" presId="urn:microsoft.com/office/officeart/2005/8/layout/radial5"/>
    <dgm:cxn modelId="{BCBE8E97-2DAE-417F-978B-B108D27BD571}" type="presParOf" srcId="{D2228830-59E4-4319-A431-4F9DE9A9C8E8}" destId="{F1AE78C2-40B9-48DB-A79B-4E6F0506ED08}" srcOrd="0" destOrd="0" presId="urn:microsoft.com/office/officeart/2005/8/layout/radial5"/>
    <dgm:cxn modelId="{09E80DC5-79A6-4D3E-B6CD-CF769D436650}" type="presParOf" srcId="{51AFF93C-6948-4682-A3E9-4A93D98D51EC}" destId="{329B60C5-39ED-4E2B-B73B-C12C476C9BF2}" srcOrd="2" destOrd="0" presId="urn:microsoft.com/office/officeart/2005/8/layout/radial5"/>
    <dgm:cxn modelId="{C3A481E0-071D-4C43-8B8B-AF67784FDB75}" type="presParOf" srcId="{51AFF93C-6948-4682-A3E9-4A93D98D51EC}" destId="{FBFF3051-4C15-4D39-AC9A-9F70052A7928}" srcOrd="3" destOrd="0" presId="urn:microsoft.com/office/officeart/2005/8/layout/radial5"/>
    <dgm:cxn modelId="{780BD929-3288-4A1B-B955-4304563511FD}" type="presParOf" srcId="{FBFF3051-4C15-4D39-AC9A-9F70052A7928}" destId="{04085A67-06C8-43B3-AB00-1DB64ABED77A}" srcOrd="0" destOrd="0" presId="urn:microsoft.com/office/officeart/2005/8/layout/radial5"/>
    <dgm:cxn modelId="{D5EDDD79-0776-4C3F-AD3B-703659C3E86E}" type="presParOf" srcId="{51AFF93C-6948-4682-A3E9-4A93D98D51EC}" destId="{BE9D18F7-D8DC-4DD8-93A6-FC8F0C74679C}" srcOrd="4" destOrd="0" presId="urn:microsoft.com/office/officeart/2005/8/layout/radial5"/>
    <dgm:cxn modelId="{315E1C04-31C8-4DDB-B534-0932BA6D8F71}" type="presParOf" srcId="{51AFF93C-6948-4682-A3E9-4A93D98D51EC}" destId="{C80F188E-8720-4CD2-AAF8-BBBAF3796625}" srcOrd="5" destOrd="0" presId="urn:microsoft.com/office/officeart/2005/8/layout/radial5"/>
    <dgm:cxn modelId="{53699E71-8A28-44E4-AE8F-D434FD49E0E2}" type="presParOf" srcId="{C80F188E-8720-4CD2-AAF8-BBBAF3796625}" destId="{1A106822-00DD-46F0-AE42-B631235B65AD}" srcOrd="0" destOrd="0" presId="urn:microsoft.com/office/officeart/2005/8/layout/radial5"/>
    <dgm:cxn modelId="{5CA6889C-C77C-4EC5-B0EA-65395A4A5ACC}" type="presParOf" srcId="{51AFF93C-6948-4682-A3E9-4A93D98D51EC}" destId="{FF3CB1E4-4E0A-4C01-A870-1091A0F9D596}" srcOrd="6" destOrd="0" presId="urn:microsoft.com/office/officeart/2005/8/layout/radial5"/>
    <dgm:cxn modelId="{74579B2E-C11F-4E48-B49D-A15F05D40B84}" type="presParOf" srcId="{51AFF93C-6948-4682-A3E9-4A93D98D51EC}" destId="{ED533476-0A62-4C6F-947F-BF363CA18896}" srcOrd="7" destOrd="0" presId="urn:microsoft.com/office/officeart/2005/8/layout/radial5"/>
    <dgm:cxn modelId="{B987D4DA-DDF8-4529-AD6C-C2D4AE024C48}" type="presParOf" srcId="{ED533476-0A62-4C6F-947F-BF363CA18896}" destId="{7D79FD4A-1E88-4EF0-B3F1-C7AA76B669CC}" srcOrd="0" destOrd="0" presId="urn:microsoft.com/office/officeart/2005/8/layout/radial5"/>
    <dgm:cxn modelId="{13B055D3-954C-408A-852A-0901D51999BB}" type="presParOf" srcId="{51AFF93C-6948-4682-A3E9-4A93D98D51EC}" destId="{1DA48D6A-9FA0-4CA1-8467-D8C15B862A0A}" srcOrd="8" destOrd="0" presId="urn:microsoft.com/office/officeart/2005/8/layout/radial5"/>
    <dgm:cxn modelId="{5E356F29-1C11-412C-950B-D4EEF9501899}" type="presParOf" srcId="{51AFF93C-6948-4682-A3E9-4A93D98D51EC}" destId="{529A1107-578F-4892-9337-5F379AD50F4C}" srcOrd="9" destOrd="0" presId="urn:microsoft.com/office/officeart/2005/8/layout/radial5"/>
    <dgm:cxn modelId="{C70180B5-B4F2-4F4D-BCFF-6AA4A1FF0BC0}" type="presParOf" srcId="{529A1107-578F-4892-9337-5F379AD50F4C}" destId="{17AF8406-6E04-46F0-8547-A61CF397DE2F}" srcOrd="0" destOrd="0" presId="urn:microsoft.com/office/officeart/2005/8/layout/radial5"/>
    <dgm:cxn modelId="{8E00FF97-E5FD-4186-B456-6D1C9CA8CAF3}" type="presParOf" srcId="{51AFF93C-6948-4682-A3E9-4A93D98D51EC}" destId="{A3E5C59F-4D0B-48B6-B59F-D6FC7CBF3582}" srcOrd="10" destOrd="0" presId="urn:microsoft.com/office/officeart/2005/8/layout/radial5"/>
    <dgm:cxn modelId="{F0015E0E-E8D3-49F5-BF7D-4889933C2E74}" type="presParOf" srcId="{51AFF93C-6948-4682-A3E9-4A93D98D51EC}" destId="{92EBC3EA-016A-45F8-8C05-B92C13BD73F9}" srcOrd="11" destOrd="0" presId="urn:microsoft.com/office/officeart/2005/8/layout/radial5"/>
    <dgm:cxn modelId="{EAB838E0-8ED2-4A2E-AB92-E93BA6B43398}" type="presParOf" srcId="{92EBC3EA-016A-45F8-8C05-B92C13BD73F9}" destId="{47C1C050-F98B-43D8-9319-6FDD875BA219}" srcOrd="0" destOrd="0" presId="urn:microsoft.com/office/officeart/2005/8/layout/radial5"/>
    <dgm:cxn modelId="{5D3AF1B9-CA07-4509-B580-715C9216A00E}" type="presParOf" srcId="{51AFF93C-6948-4682-A3E9-4A93D98D51EC}" destId="{F932A820-DC1C-47BC-B715-8FDA43FDA876}" srcOrd="12" destOrd="0" presId="urn:microsoft.com/office/officeart/2005/8/layout/radial5"/>
    <dgm:cxn modelId="{C8F79A2B-A9BA-4F7C-A6FA-8AA67FF9FDCF}" type="presParOf" srcId="{51AFF93C-6948-4682-A3E9-4A93D98D51EC}" destId="{37F4316E-BDDC-46A7-A4EB-2B38E4F3C3E9}" srcOrd="13" destOrd="0" presId="urn:microsoft.com/office/officeart/2005/8/layout/radial5"/>
    <dgm:cxn modelId="{349EFFB4-9B35-455F-A58F-3C1E29B3D244}" type="presParOf" srcId="{37F4316E-BDDC-46A7-A4EB-2B38E4F3C3E9}" destId="{21A41C09-A283-4076-9AE3-D631FE00F42D}" srcOrd="0" destOrd="0" presId="urn:microsoft.com/office/officeart/2005/8/layout/radial5"/>
    <dgm:cxn modelId="{6086C50B-C862-4FF3-830A-95C0BB5754A8}" type="presParOf" srcId="{51AFF93C-6948-4682-A3E9-4A93D98D51EC}" destId="{BD6BC954-D90E-429D-BAF2-B2662B04AA7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7AE26-6550-4523-B61C-7B7377685B4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02DFC-DA73-46BD-8AAB-E8E19F67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563F5-0F8B-48F1-9765-850CAD0D47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8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563F5-0F8B-48F1-9765-850CAD0D47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7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4B22-5E67-452E-BC15-A73406608A1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A09B-3F25-4DB8-9E19-B0D1E6AB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3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4B22-5E67-452E-BC15-A73406608A1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A09B-3F25-4DB8-9E19-B0D1E6AB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3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4B22-5E67-452E-BC15-A73406608A1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A09B-3F25-4DB8-9E19-B0D1E6AB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0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4B22-5E67-452E-BC15-A73406608A1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A09B-3F25-4DB8-9E19-B0D1E6AB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4B22-5E67-452E-BC15-A73406608A1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A09B-3F25-4DB8-9E19-B0D1E6AB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4B22-5E67-452E-BC15-A73406608A1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A09B-3F25-4DB8-9E19-B0D1E6AB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4B22-5E67-452E-BC15-A73406608A1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A09B-3F25-4DB8-9E19-B0D1E6AB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7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4B22-5E67-452E-BC15-A73406608A1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A09B-3F25-4DB8-9E19-B0D1E6AB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4B22-5E67-452E-BC15-A73406608A1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A09B-3F25-4DB8-9E19-B0D1E6AB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7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4B22-5E67-452E-BC15-A73406608A1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A09B-3F25-4DB8-9E19-B0D1E6AB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4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4B22-5E67-452E-BC15-A73406608A1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A09B-3F25-4DB8-9E19-B0D1E6AB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4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84B22-5E67-452E-BC15-A73406608A1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7A09B-3F25-4DB8-9E19-B0D1E6AB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3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8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7586" y="2809189"/>
            <a:ext cx="5542960" cy="1084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ক্লাসে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6445" y="4062953"/>
            <a:ext cx="6636471" cy="1677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766936" y="1143000"/>
            <a:ext cx="1671949" cy="399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587" y="2554483"/>
            <a:ext cx="6156649" cy="989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5949946" y="2594239"/>
            <a:ext cx="5544323" cy="737365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2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আহসান হাবীব কি দরদি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ছিলেন </a:t>
            </a:r>
            <a:r>
              <a:rPr lang="bn-IN" sz="2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 তাঁর কাব্য প্রতিভার মুল সুর </a:t>
            </a:r>
            <a:r>
              <a:rPr lang="bn-IN" sz="2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2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bn-IN" sz="2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80489" y="2554483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3964" y="2277979"/>
            <a:ext cx="1149061" cy="154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92312" y="2554483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42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84757 0.00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7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7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205" y="581892"/>
            <a:ext cx="2322915" cy="574452"/>
          </a:xfrm>
          <a:noFill/>
          <a:ln>
            <a:noFill/>
          </a:ln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US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1584" y="1411949"/>
            <a:ext cx="5436158" cy="3548978"/>
          </a:xfrm>
        </p:spPr>
      </p:pic>
    </p:spTree>
    <p:extLst>
      <p:ext uri="{BB962C8B-B14F-4D97-AF65-F5344CB8AC3E}">
        <p14:creationId xmlns:p14="http://schemas.microsoft.com/office/powerpoint/2010/main" val="279441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80" y="791292"/>
            <a:ext cx="2981819" cy="2038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9207" r="15910" b="14306"/>
          <a:stretch/>
        </p:blipFill>
        <p:spPr>
          <a:xfrm>
            <a:off x="4689612" y="926592"/>
            <a:ext cx="2809461" cy="1903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89" y="2829928"/>
            <a:ext cx="2790411" cy="2009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12" y="2988954"/>
            <a:ext cx="2739887" cy="18508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4779" y="405300"/>
            <a:ext cx="5256223" cy="38599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সংশ্লিষ্ট </a:t>
            </a:r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নিয়ে</a:t>
            </a:r>
            <a:r>
              <a:rPr lang="bn-IN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আলোচনা করি</a:t>
            </a:r>
            <a:endParaRPr lang="en-US" sz="32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1538" y="4723614"/>
            <a:ext cx="6117535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প্রতিশ্রুতি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অমোঘ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 ফিরিয়ে দাও।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65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9702" y="245481"/>
            <a:ext cx="3318537" cy="44198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লক্ষ্য করি</a:t>
            </a:r>
            <a:endParaRPr lang="en-US" sz="32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8"/>
          <a:stretch/>
        </p:blipFill>
        <p:spPr>
          <a:xfrm>
            <a:off x="1534090" y="3048893"/>
            <a:ext cx="3150992" cy="2059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28" y="760041"/>
            <a:ext cx="3076859" cy="2135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90" y="764789"/>
            <a:ext cx="3146231" cy="2125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28" y="3074371"/>
            <a:ext cx="3076859" cy="20090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4503" y="5155984"/>
            <a:ext cx="692893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অস্ত্র আমাকে ফিরিয়ে দাও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অস্ত্র উত্তলিত হলে 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যাবতীয় অস্ত্র হবে আনত 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58" y="650440"/>
            <a:ext cx="3140765" cy="19892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655984"/>
            <a:ext cx="3140766" cy="1983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31701" b="12000"/>
          <a:stretch/>
        </p:blipFill>
        <p:spPr>
          <a:xfrm>
            <a:off x="1336492" y="2739057"/>
            <a:ext cx="3106696" cy="1797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71" y="2750100"/>
            <a:ext cx="3106696" cy="17967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9005" y="4619374"/>
            <a:ext cx="718599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অস্ত্র উত্তোলিত হলে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অরণ্য হবে আরও সবুজ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আরও কল্লোলিত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পাখিরা নীড়ে ঘুমোবে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9840" y="164300"/>
            <a:ext cx="3318537" cy="44198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লক্ষ্য করি</a:t>
            </a:r>
            <a:endParaRPr lang="en-US" sz="32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72" y="2977021"/>
            <a:ext cx="3110569" cy="1891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25" y="854765"/>
            <a:ext cx="2977420" cy="2024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84" y="3006838"/>
            <a:ext cx="2991301" cy="1869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1111"/>
          <a:stretch/>
        </p:blipFill>
        <p:spPr>
          <a:xfrm>
            <a:off x="1361166" y="854765"/>
            <a:ext cx="3110569" cy="2131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8039" y="4947855"/>
            <a:ext cx="698770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অস্ত্র উত্তোলিত হলে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 মাঠে আগুন জ্বলবে না 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খাঁ খাঁ করবেনা গৃহস্থালি।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2649" y="320814"/>
            <a:ext cx="3318537" cy="44198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লক্ষ্য করি</a:t>
            </a:r>
            <a:endParaRPr lang="en-US" sz="32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59" y="699215"/>
            <a:ext cx="3250096" cy="2213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69" y="699215"/>
            <a:ext cx="3320677" cy="2187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59" y="3012199"/>
            <a:ext cx="3256971" cy="20187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69" y="3012199"/>
            <a:ext cx="3302813" cy="20187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44217" y="5105261"/>
            <a:ext cx="566530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অস্ত্র আমাকে ফিরিয়ে দাও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অস্ত্র ব্যাপ্ত হলে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নক্ষত্রখচিত আকাশ থেকে আগুন ঝরবেনা।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5737" y="220094"/>
            <a:ext cx="3318537" cy="44198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লক্ষ্য করি</a:t>
            </a:r>
            <a:endParaRPr lang="en-US" sz="32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100" y="5156023"/>
            <a:ext cx="130368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8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365" y="4878595"/>
            <a:ext cx="706672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বসতির বুকে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মুহূর্তের অগ্ন্যুৎপাত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 লক্ষ মানুষকে করবেনা পঙ্গু- বিকৃতি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চেতনা জুড়ে তারা করবেনা আর্তনাদ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39" y="620133"/>
            <a:ext cx="3133631" cy="2107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4445"/>
          <a:stretch/>
        </p:blipFill>
        <p:spPr>
          <a:xfrm>
            <a:off x="4572001" y="536713"/>
            <a:ext cx="3200399" cy="2190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52" y="2847539"/>
            <a:ext cx="3199448" cy="1981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7" b="24537"/>
          <a:stretch/>
        </p:blipFill>
        <p:spPr>
          <a:xfrm>
            <a:off x="1305339" y="2832045"/>
            <a:ext cx="3133631" cy="19968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72154" y="194114"/>
            <a:ext cx="3318537" cy="44198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লক্ষ্য করি</a:t>
            </a:r>
            <a:endParaRPr lang="en-US" sz="32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7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4811" y="4974543"/>
            <a:ext cx="7644768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সেই অস্ত্র যে অস্ত্র উত্তোলিত হলে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বার বিধ্বস্ত হবেনা ট্রয়নগরী।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3" y="745434"/>
            <a:ext cx="3442689" cy="2091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00" y="730517"/>
            <a:ext cx="3415978" cy="2121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8"/>
          <a:stretch/>
        </p:blipFill>
        <p:spPr>
          <a:xfrm>
            <a:off x="1093303" y="2951039"/>
            <a:ext cx="3463892" cy="1909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00" y="2951039"/>
            <a:ext cx="3453779" cy="19091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76723" y="288528"/>
            <a:ext cx="3318537" cy="44198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লক্ষ্য করি</a:t>
            </a:r>
            <a:endParaRPr lang="en-US" sz="32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65" y="2967277"/>
            <a:ext cx="3203805" cy="2075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65" y="735497"/>
            <a:ext cx="3203805" cy="2247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09" y="2912446"/>
            <a:ext cx="3280493" cy="2215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51" y="735497"/>
            <a:ext cx="3103810" cy="20911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9604" y="5214090"/>
            <a:ext cx="716611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সেই অবিনাশী অস্ত্রের প্রত্যাশী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ঘৃণা বিদ্বেষ অহংকার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জাত্যভিমা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57454" y="340059"/>
            <a:ext cx="3318537" cy="44198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লক্ষ্য করি</a:t>
            </a:r>
            <a:endParaRPr lang="en-US" sz="32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09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00793" y="751983"/>
            <a:ext cx="4473825" cy="637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0569" y="1498866"/>
            <a:ext cx="394535" cy="300748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4352357" y="3286027"/>
            <a:ext cx="394535" cy="283196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49413" y="1970206"/>
            <a:ext cx="3388293" cy="3400907"/>
            <a:chOff x="712085" y="1932498"/>
            <a:chExt cx="3388293" cy="3400907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731007" y="2360990"/>
              <a:ext cx="3400907" cy="2543924"/>
            </a:xfrm>
            <a:prstGeom prst="flowChartDelay">
              <a:avLst/>
            </a:prstGeom>
            <a:ln w="19050">
              <a:solidFill>
                <a:srgbClr val="00CC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2085" y="3455968"/>
              <a:ext cx="338829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(অর্নাস);এম,এ(বাংলা)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প্রভাষক(বাংলা)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73597" y="2190425"/>
              <a:ext cx="1065266" cy="122277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53478" y="1932498"/>
            <a:ext cx="2543924" cy="3410999"/>
            <a:chOff x="5019467" y="1932498"/>
            <a:chExt cx="2543924" cy="3410999"/>
          </a:xfrm>
        </p:grpSpPr>
        <p:sp>
          <p:nvSpPr>
            <p:cNvPr id="7" name="TextBox 6"/>
            <p:cNvSpPr txBox="1"/>
            <p:nvPr/>
          </p:nvSpPr>
          <p:spPr>
            <a:xfrm>
              <a:off x="5045385" y="3404505"/>
              <a:ext cx="2518006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bn-BD" sz="2400" smtClean="0">
                  <a:latin typeface="NikoshBAN" panose="02000000000000000000" pitchFamily="2" charset="0"/>
                  <a:cs typeface="NikoshBAN" panose="02000000000000000000" pitchFamily="2" charset="0"/>
                </a:rPr>
                <a:t>ণীঃ </a:t>
              </a:r>
              <a:r>
                <a:rPr lang="bn-BD" sz="240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আলিম ১ম বর্ষ</a:t>
              </a:r>
              <a:endParaRPr lang="bn-BD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বাংলা সাহিত্য</a:t>
              </a:r>
            </a:p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ছয় </a:t>
              </a:r>
            </a:p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>
                  <a:latin typeface="SutonnyOMJ" pitchFamily="2" charset="0"/>
                  <a:cs typeface="SutonnyOMJ" pitchFamily="2" charset="0"/>
                </a:rPr>
                <a:t>পদ্যাংশ/কবিতা</a:t>
              </a: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lowchart: Delay 17"/>
            <p:cNvSpPr/>
            <p:nvPr/>
          </p:nvSpPr>
          <p:spPr>
            <a:xfrm rot="16200000">
              <a:off x="4590975" y="2360990"/>
              <a:ext cx="3400907" cy="2543924"/>
            </a:xfrm>
            <a:prstGeom prst="flowChartDelay">
              <a:avLst/>
            </a:pr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9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98" y="2228133"/>
            <a:ext cx="1084082" cy="1222775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593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3913" y="4886939"/>
            <a:ext cx="723568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অস্ত্র আধিপত্যের লোভকে করে নিশ্চিহ্ন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অস্ত্র মানুষকে বিচ্ছিন্ন করে না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সমাবিষ্ট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6"/>
          <a:stretch/>
        </p:blipFill>
        <p:spPr>
          <a:xfrm>
            <a:off x="4631636" y="715620"/>
            <a:ext cx="3190460" cy="2081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6" y="680428"/>
            <a:ext cx="3131799" cy="2116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35" y="2906954"/>
            <a:ext cx="3190461" cy="1910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7" y="2906954"/>
            <a:ext cx="3143657" cy="19100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75865" y="183603"/>
            <a:ext cx="3318537" cy="44198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লক্ষ্য করি</a:t>
            </a:r>
            <a:endParaRPr lang="en-US" sz="32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75" y="983973"/>
            <a:ext cx="7194762" cy="4899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4928" y="4973599"/>
            <a:ext cx="6019799" cy="9103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অমোঘ অস্ত্র -ভালোবাসা </a:t>
            </a:r>
          </a:p>
          <a:p>
            <a:pPr algn="ctr"/>
            <a:r>
              <a:rPr lang="bn-IN" sz="4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ব্যাপ্ত করো।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925560" y="471838"/>
            <a:ext cx="3318537" cy="44198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করি</a:t>
            </a:r>
            <a:endParaRPr lang="en-US" sz="32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6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71" y="1302026"/>
            <a:ext cx="3103694" cy="2126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2" y="1302026"/>
            <a:ext cx="3010108" cy="2126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02"/>
          <a:stretch/>
        </p:blipFill>
        <p:spPr>
          <a:xfrm>
            <a:off x="1429371" y="3429000"/>
            <a:ext cx="3103694" cy="2117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3"/>
          <a:stretch/>
        </p:blipFill>
        <p:spPr>
          <a:xfrm>
            <a:off x="4652962" y="3429000"/>
            <a:ext cx="3010108" cy="21269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1354" y="660681"/>
            <a:ext cx="3318537" cy="44198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লক্ষ্য করি</a:t>
            </a:r>
            <a:endParaRPr lang="en-US" sz="32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0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827541" y="1143000"/>
            <a:ext cx="1671949" cy="3802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7265" y="2685110"/>
            <a:ext cx="6156649" cy="989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54990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23417" y="2967135"/>
            <a:ext cx="5507183" cy="68342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4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হিংসা</a:t>
            </a:r>
            <a:r>
              <a:rPr lang="en-US" sz="2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স্বার্থপ</a:t>
            </a:r>
            <a:r>
              <a:rPr lang="bn-IN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রতার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করাল</a:t>
            </a:r>
            <a:r>
              <a:rPr lang="en-US" sz="2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গ্রাস</a:t>
            </a:r>
            <a:r>
              <a:rPr lang="en-US" sz="2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 ভালোবাসাই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মানবতাকে</a:t>
            </a:r>
            <a:r>
              <a:rPr lang="en-US" sz="2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পারে ব্যাখ্যা কর।  </a:t>
            </a:r>
            <a:endParaRPr lang="en-US" sz="2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43914" y="2239348"/>
            <a:ext cx="1500087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43167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5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2454 L -0.97777 -0.014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89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9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1" y="1343025"/>
            <a:ext cx="6281739" cy="4076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3838575"/>
            <a:ext cx="1447800" cy="15811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90429" y="708306"/>
            <a:ext cx="3318537" cy="44198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32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2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লক্ষ্য করি</a:t>
            </a:r>
            <a:endParaRPr lang="en-US" sz="32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0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728928" y="1515035"/>
            <a:ext cx="1671949" cy="4474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7265" y="2685110"/>
            <a:ext cx="6156649" cy="989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54990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43914" y="2239348"/>
            <a:ext cx="1500087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43167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34127" y="2760288"/>
            <a:ext cx="5431396" cy="827374"/>
          </a:xfrm>
          <a:custGeom>
            <a:avLst/>
            <a:gdLst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422099 w 4422099"/>
              <a:gd name="connsiteY2" fmla="*/ 1631216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332158 w 4422099"/>
              <a:gd name="connsiteY2" fmla="*/ 1601235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209862 w 4422099"/>
              <a:gd name="connsiteY0" fmla="*/ 0 h 1646206"/>
              <a:gd name="connsiteX1" fmla="*/ 4422099 w 4422099"/>
              <a:gd name="connsiteY1" fmla="*/ 14990 h 1646206"/>
              <a:gd name="connsiteX2" fmla="*/ 4332158 w 4422099"/>
              <a:gd name="connsiteY2" fmla="*/ 1616225 h 1646206"/>
              <a:gd name="connsiteX3" fmla="*/ 0 w 4422099"/>
              <a:gd name="connsiteY3" fmla="*/ 1646206 h 1646206"/>
              <a:gd name="connsiteX4" fmla="*/ 209862 w 4422099"/>
              <a:gd name="connsiteY4" fmla="*/ 0 h 16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2099" h="1646206">
                <a:moveTo>
                  <a:pt x="209862" y="0"/>
                </a:moveTo>
                <a:lnTo>
                  <a:pt x="4422099" y="14990"/>
                </a:lnTo>
                <a:lnTo>
                  <a:pt x="4332158" y="1616225"/>
                </a:lnTo>
                <a:lnTo>
                  <a:pt x="0" y="1646206"/>
                </a:lnTo>
                <a:lnTo>
                  <a:pt x="209862" y="0"/>
                </a:lnTo>
                <a:close/>
              </a:path>
            </a:pathLst>
          </a:cu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0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IN" sz="2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অস্ত্র”  কবিতায় কবির প্রত্যাশিত কোন অস্ত্র উত্তোলিত হলে  আমাদের চেতনা জুড়ে তারা আর্তনাদ করবে না ?</a:t>
            </a:r>
            <a:endParaRPr lang="en-US" sz="20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46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3394" y="536713"/>
            <a:ext cx="1923310" cy="4490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999" y="1419666"/>
            <a:ext cx="8382000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bn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“সেই অস্ত্র” কবিতাটি কবি আহসান হাবীবের কোন গ্রন্থ থেকে নেয়া হয়েছে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6252" y="2266470"/>
            <a:ext cx="2857500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রাত্রি শেষ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6252" y="3218301"/>
            <a:ext cx="2857500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বিদীর্ণ দর্পণে মুখ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6351" y="3242467"/>
            <a:ext cx="2734768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 দুপুর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6351" y="2229994"/>
            <a:ext cx="2734768" cy="628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 হরিণ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86351" y="4916348"/>
            <a:ext cx="2739452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নক্ষত্রখচিত আকাশে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6252" y="4916348"/>
            <a:ext cx="2857500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মাঠে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6252" y="5767803"/>
            <a:ext cx="2902002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অরণ্যে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86351" y="5797577"/>
            <a:ext cx="2734768" cy="571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কল্লোলিত নদীতে 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374" y="4103742"/>
            <a:ext cx="8382000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 সেই অস্ত্র”  কবিতায়  সেই অস্ত্র উত্তোলিত হলে কোথায় আগুন ঝরবেনা?</a:t>
            </a:r>
            <a:endParaRPr lang="bn-IN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212736" y="205392"/>
            <a:ext cx="1752600" cy="11170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7034444" y="1877811"/>
            <a:ext cx="2133601" cy="205386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7042127" y="1873219"/>
            <a:ext cx="2133601" cy="205386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82835" y="2204521"/>
            <a:ext cx="2133601" cy="205386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7022236" y="1857315"/>
            <a:ext cx="2133601" cy="205386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90561" y="2215534"/>
            <a:ext cx="2133601" cy="205386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90561" y="2191368"/>
            <a:ext cx="2133601" cy="205386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7034444" y="1852723"/>
            <a:ext cx="2133601" cy="205386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 তোমার উত্তর সঠিক হয়েছে।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5109" y="2215534"/>
            <a:ext cx="2133601" cy="205386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 তোমার উত্তর সঠিক হয়েছে।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6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7296" y="1133439"/>
            <a:ext cx="7951330" cy="4039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20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bn-IN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প্রতিশ্রূতি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20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4073" y="1749020"/>
            <a:ext cx="2032998" cy="428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02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202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4074" y="2282943"/>
            <a:ext cx="2032997" cy="428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02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202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2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2463" y="2359834"/>
            <a:ext cx="2059207" cy="428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02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মনস্কতা</a:t>
            </a:r>
            <a:r>
              <a:rPr lang="bn-IN" sz="202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2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2463" y="1767063"/>
            <a:ext cx="2058884" cy="4714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02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অরণ্য</a:t>
            </a:r>
            <a:r>
              <a:rPr lang="bn-IN" sz="202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2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7764" y="5035914"/>
            <a:ext cx="2003203" cy="3823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8650" y="5084674"/>
            <a:ext cx="2058421" cy="3560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02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49848" y="5553947"/>
            <a:ext cx="2057223" cy="4044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82908" y="5541612"/>
            <a:ext cx="1990631" cy="4084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IN" sz="20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025" y="2883471"/>
            <a:ext cx="8195872" cy="4039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25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IN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25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025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0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2025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025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0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ট্রয়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bn-IN" sz="20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54450" y="347987"/>
            <a:ext cx="1734176" cy="7365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21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968775" y="2218304"/>
            <a:ext cx="1600201" cy="154040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6973539" y="2154103"/>
            <a:ext cx="1600201" cy="154040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416542" y="3057826"/>
            <a:ext cx="1600201" cy="154040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6968774" y="2164223"/>
            <a:ext cx="1600201" cy="154040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437296" y="3060816"/>
            <a:ext cx="1600201" cy="154040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423678" y="3063805"/>
            <a:ext cx="1600201" cy="154040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 তোমার উত্তর সঠিক হয়নি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6977572" y="1979163"/>
            <a:ext cx="1871781" cy="1910519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 তোমার উত্তর সঠিক হয়েছে।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373103" y="2975471"/>
            <a:ext cx="1814376" cy="1674477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 তোমার উত্তর সঠিক হয়েছে।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8650" y="3523486"/>
            <a:ext cx="4912637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300038" indent="-300038">
              <a:buFont typeface="+mj-lt"/>
              <a:buAutoNum type="romanUcPeriod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00038" indent="-300038">
              <a:buFont typeface="+mj-lt"/>
              <a:buAutoNum type="romanUcPeriod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নির্মমতার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00038" indent="-300038">
              <a:buFont typeface="+mj-lt"/>
              <a:buAutoNum type="romanUcPeriod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আধিপত্য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2167" y="4532904"/>
            <a:ext cx="491651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24158" y="427613"/>
            <a:ext cx="1622147" cy="5124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8333" y="3096636"/>
            <a:ext cx="7035930" cy="156966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উত্তোলিত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পরাজিত।কবির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7705" y="1577622"/>
            <a:ext cx="1637187" cy="463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39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9461" y="2962928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2530" y="4414947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9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47" y="428264"/>
            <a:ext cx="3231123" cy="2470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2" t="2001" r="13242" b="53999"/>
          <a:stretch/>
        </p:blipFill>
        <p:spPr>
          <a:xfrm>
            <a:off x="4604411" y="428262"/>
            <a:ext cx="3231123" cy="2470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46" y="3032561"/>
            <a:ext cx="3231123" cy="2470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11" y="3032561"/>
            <a:ext cx="3231123" cy="2470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7242" y="5561625"/>
            <a:ext cx="6632288" cy="4805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IN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BD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কি বুঝতে পারলে?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2355" y="5575428"/>
            <a:ext cx="4962062" cy="4805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মরনাস্ত্র ও যুদ্ধ বিমানের </a:t>
            </a:r>
            <a:r>
              <a:rPr lang="bn-IN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2355" y="5574345"/>
            <a:ext cx="4962062" cy="4805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এগুলো কেনো তৈরী করা হয়েছে?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7070" y="5522379"/>
            <a:ext cx="6630037" cy="5845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এগুলো তৈরী করা হয়েছে সভ্যতা ধ্বংস করার জন্য।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15" y="860850"/>
            <a:ext cx="6192454" cy="4479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8567" y="5377747"/>
            <a:ext cx="6331351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কোন জিনিসটি পৃথিবীতে ব্যাপ্ত হলে সব জায়গায় শান্তি বিরাজ করবে?  </a:t>
            </a:r>
            <a:endParaRPr lang="en-US" sz="1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4471" y="5377747"/>
            <a:ext cx="5999542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1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ভালোবাসা নামক  জিনিসটি পৃথিবীতে ব্যাপ্ত হলে সব জায়গায় শান্তি বিরাজ করবে</a:t>
            </a:r>
            <a:r>
              <a:rPr lang="en-US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1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2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23" y="301979"/>
            <a:ext cx="6250408" cy="5377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7783" y="4500196"/>
            <a:ext cx="6868429" cy="12228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এবং মানুষের জন্য  ভালোবাসাই যাবতীয় ধ্বং</a:t>
            </a:r>
            <a:r>
              <a:rPr lang="bn-BD" sz="32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32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হাত থেকে মানুষকে বাঁচাতে পারে।</a:t>
            </a:r>
            <a:endParaRPr lang="en-US" sz="32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5697" y="4500196"/>
            <a:ext cx="6972602" cy="11789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কবির প্রত্যাশা এই ভালোবাসা নামক সেই অস্ত্রই  ফিরে আনতে হবে এবং সর্বত্র ব্যাপ্ত করতে হবে। তাহলে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9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9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9175" y="1129493"/>
            <a:ext cx="1919152" cy="5167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0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20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2629" y="2492949"/>
            <a:ext cx="4289132" cy="14953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0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সেই অস্ত্র</a:t>
            </a:r>
            <a:endParaRPr lang="en-US" sz="20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7676" y="3988325"/>
            <a:ext cx="1968169" cy="4525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0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আহসান হাবীব</a:t>
            </a:r>
            <a:endParaRPr lang="en-US" sz="2000" b="1" dirty="0">
              <a:ln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11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855" y="1272209"/>
            <a:ext cx="1756331" cy="533392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solidFill>
                  <a:srgbClr val="00CC00"/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  <a:endParaRPr lang="en-US" b="1" dirty="0">
              <a:ln/>
              <a:solidFill>
                <a:srgbClr val="00CC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5855" y="2678361"/>
            <a:ext cx="6794333" cy="2677656"/>
          </a:xfrm>
          <a:prstGeom prst="rect">
            <a:avLst/>
          </a:prstGeom>
          <a:ln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2"/>
              </a:rPr>
              <a:t>  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Wingdings 2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স্বার্থপরতার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বিষয়টি ব্যাখ্যা করতে 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বর্ণনা করতে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966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30361559"/>
              </p:ext>
            </p:extLst>
          </p:nvPr>
        </p:nvGraphicFramePr>
        <p:xfrm>
          <a:off x="968412" y="578733"/>
          <a:ext cx="7388507" cy="5706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368952" y="364783"/>
            <a:ext cx="2420682" cy="54093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3375" b="1" spc="50" dirty="0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375" b="1" spc="50" dirty="0" smtClean="0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spc="50" dirty="0" err="1">
                <a:ln w="0"/>
                <a:solidFill>
                  <a:srgbClr val="00CC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375" b="1" spc="50" dirty="0">
              <a:ln w="0"/>
              <a:solidFill>
                <a:srgbClr val="00CC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4704" y="3923819"/>
            <a:ext cx="1189179" cy="2821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BD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BD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bn-BD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bn-BD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বী</a:t>
            </a:r>
            <a:r>
              <a:rPr lang="bn-BD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endParaRPr lang="en-US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08756F-1E23-4ABE-BCD6-0D4A7A7DD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EB08756F-1E23-4ABE-BCD6-0D4A7A7DD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EB08756F-1E23-4ABE-BCD6-0D4A7A7DD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EB08756F-1E23-4ABE-BCD6-0D4A7A7DD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228830-59E4-4319-A431-4F9DE9A9C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D2228830-59E4-4319-A431-4F9DE9A9C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D2228830-59E4-4319-A431-4F9DE9A9C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2228830-59E4-4319-A431-4F9DE9A9C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9B60C5-39ED-4E2B-B73B-C12C476C9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29B60C5-39ED-4E2B-B73B-C12C476C9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29B60C5-39ED-4E2B-B73B-C12C476C9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329B60C5-39ED-4E2B-B73B-C12C476C9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F3051-4C15-4D39-AC9A-9F70052A7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FBFF3051-4C15-4D39-AC9A-9F70052A7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FBFF3051-4C15-4D39-AC9A-9F70052A7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FBFF3051-4C15-4D39-AC9A-9F70052A7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9D18F7-D8DC-4DD8-93A6-FC8F0C746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BE9D18F7-D8DC-4DD8-93A6-FC8F0C746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BE9D18F7-D8DC-4DD8-93A6-FC8F0C746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BE9D18F7-D8DC-4DD8-93A6-FC8F0C746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0F188E-8720-4CD2-AAF8-BBBAF3796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C80F188E-8720-4CD2-AAF8-BBBAF3796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80F188E-8720-4CD2-AAF8-BBBAF3796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C80F188E-8720-4CD2-AAF8-BBBAF3796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CB1E4-4E0A-4C01-A870-1091A0F9D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F3CB1E4-4E0A-4C01-A870-1091A0F9D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F3CB1E4-4E0A-4C01-A870-1091A0F9D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F3CB1E4-4E0A-4C01-A870-1091A0F9D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533476-0A62-4C6F-947F-BF363CA18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D533476-0A62-4C6F-947F-BF363CA18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D533476-0A62-4C6F-947F-BF363CA18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D533476-0A62-4C6F-947F-BF363CA18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48D6A-9FA0-4CA1-8467-D8C15B862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DA48D6A-9FA0-4CA1-8467-D8C15B862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DA48D6A-9FA0-4CA1-8467-D8C15B862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1DA48D6A-9FA0-4CA1-8467-D8C15B862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9A1107-578F-4892-9337-5F379AD50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29A1107-578F-4892-9337-5F379AD50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29A1107-578F-4892-9337-5F379AD50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529A1107-578F-4892-9337-5F379AD50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E5C59F-4D0B-48B6-B59F-D6FC7CBF3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E5C59F-4D0B-48B6-B59F-D6FC7CBF3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A3E5C59F-4D0B-48B6-B59F-D6FC7CBF3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A3E5C59F-4D0B-48B6-B59F-D6FC7CBF35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EBC3EA-016A-45F8-8C05-B92C13BD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92EBC3EA-016A-45F8-8C05-B92C13BD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92EBC3EA-016A-45F8-8C05-B92C13BD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92EBC3EA-016A-45F8-8C05-B92C13BD7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32A820-DC1C-47BC-B715-8FDA43FDA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F932A820-DC1C-47BC-B715-8FDA43FDA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F932A820-DC1C-47BC-B715-8FDA43FDA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F932A820-DC1C-47BC-B715-8FDA43FDA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F4316E-BDDC-46A7-A4EB-2B38E4F3C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37F4316E-BDDC-46A7-A4EB-2B38E4F3C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37F4316E-BDDC-46A7-A4EB-2B38E4F3C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37F4316E-BDDC-46A7-A4EB-2B38E4F3C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6BC954-D90E-429D-BAF2-B2662B04A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D6BC954-D90E-429D-BAF2-B2662B04A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BD6BC954-D90E-429D-BAF2-B2662B04A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BD6BC954-D90E-429D-BAF2-B2662B04A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1" y="1359111"/>
            <a:ext cx="6461582" cy="41688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11541" y="651151"/>
            <a:ext cx="1870861" cy="50520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7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882</Words>
  <Application>Microsoft Office PowerPoint</Application>
  <PresentationFormat>On-screen Show (4:3)</PresentationFormat>
  <Paragraphs>145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SutonnyOMJ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পাঠ বিশ্লেষণ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55</cp:revision>
  <dcterms:created xsi:type="dcterms:W3CDTF">2020-06-16T09:21:22Z</dcterms:created>
  <dcterms:modified xsi:type="dcterms:W3CDTF">2020-06-16T12:39:31Z</dcterms:modified>
</cp:coreProperties>
</file>