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82" r:id="rId2"/>
    <p:sldId id="257" r:id="rId3"/>
    <p:sldId id="375" r:id="rId4"/>
    <p:sldId id="258" r:id="rId5"/>
    <p:sldId id="378" r:id="rId6"/>
    <p:sldId id="376" r:id="rId7"/>
    <p:sldId id="377" r:id="rId8"/>
    <p:sldId id="379" r:id="rId9"/>
    <p:sldId id="370" r:id="rId10"/>
    <p:sldId id="371" r:id="rId11"/>
    <p:sldId id="358" r:id="rId12"/>
    <p:sldId id="352" r:id="rId13"/>
    <p:sldId id="363" r:id="rId14"/>
    <p:sldId id="364" r:id="rId15"/>
    <p:sldId id="368" r:id="rId16"/>
    <p:sldId id="341" r:id="rId17"/>
    <p:sldId id="366" r:id="rId18"/>
    <p:sldId id="353" r:id="rId19"/>
    <p:sldId id="380" r:id="rId20"/>
    <p:sldId id="381" r:id="rId21"/>
    <p:sldId id="362" r:id="rId22"/>
    <p:sldId id="262" r:id="rId23"/>
    <p:sldId id="299" r:id="rId24"/>
    <p:sldId id="264" r:id="rId25"/>
    <p:sldId id="26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112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49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3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4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49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94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03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49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42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48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199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0F34803-473F-4DC6-890E-4A7A7D46F033}" type="datetimeFigureOut">
              <a:rPr lang="en-US" smtClean="0"/>
              <a:t>6/16/2020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A6CFAD01-8BA7-4E9C-AB5D-CECCD5F24B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3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9EAC2BA-38A9-4A32-9B1A-7D6D0426BF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72" y="224850"/>
            <a:ext cx="11707317" cy="623477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935F98-B601-4774-BE6F-9197D4C557F7}"/>
              </a:ext>
            </a:extLst>
          </p:cNvPr>
          <p:cNvSpPr/>
          <p:nvPr/>
        </p:nvSpPr>
        <p:spPr>
          <a:xfrm>
            <a:off x="1143948" y="3811012"/>
            <a:ext cx="1016892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210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396DD-FA0F-4BAA-931D-0A6AECAAFB96}"/>
              </a:ext>
            </a:extLst>
          </p:cNvPr>
          <p:cNvSpPr txBox="1"/>
          <p:nvPr/>
        </p:nvSpPr>
        <p:spPr>
          <a:xfrm>
            <a:off x="2403986" y="294968"/>
            <a:ext cx="6622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ছবিগুলোতে কি কি দেখতে পাচ্ছ?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284C85-28B2-4947-A63C-F5EABC880C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5" y="3559391"/>
            <a:ext cx="3583860" cy="216880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17DB23-D271-44A6-AA6A-C805DDB221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16" y="1057560"/>
            <a:ext cx="3583859" cy="21929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C42737-6169-41A7-959D-BD47BD8AF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38" y="1057560"/>
            <a:ext cx="3451123" cy="21929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EA8C80-401C-4872-820B-E82D323FBA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38" y="3559391"/>
            <a:ext cx="3451123" cy="216880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33992F4-C5D4-4262-B449-FF5C9460D02B}"/>
              </a:ext>
            </a:extLst>
          </p:cNvPr>
          <p:cNvSpPr txBox="1"/>
          <p:nvPr/>
        </p:nvSpPr>
        <p:spPr>
          <a:xfrm>
            <a:off x="5267593" y="5978257"/>
            <a:ext cx="21237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F8DE693-649D-476B-9D0D-4CDDAB7086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224" y="1057560"/>
            <a:ext cx="3451123" cy="219290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A4E1A5E-BCA4-4913-A1EB-30A7D1B0FA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19" y="3559391"/>
            <a:ext cx="3421628" cy="21929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5209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AE4B5F-CDE7-4DBC-A24C-F9EE4984E453}"/>
              </a:ext>
            </a:extLst>
          </p:cNvPr>
          <p:cNvSpPr txBox="1"/>
          <p:nvPr/>
        </p:nvSpPr>
        <p:spPr>
          <a:xfrm>
            <a:off x="2892108" y="482763"/>
            <a:ext cx="6731577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CE29A-B7A4-4346-BF2B-DF6204E20014}"/>
              </a:ext>
            </a:extLst>
          </p:cNvPr>
          <p:cNvSpPr txBox="1"/>
          <p:nvPr/>
        </p:nvSpPr>
        <p:spPr>
          <a:xfrm>
            <a:off x="9255928" y="2887600"/>
            <a:ext cx="2518347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E3AC88-3E55-4919-B071-C3A453694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87" y="1454044"/>
            <a:ext cx="5896626" cy="4734502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9818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FD49D5-14CC-4C59-A6F0-A2ED043C5C2E}"/>
              </a:ext>
            </a:extLst>
          </p:cNvPr>
          <p:cNvSpPr txBox="1"/>
          <p:nvPr/>
        </p:nvSpPr>
        <p:spPr>
          <a:xfrm>
            <a:off x="3029517" y="721316"/>
            <a:ext cx="5833161" cy="584775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B26206-ED82-4CF9-8070-C9B44A4CC2FB}"/>
              </a:ext>
            </a:extLst>
          </p:cNvPr>
          <p:cNvSpPr txBox="1"/>
          <p:nvPr/>
        </p:nvSpPr>
        <p:spPr>
          <a:xfrm>
            <a:off x="4794353" y="5490353"/>
            <a:ext cx="252334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62E750-A363-4A26-80D2-793E09C62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2" y="2020752"/>
            <a:ext cx="3617782" cy="28164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695206-6002-4497-8630-786E69463D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20" y="2020752"/>
            <a:ext cx="3617782" cy="28164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2F4EFFF-7E44-4D5B-BBA7-29E405FBC8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135" y="2020752"/>
            <a:ext cx="3617782" cy="2816496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277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0BD267A-FE4D-4D75-B610-E0841AAA69AF}"/>
              </a:ext>
            </a:extLst>
          </p:cNvPr>
          <p:cNvSpPr txBox="1"/>
          <p:nvPr/>
        </p:nvSpPr>
        <p:spPr>
          <a:xfrm>
            <a:off x="3179419" y="305681"/>
            <a:ext cx="6234404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গুলোতে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5F604B-2CAD-4245-8A35-6DADCC4D2483}"/>
              </a:ext>
            </a:extLst>
          </p:cNvPr>
          <p:cNvSpPr txBox="1"/>
          <p:nvPr/>
        </p:nvSpPr>
        <p:spPr>
          <a:xfrm>
            <a:off x="4771452" y="5279382"/>
            <a:ext cx="2649096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বর্জ্য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98168B-15D8-4802-A505-957F7C872D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5" y="1493047"/>
            <a:ext cx="4920767" cy="32334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3DEC8D-334A-4210-BAC0-7C4F2F675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338" y="1493047"/>
            <a:ext cx="4920767" cy="323343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782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C8C0A94-A52F-4FBD-A5FA-C146444D3E5D}"/>
              </a:ext>
            </a:extLst>
          </p:cNvPr>
          <p:cNvSpPr txBox="1"/>
          <p:nvPr/>
        </p:nvSpPr>
        <p:spPr>
          <a:xfrm>
            <a:off x="4700865" y="5630150"/>
            <a:ext cx="347355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মানুষসৃষ্ট দূষণ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C5BA39-BEC1-477D-B2E2-C78B62571586}"/>
              </a:ext>
            </a:extLst>
          </p:cNvPr>
          <p:cNvSpPr txBox="1"/>
          <p:nvPr/>
        </p:nvSpPr>
        <p:spPr>
          <a:xfrm>
            <a:off x="3087974" y="305681"/>
            <a:ext cx="701539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B4E8F-5EA4-4459-AAF5-10353A5B7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373" y="1382169"/>
            <a:ext cx="6224541" cy="387937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689963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5223FBF-8922-4E8F-8AB8-83F1E21F7BFF}"/>
              </a:ext>
            </a:extLst>
          </p:cNvPr>
          <p:cNvSpPr txBox="1"/>
          <p:nvPr/>
        </p:nvSpPr>
        <p:spPr>
          <a:xfrm>
            <a:off x="4649434" y="5844295"/>
            <a:ext cx="3425255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AC94A7-BDDB-414F-994A-111275BB8BC2}"/>
              </a:ext>
            </a:extLst>
          </p:cNvPr>
          <p:cNvSpPr txBox="1"/>
          <p:nvPr/>
        </p:nvSpPr>
        <p:spPr>
          <a:xfrm>
            <a:off x="2854365" y="244126"/>
            <a:ext cx="7015395" cy="7078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টিতে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4A0A3-0907-4273-8639-E1E4B471975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21" b="11632"/>
          <a:stretch/>
        </p:blipFill>
        <p:spPr>
          <a:xfrm>
            <a:off x="3808465" y="1191124"/>
            <a:ext cx="4900820" cy="447575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8105F60-668F-4820-ACDB-73621C79A750}"/>
              </a:ext>
            </a:extLst>
          </p:cNvPr>
          <p:cNvCxnSpPr>
            <a:cxnSpLocks/>
          </p:cNvCxnSpPr>
          <p:nvPr/>
        </p:nvCxnSpPr>
        <p:spPr>
          <a:xfrm flipH="1">
            <a:off x="4122295" y="2068643"/>
            <a:ext cx="921894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DE207F-FB35-4675-B64E-612A37CF59A9}"/>
              </a:ext>
            </a:extLst>
          </p:cNvPr>
          <p:cNvSpPr txBox="1"/>
          <p:nvPr/>
        </p:nvSpPr>
        <p:spPr>
          <a:xfrm>
            <a:off x="1515450" y="1468478"/>
            <a:ext cx="190230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বায়ু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6100A0-33CD-48A6-8A2D-D55DA601876E}"/>
              </a:ext>
            </a:extLst>
          </p:cNvPr>
          <p:cNvCxnSpPr>
            <a:cxnSpLocks/>
          </p:cNvCxnSpPr>
          <p:nvPr/>
        </p:nvCxnSpPr>
        <p:spPr>
          <a:xfrm>
            <a:off x="8184630" y="1988893"/>
            <a:ext cx="928343" cy="1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9C32975-F034-4FF4-92D1-7BE465D94059}"/>
              </a:ext>
            </a:extLst>
          </p:cNvPr>
          <p:cNvSpPr txBox="1"/>
          <p:nvPr/>
        </p:nvSpPr>
        <p:spPr>
          <a:xfrm>
            <a:off x="9368703" y="3964766"/>
            <a:ext cx="1902308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মানুষসৃষ্ট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4E1600-4AFC-4591-B4E6-AAE49723B689}"/>
              </a:ext>
            </a:extLst>
          </p:cNvPr>
          <p:cNvCxnSpPr>
            <a:cxnSpLocks/>
          </p:cNvCxnSpPr>
          <p:nvPr/>
        </p:nvCxnSpPr>
        <p:spPr>
          <a:xfrm flipV="1">
            <a:off x="8544352" y="3070109"/>
            <a:ext cx="824351" cy="16187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C2C191-92DF-4F90-9B6B-34528C23BC8C}"/>
              </a:ext>
            </a:extLst>
          </p:cNvPr>
          <p:cNvSpPr txBox="1"/>
          <p:nvPr/>
        </p:nvSpPr>
        <p:spPr>
          <a:xfrm>
            <a:off x="9869760" y="2769988"/>
            <a:ext cx="190230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বর্জ্য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41A9592-4807-4F2F-9E01-DC2B3B614B19}"/>
              </a:ext>
            </a:extLst>
          </p:cNvPr>
          <p:cNvCxnSpPr>
            <a:cxnSpLocks/>
          </p:cNvCxnSpPr>
          <p:nvPr/>
        </p:nvCxnSpPr>
        <p:spPr>
          <a:xfrm>
            <a:off x="8184630" y="4214345"/>
            <a:ext cx="928343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ADE5E94-0534-4505-8499-69C589CF2F33}"/>
              </a:ext>
            </a:extLst>
          </p:cNvPr>
          <p:cNvSpPr txBox="1"/>
          <p:nvPr/>
        </p:nvSpPr>
        <p:spPr>
          <a:xfrm>
            <a:off x="9368703" y="1620878"/>
            <a:ext cx="190230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F7964BA-22D4-49F7-8A18-77C9E25DB423}"/>
              </a:ext>
            </a:extLst>
          </p:cNvPr>
          <p:cNvCxnSpPr>
            <a:cxnSpLocks/>
          </p:cNvCxnSpPr>
          <p:nvPr/>
        </p:nvCxnSpPr>
        <p:spPr>
          <a:xfrm flipH="1">
            <a:off x="3727540" y="3070109"/>
            <a:ext cx="921894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A42D87C-ABBA-41F6-ABB1-E846DA9503F7}"/>
              </a:ext>
            </a:extLst>
          </p:cNvPr>
          <p:cNvSpPr txBox="1"/>
          <p:nvPr/>
        </p:nvSpPr>
        <p:spPr>
          <a:xfrm>
            <a:off x="920989" y="2713163"/>
            <a:ext cx="190230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পানি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E78C3ED-7138-435D-B939-B1B4674823D8}"/>
              </a:ext>
            </a:extLst>
          </p:cNvPr>
          <p:cNvCxnSpPr>
            <a:cxnSpLocks/>
          </p:cNvCxnSpPr>
          <p:nvPr/>
        </p:nvCxnSpPr>
        <p:spPr>
          <a:xfrm flipH="1">
            <a:off x="4122295" y="4214345"/>
            <a:ext cx="921894" cy="0"/>
          </a:xfrm>
          <a:prstGeom prst="straightConnector1">
            <a:avLst/>
          </a:prstGeom>
          <a:ln w="762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9E03BCF-80CD-487B-820A-1DE359CE97C4}"/>
              </a:ext>
            </a:extLst>
          </p:cNvPr>
          <p:cNvSpPr txBox="1"/>
          <p:nvPr/>
        </p:nvSpPr>
        <p:spPr>
          <a:xfrm>
            <a:off x="1413573" y="3962826"/>
            <a:ext cx="1902308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93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6B5593-227F-4DE7-A9FA-1FCC021BD2F6}"/>
              </a:ext>
            </a:extLst>
          </p:cNvPr>
          <p:cNvSpPr/>
          <p:nvPr/>
        </p:nvSpPr>
        <p:spPr>
          <a:xfrm>
            <a:off x="185245" y="327637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A9E7BE-D6CB-4B85-B6E6-B81C4E328306}"/>
              </a:ext>
            </a:extLst>
          </p:cNvPr>
          <p:cNvSpPr txBox="1"/>
          <p:nvPr/>
        </p:nvSpPr>
        <p:spPr>
          <a:xfrm>
            <a:off x="527516" y="2840871"/>
            <a:ext cx="11084677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6D3254-759B-44AF-A930-780FC3260A80}"/>
              </a:ext>
            </a:extLst>
          </p:cNvPr>
          <p:cNvSpPr/>
          <p:nvPr/>
        </p:nvSpPr>
        <p:spPr>
          <a:xfrm>
            <a:off x="4505958" y="272208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82E62B-3998-41BC-A70C-D20CCE6103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639" y="341058"/>
            <a:ext cx="2196958" cy="1579244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D6264-F0B3-4FFF-BFF2-09C78EB42D16}"/>
              </a:ext>
            </a:extLst>
          </p:cNvPr>
          <p:cNvSpPr txBox="1"/>
          <p:nvPr/>
        </p:nvSpPr>
        <p:spPr>
          <a:xfrm>
            <a:off x="1756550" y="1139644"/>
            <a:ext cx="7537351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৬টি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1AF49-0413-45E7-9F03-6379B2C935C7}"/>
              </a:ext>
            </a:extLst>
          </p:cNvPr>
          <p:cNvSpPr txBox="1"/>
          <p:nvPr/>
        </p:nvSpPr>
        <p:spPr>
          <a:xfrm>
            <a:off x="527512" y="3571192"/>
            <a:ext cx="11084677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014088E-975F-484B-B6DA-74DE58B3F918}"/>
              </a:ext>
            </a:extLst>
          </p:cNvPr>
          <p:cNvSpPr txBox="1"/>
          <p:nvPr/>
        </p:nvSpPr>
        <p:spPr>
          <a:xfrm>
            <a:off x="527511" y="2147411"/>
            <a:ext cx="11084677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767FC-2972-4138-87EC-15D5E4BB918B}"/>
              </a:ext>
            </a:extLst>
          </p:cNvPr>
          <p:cNvSpPr txBox="1"/>
          <p:nvPr/>
        </p:nvSpPr>
        <p:spPr>
          <a:xfrm>
            <a:off x="527514" y="4328376"/>
            <a:ext cx="11084677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26DE3F-A50C-4BF9-BE3D-7090F626CA5A}"/>
              </a:ext>
            </a:extLst>
          </p:cNvPr>
          <p:cNvSpPr txBox="1"/>
          <p:nvPr/>
        </p:nvSpPr>
        <p:spPr>
          <a:xfrm>
            <a:off x="527515" y="5030939"/>
            <a:ext cx="11084677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বর্জ্য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99B867B-0958-4EBC-B784-5E1C3AC5D613}"/>
              </a:ext>
            </a:extLst>
          </p:cNvPr>
          <p:cNvSpPr txBox="1"/>
          <p:nvPr/>
        </p:nvSpPr>
        <p:spPr>
          <a:xfrm>
            <a:off x="527515" y="5852613"/>
            <a:ext cx="11084677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মানুষসৃষ্ট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দল-মানুষসৃষ্ট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5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6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F012B03-3266-41A1-B475-731D3757943F}"/>
              </a:ext>
            </a:extLst>
          </p:cNvPr>
          <p:cNvSpPr txBox="1"/>
          <p:nvPr/>
        </p:nvSpPr>
        <p:spPr>
          <a:xfrm>
            <a:off x="660339" y="393342"/>
            <a:ext cx="10613036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কোনটি কোন ধরনের দূষণ তা তা বাক্যের মাধ্যমে সম্পূর্ণ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4FBA03-B98D-4675-A4B8-08DFB9364EF1}"/>
              </a:ext>
            </a:extLst>
          </p:cNvPr>
          <p:cNvSpPr txBox="1"/>
          <p:nvPr/>
        </p:nvSpPr>
        <p:spPr>
          <a:xfrm>
            <a:off x="2603588" y="5913263"/>
            <a:ext cx="6776829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পরিবেশ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1D33F2-2C82-4306-8415-78B228F795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15" y="1395855"/>
            <a:ext cx="1375843" cy="120032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46722C-08D3-4C1C-8AA5-C751206F4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47" y="3127339"/>
            <a:ext cx="1325556" cy="10711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5BAD99F-EBD7-4210-A1EF-3677EC0539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302" y="4681884"/>
            <a:ext cx="1325555" cy="10711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3F970-3AE9-446C-A7E0-4648A11738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5479" y="1414249"/>
            <a:ext cx="1375843" cy="10711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0D9FE0D-C933-44B3-9413-03554159FF7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07" y="3127339"/>
            <a:ext cx="1325555" cy="10711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3E2A52-E7C8-48FB-8E1C-7659EC5415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507" y="4700278"/>
            <a:ext cx="1370527" cy="107111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5129AE6-D279-4A4B-8013-0212F852DB1F}"/>
              </a:ext>
            </a:extLst>
          </p:cNvPr>
          <p:cNvSpPr txBox="1"/>
          <p:nvPr/>
        </p:nvSpPr>
        <p:spPr>
          <a:xfrm>
            <a:off x="299804" y="1404792"/>
            <a:ext cx="410730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বায়ুতে যে  দূষণ তা  বায়ুদূষণ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4E2887-53D1-4251-9B86-708E5F3E4E70}"/>
              </a:ext>
            </a:extLst>
          </p:cNvPr>
          <p:cNvSpPr txBox="1"/>
          <p:nvPr/>
        </p:nvSpPr>
        <p:spPr>
          <a:xfrm>
            <a:off x="6143346" y="4601668"/>
            <a:ext cx="410730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মানুষের দ্বারা সৃষ্ট যে দূষণ তা মানুষসৃষ্ট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D71B23-38AB-45E8-BACA-8C975AB8BF16}"/>
              </a:ext>
            </a:extLst>
          </p:cNvPr>
          <p:cNvSpPr txBox="1"/>
          <p:nvPr/>
        </p:nvSpPr>
        <p:spPr>
          <a:xfrm>
            <a:off x="6095999" y="3105834"/>
            <a:ext cx="410730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রাস্তায় আবর্জনার ফলে যে দূষণ তা বর্জ্যদূষণ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35F2EA3-B6BD-442C-A417-E05F9B71C276}"/>
              </a:ext>
            </a:extLst>
          </p:cNvPr>
          <p:cNvSpPr txBox="1"/>
          <p:nvPr/>
        </p:nvSpPr>
        <p:spPr>
          <a:xfrm>
            <a:off x="6256830" y="1411379"/>
            <a:ext cx="410730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রাস্তায় শব্দের ফলে যে দূষণ তা শব্দদূষণ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E8537-2C32-4C2E-AB77-BE87065192B5}"/>
              </a:ext>
            </a:extLst>
          </p:cNvPr>
          <p:cNvSpPr txBox="1"/>
          <p:nvPr/>
        </p:nvSpPr>
        <p:spPr>
          <a:xfrm>
            <a:off x="299804" y="4626994"/>
            <a:ext cx="410730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মাটিতে যে দূষণ তা মাটিদূষণ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F94EC2F-C83B-42C0-915A-7F9D916CA3B0}"/>
              </a:ext>
            </a:extLst>
          </p:cNvPr>
          <p:cNvSpPr txBox="1"/>
          <p:nvPr/>
        </p:nvSpPr>
        <p:spPr>
          <a:xfrm>
            <a:off x="299804" y="2979068"/>
            <a:ext cx="4107304" cy="1200329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পানিতে যে দূষণ তা পানিদূষণ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D1440C-F554-49C6-A0A0-3E8388469EAF}"/>
              </a:ext>
            </a:extLst>
          </p:cNvPr>
          <p:cNvSpPr txBox="1"/>
          <p:nvPr/>
        </p:nvSpPr>
        <p:spPr>
          <a:xfrm>
            <a:off x="1756347" y="581715"/>
            <a:ext cx="9308892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নিচের ছকের মাধ্যমে ছয় ধরনের দূষণের তালিকা তৈরি 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74FF684-C0FD-456E-92B1-714D72BD443B}"/>
              </a:ext>
            </a:extLst>
          </p:cNvPr>
          <p:cNvSpPr txBox="1"/>
          <p:nvPr/>
        </p:nvSpPr>
        <p:spPr>
          <a:xfrm>
            <a:off x="777213" y="1588602"/>
            <a:ext cx="236685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বায়ু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86613-DC20-4DD0-929D-8D1BBC2259F5}"/>
              </a:ext>
            </a:extLst>
          </p:cNvPr>
          <p:cNvSpPr txBox="1"/>
          <p:nvPr/>
        </p:nvSpPr>
        <p:spPr>
          <a:xfrm>
            <a:off x="3494213" y="2438880"/>
            <a:ext cx="236685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মানুষসৃষ্ট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A1D33D-1633-4955-8B20-B6FCD921C2D4}"/>
              </a:ext>
            </a:extLst>
          </p:cNvPr>
          <p:cNvSpPr txBox="1"/>
          <p:nvPr/>
        </p:nvSpPr>
        <p:spPr>
          <a:xfrm>
            <a:off x="6410793" y="2429247"/>
            <a:ext cx="254786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বর্জ্য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AFD0F7-4E2D-47F0-9E5D-97186E54E48F}"/>
              </a:ext>
            </a:extLst>
          </p:cNvPr>
          <p:cNvSpPr txBox="1"/>
          <p:nvPr/>
        </p:nvSpPr>
        <p:spPr>
          <a:xfrm>
            <a:off x="9327374" y="1588602"/>
            <a:ext cx="234996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শব্দ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0B2D14-5978-408A-BC6E-4387E4F2F1FF}"/>
              </a:ext>
            </a:extLst>
          </p:cNvPr>
          <p:cNvSpPr txBox="1"/>
          <p:nvPr/>
        </p:nvSpPr>
        <p:spPr>
          <a:xfrm>
            <a:off x="3403708" y="1583179"/>
            <a:ext cx="254786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পানি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9278A3-A1B9-410D-BC5A-D14C2250EEBF}"/>
              </a:ext>
            </a:extLst>
          </p:cNvPr>
          <p:cNvSpPr txBox="1"/>
          <p:nvPr/>
        </p:nvSpPr>
        <p:spPr>
          <a:xfrm>
            <a:off x="6410793" y="1602462"/>
            <a:ext cx="2547864" cy="646331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মাটি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1">
            <a:extLst>
              <a:ext uri="{FF2B5EF4-FFF2-40B4-BE49-F238E27FC236}">
                <a16:creationId xmlns:a16="http://schemas.microsoft.com/office/drawing/2014/main" id="{20B1C019-AF5C-40E9-9FCC-0498CEB5E8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426747"/>
              </p:ext>
            </p:extLst>
          </p:nvPr>
        </p:nvGraphicFramePr>
        <p:xfrm>
          <a:off x="1867107" y="3429000"/>
          <a:ext cx="9045732" cy="30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22866">
                  <a:extLst>
                    <a:ext uri="{9D8B030D-6E8A-4147-A177-3AD203B41FA5}">
                      <a16:colId xmlns:a16="http://schemas.microsoft.com/office/drawing/2014/main" val="204135674"/>
                    </a:ext>
                  </a:extLst>
                </a:gridCol>
                <a:gridCol w="4522866">
                  <a:extLst>
                    <a:ext uri="{9D8B030D-6E8A-4147-A177-3AD203B41FA5}">
                      <a16:colId xmlns:a16="http://schemas.microsoft.com/office/drawing/2014/main" val="2990586589"/>
                    </a:ext>
                  </a:extLst>
                </a:gridCol>
              </a:tblGrid>
              <a:tr h="772800">
                <a:tc>
                  <a:txBody>
                    <a:bodyPr/>
                    <a:lstStyle/>
                    <a:p>
                      <a:pPr algn="ctr"/>
                      <a:r>
                        <a:rPr lang="bn-IN" sz="2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প্রাকৃতিক পরিবেশের দূষণ</a:t>
                      </a:r>
                      <a:endParaRPr lang="en-US" sz="28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সামাজিক পরিবেশের দূষণ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0445692"/>
                  </a:ext>
                </a:extLst>
              </a:tr>
              <a:tr h="7728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বায়ু দূষণ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শব্দ দূষণ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11354"/>
                  </a:ext>
                </a:extLst>
              </a:tr>
              <a:tr h="7728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পানি দূষণ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বর্জ্য দূষণ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70418"/>
                  </a:ext>
                </a:extLst>
              </a:tr>
              <a:tr h="772800"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মাটি দূষণ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2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মানুষসৃষ্ট দূষণ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02947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475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966722-6640-4A59-9ADA-BD87785BCA16}"/>
              </a:ext>
            </a:extLst>
          </p:cNvPr>
          <p:cNvSpPr/>
          <p:nvPr/>
        </p:nvSpPr>
        <p:spPr>
          <a:xfrm>
            <a:off x="4635312" y="1144496"/>
            <a:ext cx="32319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25E0724-F803-40C9-851A-F80FFF296185}"/>
              </a:ext>
            </a:extLst>
          </p:cNvPr>
          <p:cNvSpPr/>
          <p:nvPr/>
        </p:nvSpPr>
        <p:spPr>
          <a:xfrm>
            <a:off x="599602" y="1867772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5EAC2D-8DEA-45BC-AA17-1D7661BCBD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654" y="995002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F82206C-044F-45AB-88C1-BBD07788860A}"/>
              </a:ext>
            </a:extLst>
          </p:cNvPr>
          <p:cNvSpPr txBox="1"/>
          <p:nvPr/>
        </p:nvSpPr>
        <p:spPr>
          <a:xfrm>
            <a:off x="865682" y="3467579"/>
            <a:ext cx="10460636" cy="156966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দূষণগুলি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466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75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29056" y="2757055"/>
            <a:ext cx="4239490" cy="3639413"/>
            <a:chOff x="7329056" y="2757055"/>
            <a:chExt cx="4239490" cy="3639413"/>
          </a:xfrm>
          <a:scene3d>
            <a:camera prst="orthographicFront"/>
            <a:lightRig rig="threePt" dir="t"/>
          </a:scene3d>
        </p:grpSpPr>
        <p:sp>
          <p:nvSpPr>
            <p:cNvPr id="12" name="Vertical Scroll 11"/>
            <p:cNvSpPr/>
            <p:nvPr/>
          </p:nvSpPr>
          <p:spPr>
            <a:xfrm>
              <a:off x="7329056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864058" y="3582545"/>
              <a:ext cx="3159841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বাংলাদেশ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4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বিশ্বপরিচয়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অধ্যায়ঃপরিবেশ দূষণ প্রতিরোধ ও সংরক্ষণ</a:t>
              </a: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 মানুষ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…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...পারি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as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৫</a:t>
              </a:r>
              <a:r>
                <a:rPr lang="bn-IN" sz="24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178899-5E0D-4F9B-AA5C-EFB04F46E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7" y="461532"/>
            <a:ext cx="1459751" cy="142862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7701703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69F973-0F69-4A11-BC50-36384ACC7A96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BDF391-DED0-430B-BADE-629865B3818F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10DE0DE-C695-463C-B232-0D7E05ACFDC7}"/>
              </a:ext>
            </a:extLst>
          </p:cNvPr>
          <p:cNvGrpSpPr/>
          <p:nvPr/>
        </p:nvGrpSpPr>
        <p:grpSpPr>
          <a:xfrm>
            <a:off x="705465" y="2937077"/>
            <a:ext cx="10751573" cy="646331"/>
            <a:chOff x="1017639" y="3064557"/>
            <a:chExt cx="10751573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D95979C5-83DE-486F-90A5-A54617B4E706}"/>
                </a:ext>
              </a:extLst>
            </p:cNvPr>
            <p:cNvSpPr txBox="1"/>
            <p:nvPr/>
          </p:nvSpPr>
          <p:spPr>
            <a:xfrm>
              <a:off x="1017639" y="3064557"/>
              <a:ext cx="10751573" cy="646331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দূষ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ে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ক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ণ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গ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ু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ো </a:t>
              </a:r>
              <a:r>
                <a:rPr lang="as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ল</a:t>
              </a:r>
              <a:r>
                <a:rPr lang="en-US" sz="3600" b="1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িখ</a:t>
              </a:r>
              <a:r>
                <a:rPr lang="bn-IN" sz="36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।</a:t>
              </a:r>
            </a:p>
          </p:txBody>
        </p:sp>
        <p:sp>
          <p:nvSpPr>
            <p:cNvPr id="6" name="Flowchart: Multidocument 5">
              <a:extLst>
                <a:ext uri="{FF2B5EF4-FFF2-40B4-BE49-F238E27FC236}">
                  <a16:creationId xmlns:a16="http://schemas.microsoft.com/office/drawing/2014/main" id="{2CADFCAB-C446-471B-8DCD-5A96C71EC450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754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2D2A45-1BDB-488C-B81B-A5712F726879}"/>
              </a:ext>
            </a:extLst>
          </p:cNvPr>
          <p:cNvSpPr txBox="1"/>
          <p:nvPr/>
        </p:nvSpPr>
        <p:spPr>
          <a:xfrm>
            <a:off x="6448268" y="2705725"/>
            <a:ext cx="4961743" cy="144655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itchFamily="2" charset="0"/>
                <a:cs typeface="NikoshBAN" pitchFamily="2" charset="0"/>
              </a:rPr>
              <a:t>পাঠ্যবইয়ের ৩৮ ও ৩৯ পৃষ্ঠা খোল এবং নিরবে পড়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97F70A-638D-4CF0-9F14-26453BA98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7" y="235194"/>
            <a:ext cx="4961743" cy="6387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6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984" y="1115763"/>
            <a:ext cx="10114742" cy="76944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সঠিক শব্দ দিয়ে শূন্যস্থান পূরণ করিঃ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984" y="2094617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বায়ুতে যে দূষণ তা হলো ......................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8479" y="1947103"/>
            <a:ext cx="1663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36A6E6-8909-45A5-8AE2-4E6813C65A7A}"/>
              </a:ext>
            </a:extLst>
          </p:cNvPr>
          <p:cNvSpPr txBox="1"/>
          <p:nvPr/>
        </p:nvSpPr>
        <p:spPr>
          <a:xfrm>
            <a:off x="300141" y="3209678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পানিতে যে দূষণ তা হলো   ......................।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E1DB3F7-E394-46FB-A37C-B21A0B669BD3}"/>
              </a:ext>
            </a:extLst>
          </p:cNvPr>
          <p:cNvSpPr txBox="1"/>
          <p:nvPr/>
        </p:nvSpPr>
        <p:spPr>
          <a:xfrm>
            <a:off x="4718358" y="3123122"/>
            <a:ext cx="176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পানি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422D43-547B-455E-996C-8F7EB481579E}"/>
              </a:ext>
            </a:extLst>
          </p:cNvPr>
          <p:cNvSpPr txBox="1"/>
          <p:nvPr/>
        </p:nvSpPr>
        <p:spPr>
          <a:xfrm>
            <a:off x="300141" y="4211061"/>
            <a:ext cx="11180618" cy="646331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মাটিতে যে দূষণ তা   ...................... ।</a:t>
            </a:r>
            <a:endParaRPr lang="en-US" sz="36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4305DE-8159-4B83-8E5B-B308EE16FCE9}"/>
              </a:ext>
            </a:extLst>
          </p:cNvPr>
          <p:cNvSpPr txBox="1"/>
          <p:nvPr/>
        </p:nvSpPr>
        <p:spPr>
          <a:xfrm>
            <a:off x="4074185" y="4165891"/>
            <a:ext cx="1697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মাটি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12" grpId="0"/>
      <p:bldP spid="13" grpId="0" animBg="1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9817" y="299794"/>
            <a:ext cx="6357338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আমরা সঠিক উত্তরটি খুঁজে বের করিঃ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4CF57E-0EE8-4EFC-80F9-BBB6AE80EE8D}"/>
              </a:ext>
            </a:extLst>
          </p:cNvPr>
          <p:cNvSpPr txBox="1"/>
          <p:nvPr/>
        </p:nvSpPr>
        <p:spPr>
          <a:xfrm>
            <a:off x="271568" y="1081028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রাস্তায় শব্দের ফলে কোন দূষণ হয় 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শব্দ দূষণ ।                                     খ) বায়ু দূষণ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মাটি দূষণ ।                                     ঘ) পানি দূষণ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E0F875D-98B5-47FC-8149-480BDC38E516}"/>
              </a:ext>
            </a:extLst>
          </p:cNvPr>
          <p:cNvSpPr/>
          <p:nvPr/>
        </p:nvSpPr>
        <p:spPr>
          <a:xfrm>
            <a:off x="279817" y="1727368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AFAA950-EEA2-4703-A243-2C71FCB1DD79}"/>
              </a:ext>
            </a:extLst>
          </p:cNvPr>
          <p:cNvSpPr/>
          <p:nvPr/>
        </p:nvSpPr>
        <p:spPr>
          <a:xfrm>
            <a:off x="6389063" y="3616597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D49E2D-AFA0-4D19-8440-FC660128A721}"/>
              </a:ext>
            </a:extLst>
          </p:cNvPr>
          <p:cNvSpPr txBox="1"/>
          <p:nvPr/>
        </p:nvSpPr>
        <p:spPr>
          <a:xfrm>
            <a:off x="279817" y="2970257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গাড়ির কালো ধোয়া কি দূষিত করে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মাটি                                             খ)  বায়ু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শব্দ ।                                            ঘ) পানি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744222-AB2B-426C-972E-EAFED96998EA}"/>
              </a:ext>
            </a:extLst>
          </p:cNvPr>
          <p:cNvSpPr txBox="1"/>
          <p:nvPr/>
        </p:nvSpPr>
        <p:spPr>
          <a:xfrm>
            <a:off x="271568" y="4803880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। পানিতে যে দূষণ হয় তা ...............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বায়ু দূষণ ।                                 খ) মাটি দূষণ 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পানি দূষণ ।                                ঘ) শব্দ দূষণ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C35827-BDC4-4208-872E-30072A84F8DF}"/>
              </a:ext>
            </a:extLst>
          </p:cNvPr>
          <p:cNvSpPr/>
          <p:nvPr/>
        </p:nvSpPr>
        <p:spPr>
          <a:xfrm>
            <a:off x="279817" y="5972083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2" grpId="0" animBg="1"/>
      <p:bldP spid="17" grpId="0" animBg="1"/>
      <p:bldP spid="9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411723" y="422564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409541" y="538324"/>
            <a:ext cx="246253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4391" y="3539751"/>
            <a:ext cx="11230132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schemeClr val="accent3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তুমি বাড়ির আশেপাশে তুমি কোন ধরনের দূষণ দেখতে পাও এমন ৬ টি দূষণের নাম লিখ ? </a:t>
            </a:r>
          </a:p>
        </p:txBody>
      </p:sp>
    </p:spTree>
    <p:extLst>
      <p:ext uri="{BB962C8B-B14F-4D97-AF65-F5344CB8AC3E}">
        <p14:creationId xmlns:p14="http://schemas.microsoft.com/office/powerpoint/2010/main" val="412623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809695" y="348476"/>
            <a:ext cx="3623494" cy="5565627"/>
            <a:chOff x="7880247" y="761431"/>
            <a:chExt cx="2930321" cy="533513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0247" y="761431"/>
              <a:ext cx="2930321" cy="533513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6051" y="2036353"/>
              <a:ext cx="1428750" cy="2047875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821201" y="4963875"/>
            <a:ext cx="636744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0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-1591929885 (1)">
            <a:hlinkClick r:id="" action="ppaction://media"/>
            <a:extLst>
              <a:ext uri="{FF2B5EF4-FFF2-40B4-BE49-F238E27FC236}">
                <a16:creationId xmlns:a16="http://schemas.microsoft.com/office/drawing/2014/main" id="{7FE69D60-336A-448A-BB35-14786D84770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9882" y="254833"/>
            <a:ext cx="11782269" cy="64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61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44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76095" y="1319975"/>
            <a:ext cx="4413388" cy="1323439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cap="none" spc="0" dirty="0">
              <a:ln w="22225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3AF9BA-08D3-46C8-8623-71F839B8A151}"/>
              </a:ext>
            </a:extLst>
          </p:cNvPr>
          <p:cNvSpPr/>
          <p:nvPr/>
        </p:nvSpPr>
        <p:spPr>
          <a:xfrm>
            <a:off x="3895569" y="3223364"/>
            <a:ext cx="49744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“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পরিবেশ দূষণের কারণ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527615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A6454F-D5DA-45D1-BD30-7FD490D1B3AC}"/>
              </a:ext>
            </a:extLst>
          </p:cNvPr>
          <p:cNvSpPr txBox="1"/>
          <p:nvPr/>
        </p:nvSpPr>
        <p:spPr>
          <a:xfrm>
            <a:off x="457200" y="2155374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9C2BB84-3B6D-49D6-8AA4-8BD1DD71D989}"/>
              </a:ext>
            </a:extLst>
          </p:cNvPr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7F6F91-34D1-44E8-BB27-489F90058322}"/>
              </a:ext>
            </a:extLst>
          </p:cNvPr>
          <p:cNvSpPr txBox="1"/>
          <p:nvPr/>
        </p:nvSpPr>
        <p:spPr>
          <a:xfrm>
            <a:off x="457200" y="3271466"/>
            <a:ext cx="10778835" cy="1938992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১১.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79705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D1F14-77C6-4E5A-B83F-88CF02E88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533" y="1046230"/>
            <a:ext cx="5624931" cy="42671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9353A2-5524-41B2-BD77-38072E69C480}"/>
              </a:ext>
            </a:extLst>
          </p:cNvPr>
          <p:cNvSpPr txBox="1"/>
          <p:nvPr/>
        </p:nvSpPr>
        <p:spPr>
          <a:xfrm>
            <a:off x="2403986" y="294968"/>
            <a:ext cx="6622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কি দেখতে পাচ্ছ?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AA14B5-1EA0-408B-8F6A-A691BE62C4E4}"/>
              </a:ext>
            </a:extLst>
          </p:cNvPr>
          <p:cNvSpPr txBox="1"/>
          <p:nvPr/>
        </p:nvSpPr>
        <p:spPr>
          <a:xfrm>
            <a:off x="9026012" y="2336394"/>
            <a:ext cx="21237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D103B9-946A-4444-B8B6-BB9BA2616D2B}"/>
              </a:ext>
            </a:extLst>
          </p:cNvPr>
          <p:cNvSpPr txBox="1"/>
          <p:nvPr/>
        </p:nvSpPr>
        <p:spPr>
          <a:xfrm flipH="1">
            <a:off x="414728" y="5485814"/>
            <a:ext cx="1136254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নদীনালা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সবকিছু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নিয়েই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9514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ADF38C-6F13-46E5-ABD5-0115A25C98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86" y="1131718"/>
            <a:ext cx="6195225" cy="408489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A1EC98-E610-4E97-8DA6-955866F5B68D}"/>
              </a:ext>
            </a:extLst>
          </p:cNvPr>
          <p:cNvSpPr txBox="1"/>
          <p:nvPr/>
        </p:nvSpPr>
        <p:spPr>
          <a:xfrm>
            <a:off x="2403985" y="358443"/>
            <a:ext cx="6622026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টিতে</a:t>
            </a:r>
            <a:r>
              <a:rPr lang="bn-IN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কি দেখতে পাচ্ছ?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70F0BE-16F0-4D4D-B6B9-905D32AF95B6}"/>
              </a:ext>
            </a:extLst>
          </p:cNvPr>
          <p:cNvSpPr txBox="1"/>
          <p:nvPr/>
        </p:nvSpPr>
        <p:spPr>
          <a:xfrm>
            <a:off x="9250864" y="2290677"/>
            <a:ext cx="2123767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9278AE-1DDA-4D83-8DC9-CD342488CD7C}"/>
              </a:ext>
            </a:extLst>
          </p:cNvPr>
          <p:cNvSpPr txBox="1"/>
          <p:nvPr/>
        </p:nvSpPr>
        <p:spPr>
          <a:xfrm flipH="1">
            <a:off x="414728" y="5470504"/>
            <a:ext cx="11362543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দূষণঃ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ক্ষতিকর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পদার্থ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ধূলাবালি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মিশে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2409938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>
            <a:extLst>
              <a:ext uri="{FF2B5EF4-FFF2-40B4-BE49-F238E27FC236}">
                <a16:creationId xmlns:a16="http://schemas.microsoft.com/office/drawing/2014/main" id="{9A0601BA-47AF-4100-A340-495B734C4251}"/>
              </a:ext>
            </a:extLst>
          </p:cNvPr>
          <p:cNvSpPr txBox="1"/>
          <p:nvPr/>
        </p:nvSpPr>
        <p:spPr>
          <a:xfrm>
            <a:off x="4863932" y="984143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31501E-222A-45B8-988F-CEF7C03B2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>
            <a:extLst>
              <a:ext uri="{FF2B5EF4-FFF2-40B4-BE49-F238E27FC236}">
                <a16:creationId xmlns:a16="http://schemas.microsoft.com/office/drawing/2014/main" id="{28660845-4AAD-4E4A-9E18-C0B18A88FDD3}"/>
              </a:ext>
            </a:extLst>
          </p:cNvPr>
          <p:cNvSpPr txBox="1"/>
          <p:nvPr/>
        </p:nvSpPr>
        <p:spPr>
          <a:xfrm>
            <a:off x="824201" y="2033616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৩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FC8571-BC57-417C-ADF9-D43DC4BDB0D4}"/>
              </a:ext>
            </a:extLst>
          </p:cNvPr>
          <p:cNvSpPr txBox="1"/>
          <p:nvPr/>
        </p:nvSpPr>
        <p:spPr>
          <a:xfrm>
            <a:off x="1669130" y="3762556"/>
            <a:ext cx="8853739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404760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913039-7F8A-470B-83D6-290BE8E941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6490" y="1062361"/>
            <a:ext cx="4079600" cy="2207378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0544F5-20DF-4946-A796-3DED3384F744}"/>
              </a:ext>
            </a:extLst>
          </p:cNvPr>
          <p:cNvSpPr txBox="1"/>
          <p:nvPr/>
        </p:nvSpPr>
        <p:spPr>
          <a:xfrm>
            <a:off x="2238868" y="294840"/>
            <a:ext cx="7342909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ছবিগুলোতে তোমরা কি কি দেখতে পাচ্ছ?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9C3B94-F9B1-4146-8A78-9E19EAA07D40}"/>
              </a:ext>
            </a:extLst>
          </p:cNvPr>
          <p:cNvSpPr txBox="1"/>
          <p:nvPr/>
        </p:nvSpPr>
        <p:spPr>
          <a:xfrm>
            <a:off x="5011486" y="5899357"/>
            <a:ext cx="2397281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বায়ু দূষণ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 descr="0,,17801523_303,00.jpg">
            <a:extLst>
              <a:ext uri="{FF2B5EF4-FFF2-40B4-BE49-F238E27FC236}">
                <a16:creationId xmlns:a16="http://schemas.microsoft.com/office/drawing/2014/main" id="{00EBF83E-7078-47C9-9AD0-397BD9CF5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490" y="3452485"/>
            <a:ext cx="4079600" cy="226435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49994-2049-49E6-811C-E88C87B49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95" y="3509459"/>
            <a:ext cx="4130142" cy="22643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6147A7-D111-4C4C-AC34-F43990C267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895" y="1062361"/>
            <a:ext cx="4130142" cy="226435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390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3987</TotalTime>
  <Words>591</Words>
  <Application>Microsoft Office PowerPoint</Application>
  <PresentationFormat>Widescreen</PresentationFormat>
  <Paragraphs>107</Paragraphs>
  <Slides>25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1315</cp:revision>
  <dcterms:created xsi:type="dcterms:W3CDTF">2019-07-25T07:31:36Z</dcterms:created>
  <dcterms:modified xsi:type="dcterms:W3CDTF">2020-06-16T14:48:49Z</dcterms:modified>
</cp:coreProperties>
</file>