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4"/>
  </p:notesMasterIdLst>
  <p:sldIdLst>
    <p:sldId id="282" r:id="rId2"/>
    <p:sldId id="283" r:id="rId3"/>
    <p:sldId id="258" r:id="rId4"/>
    <p:sldId id="284" r:id="rId5"/>
    <p:sldId id="285" r:id="rId6"/>
    <p:sldId id="261" r:id="rId7"/>
    <p:sldId id="286" r:id="rId8"/>
    <p:sldId id="287" r:id="rId9"/>
    <p:sldId id="288" r:id="rId10"/>
    <p:sldId id="290" r:id="rId11"/>
    <p:sldId id="292" r:id="rId12"/>
    <p:sldId id="293" r:id="rId13"/>
    <p:sldId id="294" r:id="rId14"/>
    <p:sldId id="296" r:id="rId15"/>
    <p:sldId id="297" r:id="rId16"/>
    <p:sldId id="298" r:id="rId17"/>
    <p:sldId id="299" r:id="rId18"/>
    <p:sldId id="301" r:id="rId19"/>
    <p:sldId id="300" r:id="rId20"/>
    <p:sldId id="295" r:id="rId21"/>
    <p:sldId id="302"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98" autoAdjust="0"/>
    <p:restoredTop sz="94660"/>
  </p:normalViewPr>
  <p:slideViewPr>
    <p:cSldViewPr snapToGrid="0">
      <p:cViewPr varScale="1">
        <p:scale>
          <a:sx n="46" d="100"/>
          <a:sy n="46" d="100"/>
        </p:scale>
        <p:origin x="96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041C1-B1E9-455C-9CA3-955C473EF84C}" type="datetimeFigureOut">
              <a:rPr lang="en-US" smtClean="0"/>
              <a:t>6/16/2020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1ADCB-7F5E-463E-A800-26F383813377}" type="slidenum">
              <a:rPr lang="en-US" smtClean="0"/>
              <a:t>‹#›</a:t>
            </a:fld>
            <a:endParaRPr lang="en-US"/>
          </a:p>
        </p:txBody>
      </p:sp>
    </p:spTree>
    <p:extLst>
      <p:ext uri="{BB962C8B-B14F-4D97-AF65-F5344CB8AC3E}">
        <p14:creationId xmlns:p14="http://schemas.microsoft.com/office/powerpoint/2010/main" val="51021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629DD3-0DEE-4001-B9DA-DEC11C04C0F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1551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66C4FC-8AC0-4E28-80AB-01C33C003B54}"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09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F1447-BE63-4613-A308-75DBB02F049C}"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19962"/>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F1447-BE63-4613-A308-75DBB02F049C}"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15727875"/>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F1447-BE63-4613-A308-75DBB02F049C}"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100461"/>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F1447-BE63-4613-A308-75DBB02F049C}"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2454744"/>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F1447-BE63-4613-A308-75DBB02F049C}"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487277"/>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90156D-FCDC-4CA1-B804-59F54117B4FC}"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919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A26B03-A58F-4B4F-B9F4-C84F72687C4B}"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6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81990B-0D3E-44AB-A50C-AD952957D98F}"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6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920D0-AF05-4C4F-AE5B-CAF7EBB9AD34}"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5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2AF5C2-2D24-4226-8E80-BA614D7EEEDB}" type="datetime1">
              <a:rPr lang="en-US" smtClean="0">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47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E7B245-61D9-4726-A057-CEED53435040}" type="datetime1">
              <a:rPr lang="en-US" smtClean="0">
                <a:solidFill>
                  <a:prstClr val="black">
                    <a:tint val="75000"/>
                  </a:prstClr>
                </a:solidFill>
              </a:rPr>
              <a:pPr/>
              <a:t>6/16/2020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44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1D6064-0C7F-456F-A419-111B9DA52351}" type="datetime1">
              <a:rPr lang="en-US" smtClean="0">
                <a:solidFill>
                  <a:prstClr val="black">
                    <a:tint val="75000"/>
                  </a:prstClr>
                </a:solidFill>
              </a:rPr>
              <a:pPr/>
              <a:t>6/16/2020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70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26429-DD0B-4BDF-B50A-F4ECF2CABE7A}" type="datetime1">
              <a:rPr lang="en-US" smtClean="0">
                <a:solidFill>
                  <a:prstClr val="black">
                    <a:tint val="75000"/>
                  </a:prstClr>
                </a:solidFill>
              </a:rPr>
              <a:pPr/>
              <a:t>6/16/2020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80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4A776-36F2-4FF1-9383-D33C9DC0355E}" type="datetime1">
              <a:rPr lang="en-US" smtClean="0">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61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22E66-5554-49F4-8BDB-5F708ADDBF5C}" type="datetime1">
              <a:rPr lang="en-US" smtClean="0">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63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DF1447-BE63-4613-A308-75DBB02F049C}"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3D62C3-97FE-464A-B96C-D03E37CE3B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75118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510" y="1479664"/>
            <a:ext cx="11421686" cy="5037513"/>
          </a:xfrm>
          <a:prstGeom prst="rect">
            <a:avLst/>
          </a:prstGeom>
          <a:ln w="88900" cap="sq" cmpd="thickThin">
            <a:solidFill>
              <a:srgbClr val="000000"/>
            </a:solidFill>
            <a:prstDash val="solid"/>
            <a:miter lim="800000"/>
          </a:ln>
          <a:effectLst>
            <a:innerShdw blurRad="76200">
              <a:srgbClr val="000000"/>
            </a:innerShdw>
          </a:effectLst>
        </p:spPr>
      </p:pic>
      <p:sp>
        <p:nvSpPr>
          <p:cNvPr id="5" name="Slide Number Placeholder 4"/>
          <p:cNvSpPr>
            <a:spLocks noGrp="1"/>
          </p:cNvSpPr>
          <p:nvPr>
            <p:ph type="sldNum" sz="quarter" idx="12"/>
          </p:nvPr>
        </p:nvSpPr>
        <p:spPr/>
        <p:txBody>
          <a:bodyPr/>
          <a:lstStyle/>
          <a:p>
            <a:fld id="{9B3D62C3-97FE-464A-B96C-D03E37CE3BCD}" type="slidenum">
              <a:rPr lang="en-US" smtClean="0">
                <a:solidFill>
                  <a:prstClr val="black">
                    <a:tint val="75000"/>
                  </a:prstClr>
                </a:solidFill>
              </a:rPr>
              <a:pPr/>
              <a:t>1</a:t>
            </a:fld>
            <a:endParaRPr lang="en-US">
              <a:solidFill>
                <a:prstClr val="black">
                  <a:tint val="75000"/>
                </a:prstClr>
              </a:solidFill>
            </a:endParaRPr>
          </a:p>
        </p:txBody>
      </p:sp>
      <p:sp>
        <p:nvSpPr>
          <p:cNvPr id="10" name="TextBox 9"/>
          <p:cNvSpPr txBox="1"/>
          <p:nvPr/>
        </p:nvSpPr>
        <p:spPr>
          <a:xfrm>
            <a:off x="1280160" y="0"/>
            <a:ext cx="9110750" cy="1107996"/>
          </a:xfrm>
          <a:prstGeom prst="rect">
            <a:avLst/>
          </a:prstGeom>
          <a:blipFill>
            <a:blip r:embed="rId3"/>
            <a:tile tx="0" ty="0" sx="100000" sy="100000" flip="none" algn="tl"/>
          </a:blipFill>
        </p:spPr>
        <p:txBody>
          <a:bodyPr wrap="square" rtlCol="0">
            <a:spAutoFit/>
          </a:bodyPr>
          <a:lstStyle/>
          <a:p>
            <a:r>
              <a:rPr lang="bn-BD" sz="6600" dirty="0" smtClean="0">
                <a:latin typeface="NikoshBAN" panose="02000000000000000000" pitchFamily="2" charset="0"/>
                <a:cs typeface="NikoshBAN" panose="02000000000000000000" pitchFamily="2" charset="0"/>
              </a:rPr>
              <a:t>আজকের ক্লাশে সবাইকে সুস্বাগতম</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5515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130" y="227215"/>
            <a:ext cx="5972848" cy="1320800"/>
          </a:xfrm>
          <a:blipFill>
            <a:blip r:embed="rId4"/>
            <a:tile tx="0" ty="0" sx="100000" sy="100000" flip="none" algn="tl"/>
          </a:blipFill>
        </p:spPr>
        <p:txBody>
          <a:bodyPr>
            <a:normAutofit/>
          </a:bodyPr>
          <a:lstStyle/>
          <a:p>
            <a:pPr algn="ctr"/>
            <a:r>
              <a:rPr lang="bn-BD" sz="8000" dirty="0" smtClean="0">
                <a:solidFill>
                  <a:schemeClr val="tx1"/>
                </a:solidFill>
                <a:latin typeface="NikoshBAN" panose="02000000000000000000" pitchFamily="2" charset="0"/>
                <a:cs typeface="NikoshBAN" panose="02000000000000000000" pitchFamily="2" charset="0"/>
              </a:rPr>
              <a:t>একটি ভিডিও দেখি</a:t>
            </a:r>
            <a:endParaRPr lang="en-US" sz="8000" dirty="0">
              <a:solidFill>
                <a:schemeClr val="tx1"/>
              </a:solidFill>
              <a:latin typeface="NikoshBAN" panose="02000000000000000000" pitchFamily="2" charset="0"/>
              <a:cs typeface="NikoshBAN" panose="02000000000000000000" pitchFamily="2" charset="0"/>
            </a:endParaRPr>
          </a:p>
        </p:txBody>
      </p:sp>
      <p:pic>
        <p:nvPicPr>
          <p:cNvPr id="4" name="Rivers of molten lava high up Pulama Pali   Kilauea Volcano Hawaii[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25588" y="2160588"/>
            <a:ext cx="6900862" cy="3881437"/>
          </a:xfrm>
        </p:spPr>
      </p:pic>
    </p:spTree>
    <p:extLst>
      <p:ext uri="{BB962C8B-B14F-4D97-AF65-F5344CB8AC3E}">
        <p14:creationId xmlns:p14="http://schemas.microsoft.com/office/powerpoint/2010/main" val="1469667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084" y="177339"/>
            <a:ext cx="6887248" cy="1252450"/>
          </a:xfrm>
          <a:blipFill>
            <a:blip r:embed="rId2"/>
            <a:tile tx="0" ty="0" sx="100000" sy="100000" flip="none" algn="tl"/>
          </a:blipFill>
        </p:spPr>
        <p:txBody>
          <a:bodyPr/>
          <a:lstStyle/>
          <a:p>
            <a:pPr algn="ctr"/>
            <a:r>
              <a:rPr lang="bn-BD" sz="6600" dirty="0">
                <a:solidFill>
                  <a:prstClr val="black"/>
                </a:solidFill>
                <a:latin typeface="NikoshBAN" panose="02000000000000000000" pitchFamily="2" charset="0"/>
                <a:cs typeface="NikoshBAN" panose="02000000000000000000" pitchFamily="2" charset="0"/>
              </a:rPr>
              <a:t>নিচের চিত্র গুলো লক্ষ্য কর</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9135" y="2160590"/>
            <a:ext cx="4522123" cy="4245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86896" y="2160590"/>
            <a:ext cx="4971010" cy="4245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0084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2987" y="160098"/>
            <a:ext cx="5093238" cy="1646302"/>
          </a:xfrm>
          <a:blipFill>
            <a:blip r:embed="rId2"/>
            <a:tile tx="0" ty="0" sx="100000" sy="100000" flip="none" algn="tl"/>
          </a:blipFill>
        </p:spPr>
        <p:txBody>
          <a:bodyPr/>
          <a:lstStyle/>
          <a:p>
            <a:pPr algn="ctr"/>
            <a:r>
              <a:rPr lang="bn-BD" sz="9600" dirty="0" smtClean="0">
                <a:solidFill>
                  <a:schemeClr val="tx1"/>
                </a:solidFill>
                <a:latin typeface="NikoshBAN" panose="02000000000000000000" pitchFamily="2" charset="0"/>
                <a:cs typeface="NikoshBAN" panose="02000000000000000000" pitchFamily="2" charset="0"/>
              </a:rPr>
              <a:t>জোড়ায় কাজ</a:t>
            </a:r>
            <a:endParaRPr lang="en-US" sz="9600" dirty="0">
              <a:solidFill>
                <a:schemeClr val="tx1"/>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1141308" y="3834703"/>
            <a:ext cx="8401704" cy="820425"/>
          </a:xfrm>
          <a:blipFill>
            <a:blip r:embed="rId2"/>
            <a:tile tx="0" ty="0" sx="100000" sy="100000" flip="none" algn="tl"/>
          </a:blipFill>
        </p:spPr>
        <p:txBody>
          <a:bodyPr>
            <a:normAutofit fontScale="77500" lnSpcReduction="20000"/>
          </a:bodyPr>
          <a:lstStyle/>
          <a:p>
            <a:pPr algn="ctr"/>
            <a:r>
              <a:rPr lang="bn-BD" sz="6000" dirty="0" smtClean="0">
                <a:solidFill>
                  <a:schemeClr val="tx1"/>
                </a:solidFill>
                <a:latin typeface="NikoshBAN" panose="02000000000000000000" pitchFamily="2" charset="0"/>
                <a:cs typeface="NikoshBAN" panose="02000000000000000000" pitchFamily="2" charset="0"/>
              </a:rPr>
              <a:t>আগ্নেয়গিরির অগ্ন্যুৎপাতের কারন বর্ননা কর।</a:t>
            </a:r>
            <a:endParaRPr lang="en-US" sz="6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8641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766" y="0"/>
            <a:ext cx="2867427" cy="1230283"/>
          </a:xfrm>
          <a:blipFill>
            <a:blip r:embed="rId2"/>
            <a:tile tx="0" ty="0" sx="100000" sy="100000" flip="none" algn="tl"/>
          </a:blipFill>
        </p:spPr>
        <p:txBody>
          <a:bodyPr/>
          <a:lstStyle/>
          <a:p>
            <a:pPr algn="ctr"/>
            <a:r>
              <a:rPr lang="bn-BD" sz="8000" dirty="0" smtClean="0">
                <a:solidFill>
                  <a:schemeClr val="tx1"/>
                </a:solidFill>
                <a:latin typeface="NikoshBAN" panose="02000000000000000000" pitchFamily="2" charset="0"/>
                <a:cs typeface="NikoshBAN" panose="02000000000000000000" pitchFamily="2" charset="0"/>
              </a:rPr>
              <a:t>সমাধান</a:t>
            </a:r>
            <a:endParaRPr lang="en-US" sz="8000" dirty="0">
              <a:solidFill>
                <a:schemeClr val="tx1"/>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478213" y="1471350"/>
            <a:ext cx="10274531" cy="5386649"/>
          </a:xfrm>
          <a:blipFill>
            <a:blip r:embed="rId3"/>
            <a:tile tx="0" ty="0" sx="100000" sy="100000" flip="none" algn="tl"/>
          </a:blipFill>
        </p:spPr>
        <p:txBody>
          <a:bodyPr>
            <a:noAutofit/>
          </a:bodyPr>
          <a:lstStyle/>
          <a:p>
            <a:pPr marL="457200" indent="-457200" algn="l">
              <a:buClr>
                <a:schemeClr val="tx1">
                  <a:lumMod val="95000"/>
                  <a:lumOff val="5000"/>
                </a:schemeClr>
              </a:buClr>
              <a:buFont typeface="Wingdings" panose="05000000000000000000" pitchFamily="2" charset="2"/>
              <a:buChar char="Ø"/>
            </a:pPr>
            <a:r>
              <a:rPr lang="bn-BD" sz="3200" dirty="0" smtClean="0">
                <a:solidFill>
                  <a:schemeClr val="tx1"/>
                </a:solidFill>
                <a:latin typeface="NikoshBAN" panose="02000000000000000000" pitchFamily="2" charset="0"/>
                <a:cs typeface="NikoshBAN" panose="02000000000000000000" pitchFamily="2" charset="0"/>
              </a:rPr>
              <a:t>ভূত্বকে দুর্বল স্থান বা ফাটল দিয়ে ভূঅভ্যন্তরের গলিত ম্যাগমা,ভস্ম,ধাতু প্রবলবেগে বের হয়ে অগ্ন্যুপাত ধটায়।</a:t>
            </a:r>
          </a:p>
          <a:p>
            <a:pPr marL="457200" indent="-457200" algn="l">
              <a:buClr>
                <a:schemeClr val="tx1">
                  <a:lumMod val="95000"/>
                  <a:lumOff val="5000"/>
                </a:schemeClr>
              </a:buClr>
              <a:buFont typeface="Wingdings" panose="05000000000000000000" pitchFamily="2" charset="2"/>
              <a:buChar char="Ø"/>
            </a:pPr>
            <a:r>
              <a:rPr lang="bn-BD" sz="3200" dirty="0" smtClean="0">
                <a:solidFill>
                  <a:sysClr val="windowText" lastClr="000000"/>
                </a:solidFill>
                <a:latin typeface="NikoshBAN" panose="02000000000000000000" pitchFamily="2" charset="0"/>
                <a:cs typeface="NikoshBAN" panose="02000000000000000000" pitchFamily="2" charset="0"/>
              </a:rPr>
              <a:t>যখন ভূপৃষ্টের চাপ কমে যায় তখন ভূগর্ভের শিলাসমূহ স্থিতিস্থাপক অবস্থা থেকে তরল অবস্থায় পরিণত হয়।এতে শিলার আয়তন বৃদ্ধি পায়।ফলে তরল পদার্থ দুর্বল স্থান ভেদ করে প্রবলবেগে উৎক্ষিপ্ত হয়ে অগ্ন্যুৎপাতের সৃষ্টি করে।</a:t>
            </a:r>
          </a:p>
          <a:p>
            <a:pPr marL="457200" indent="-457200" algn="l">
              <a:buClr>
                <a:schemeClr val="tx1">
                  <a:lumMod val="95000"/>
                  <a:lumOff val="5000"/>
                </a:schemeClr>
              </a:buClr>
              <a:buFont typeface="Wingdings" panose="05000000000000000000" pitchFamily="2" charset="2"/>
              <a:buChar char="Ø"/>
            </a:pPr>
            <a:r>
              <a:rPr lang="bn-BD" sz="3200" dirty="0" smtClean="0">
                <a:solidFill>
                  <a:sysClr val="windowText" lastClr="000000"/>
                </a:solidFill>
                <a:latin typeface="NikoshBAN" panose="02000000000000000000" pitchFamily="2" charset="0"/>
                <a:cs typeface="NikoshBAN" panose="02000000000000000000" pitchFamily="2" charset="0"/>
              </a:rPr>
              <a:t>ভূগর্তে নানা রাসায়নিক ক্রিয়া ও বিভিন্ন তেজস্ক্রিয়া পদার্থের প্রভাবে প্রচুর তাপ বৃদ্ধি পেয়ে গ্যাসের সৃষ্টি হয়। তাতে ভূঅভ্যন্তরের চাপ বৃদ্ধি পায় এবং অগ্ন্যুৎপাত হয়।</a:t>
            </a:r>
          </a:p>
          <a:p>
            <a:pPr marL="457200" indent="-457200" algn="l">
              <a:buClr>
                <a:schemeClr val="tx1">
                  <a:lumMod val="95000"/>
                  <a:lumOff val="5000"/>
                </a:schemeClr>
              </a:buClr>
              <a:buFont typeface="Wingdings" panose="05000000000000000000" pitchFamily="2" charset="2"/>
              <a:buChar char="Ø"/>
            </a:pPr>
            <a:r>
              <a:rPr lang="bn-BD" sz="3200" dirty="0" smtClean="0">
                <a:solidFill>
                  <a:sysClr val="windowText" lastClr="000000"/>
                </a:solidFill>
                <a:latin typeface="NikoshBAN" panose="02000000000000000000" pitchFamily="2" charset="0"/>
                <a:cs typeface="NikoshBAN" panose="02000000000000000000" pitchFamily="2" charset="0"/>
              </a:rPr>
              <a:t>ভূআন্দোলনের সময় পার্শ্বচাপে ভূত্বকের দুর্বল অংশ ভেদ করে এ উত্তপ্ত তরল লাভা উপরে উত্থিত হয়।এভাবে ভূআন্দোলনের ফলেও অগ্ন্যুৎপাত হয়।</a:t>
            </a:r>
            <a:endParaRPr lang="en-US" sz="3200"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2940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817" y="0"/>
            <a:ext cx="7572555" cy="1320800"/>
          </a:xfrm>
          <a:blipFill>
            <a:blip r:embed="rId2"/>
            <a:tile tx="0" ty="0" sx="100000" sy="100000" flip="none" algn="tl"/>
          </a:blipFill>
        </p:spPr>
        <p:txBody>
          <a:bodyPr>
            <a:normAutofit/>
          </a:bodyPr>
          <a:lstStyle/>
          <a:p>
            <a:pPr algn="ctr"/>
            <a:r>
              <a:rPr lang="en-US" sz="7200" dirty="0" err="1" smtClean="0">
                <a:solidFill>
                  <a:schemeClr val="tx1">
                    <a:lumMod val="95000"/>
                    <a:lumOff val="5000"/>
                  </a:schemeClr>
                </a:solidFill>
                <a:latin typeface="NikoshBAN" panose="02000000000000000000" pitchFamily="2" charset="0"/>
                <a:cs typeface="NikoshBAN" panose="02000000000000000000" pitchFamily="2" charset="0"/>
              </a:rPr>
              <a:t>নিচের</a:t>
            </a:r>
            <a:r>
              <a:rPr lang="en-US" sz="7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7200" dirty="0" err="1" smtClean="0">
                <a:solidFill>
                  <a:schemeClr val="tx1">
                    <a:lumMod val="95000"/>
                    <a:lumOff val="5000"/>
                  </a:schemeClr>
                </a:solidFill>
                <a:latin typeface="NikoshBAN" panose="02000000000000000000" pitchFamily="2" charset="0"/>
                <a:cs typeface="NikoshBAN" panose="02000000000000000000" pitchFamily="2" charset="0"/>
              </a:rPr>
              <a:t>চিত্র</a:t>
            </a:r>
            <a:r>
              <a:rPr lang="en-US" sz="7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7200" dirty="0" err="1" smtClean="0">
                <a:solidFill>
                  <a:schemeClr val="tx1">
                    <a:lumMod val="95000"/>
                    <a:lumOff val="5000"/>
                  </a:schemeClr>
                </a:solidFill>
                <a:latin typeface="NikoshBAN" panose="02000000000000000000" pitchFamily="2" charset="0"/>
                <a:cs typeface="NikoshBAN" panose="02000000000000000000" pitchFamily="2" charset="0"/>
              </a:rPr>
              <a:t>গুলো</a:t>
            </a:r>
            <a:r>
              <a:rPr lang="en-US" sz="7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7200" dirty="0" err="1" smtClean="0">
                <a:solidFill>
                  <a:schemeClr val="tx1">
                    <a:lumMod val="95000"/>
                    <a:lumOff val="5000"/>
                  </a:schemeClr>
                </a:solidFill>
                <a:latin typeface="NikoshBAN" panose="02000000000000000000" pitchFamily="2" charset="0"/>
                <a:cs typeface="NikoshBAN" panose="02000000000000000000" pitchFamily="2" charset="0"/>
              </a:rPr>
              <a:t>লক্ষ্য</a:t>
            </a:r>
            <a:r>
              <a:rPr lang="en-US" sz="7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7200" dirty="0" err="1" smtClean="0">
                <a:solidFill>
                  <a:schemeClr val="tx1">
                    <a:lumMod val="95000"/>
                    <a:lumOff val="5000"/>
                  </a:schemeClr>
                </a:solidFill>
                <a:latin typeface="NikoshBAN" panose="02000000000000000000" pitchFamily="2" charset="0"/>
                <a:cs typeface="NikoshBAN" panose="02000000000000000000" pitchFamily="2" charset="0"/>
              </a:rPr>
              <a:t>কর</a:t>
            </a:r>
            <a:endParaRPr lang="en-US" sz="72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1296785" y="6124316"/>
            <a:ext cx="1884575" cy="576262"/>
          </a:xfrm>
        </p:spPr>
        <p:txBody>
          <a:bodyP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পম্পের নগর</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9135" y="1546167"/>
            <a:ext cx="4511790" cy="4355869"/>
          </a:xfrm>
          <a:prstGeom prst="rect">
            <a:avLst/>
          </a:prstGeom>
          <a:ln w="88900" cap="sq" cmpd="thickThin">
            <a:solidFill>
              <a:srgbClr val="000000"/>
            </a:solidFill>
            <a:prstDash val="solid"/>
            <a:miter lim="800000"/>
          </a:ln>
          <a:effectLst>
            <a:innerShdw blurRad="76200">
              <a:srgbClr val="000000"/>
            </a:innerShdw>
          </a:effectLst>
        </p:spPr>
      </p:pic>
      <p:sp>
        <p:nvSpPr>
          <p:cNvPr id="5" name="Text Placeholder 4"/>
          <p:cNvSpPr>
            <a:spLocks noGrp="1"/>
          </p:cNvSpPr>
          <p:nvPr>
            <p:ph type="body" sz="quarter" idx="3"/>
          </p:nvPr>
        </p:nvSpPr>
        <p:spPr>
          <a:xfrm>
            <a:off x="5869281" y="6124316"/>
            <a:ext cx="2775457" cy="576262"/>
          </a:xfrm>
        </p:spPr>
        <p:txBody>
          <a:bodyPr/>
          <a:lstStyle/>
          <a:p>
            <a:pPr algn="ctr"/>
            <a:r>
              <a:rPr lang="bn-BD" sz="28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হারকিউলেনিয়াম নগর</a:t>
            </a:r>
            <a:endParaRPr lang="en-US" sz="28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pic>
        <p:nvPicPr>
          <p:cNvPr id="12" name="Content Placeholder 11"/>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137265" y="1546168"/>
            <a:ext cx="4572000" cy="43558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27895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756" y="144087"/>
            <a:ext cx="6371859" cy="1152698"/>
          </a:xfrm>
          <a:blipFill>
            <a:blip r:embed="rId2"/>
            <a:tile tx="0" ty="0" sx="100000" sy="100000" flip="none" algn="tl"/>
          </a:blipFill>
        </p:spPr>
        <p:txBody>
          <a:bodyPr>
            <a:normAutofit/>
          </a:bodyPr>
          <a:lstStyle/>
          <a:p>
            <a:pPr algn="ctr"/>
            <a:r>
              <a:rPr lang="bn-BD" sz="6000" dirty="0" smtClean="0">
                <a:solidFill>
                  <a:schemeClr val="tx1">
                    <a:lumMod val="95000"/>
                    <a:lumOff val="5000"/>
                  </a:schemeClr>
                </a:solidFill>
                <a:latin typeface="NikoshBAN" panose="02000000000000000000" pitchFamily="2" charset="0"/>
                <a:cs typeface="NikoshBAN" panose="02000000000000000000" pitchFamily="2" charset="0"/>
              </a:rPr>
              <a:t>নিচের চিত্র গুলো লক্ষ্য কর</a:t>
            </a:r>
            <a:endParaRPr lang="en-US" sz="60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1118735" y="6024736"/>
            <a:ext cx="2173106" cy="576262"/>
          </a:xfrm>
        </p:spPr>
        <p:txBody>
          <a:bodyPr/>
          <a:lstStyle/>
          <a:p>
            <a:pPr algn="ctr"/>
            <a:r>
              <a:rPr lang="bn-BD" sz="3200" dirty="0" smtClean="0">
                <a:ln>
                  <a:solidFill>
                    <a:sysClr val="windowText" lastClr="000000"/>
                  </a:solidFill>
                </a:ln>
                <a:latin typeface="NikoshBAN" panose="02000000000000000000" pitchFamily="2" charset="0"/>
                <a:cs typeface="NikoshBAN" panose="02000000000000000000" pitchFamily="2" charset="0"/>
              </a:rPr>
              <a:t>মৃত আগ্নেয়গিরি</a:t>
            </a:r>
            <a:endParaRPr lang="en-US" sz="3200" dirty="0">
              <a:ln>
                <a:solidFill>
                  <a:sysClr val="windowText" lastClr="000000"/>
                </a:solidFill>
              </a:ln>
              <a:latin typeface="NikoshBAN" panose="02000000000000000000" pitchFamily="2" charset="0"/>
              <a:cs typeface="NikoshBAN" panose="02000000000000000000" pitchFamily="2" charset="0"/>
            </a:endParaRP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2633" y="1695796"/>
            <a:ext cx="4621876" cy="4328939"/>
          </a:xfrm>
        </p:spPr>
      </p:pic>
      <p:sp>
        <p:nvSpPr>
          <p:cNvPr id="5" name="Text Placeholder 4"/>
          <p:cNvSpPr>
            <a:spLocks noGrp="1"/>
          </p:cNvSpPr>
          <p:nvPr>
            <p:ph type="body" sz="quarter" idx="3"/>
          </p:nvPr>
        </p:nvSpPr>
        <p:spPr>
          <a:xfrm>
            <a:off x="6041198" y="6108555"/>
            <a:ext cx="2520911" cy="535684"/>
          </a:xfrm>
        </p:spPr>
        <p:txBody>
          <a:bodyPr/>
          <a:lstStyle/>
          <a:p>
            <a:pPr algn="ctr"/>
            <a:r>
              <a:rPr lang="bn-BD" sz="2800" dirty="0" smtClean="0">
                <a:ln>
                  <a:solidFill>
                    <a:sysClr val="windowText" lastClr="000000"/>
                  </a:solidFill>
                </a:ln>
                <a:latin typeface="NikoshBAN" panose="02000000000000000000" pitchFamily="2" charset="0"/>
                <a:cs typeface="NikoshBAN" panose="02000000000000000000" pitchFamily="2" charset="0"/>
              </a:rPr>
              <a:t>মৃত আগ্নেয়গিরি হ্রদ</a:t>
            </a:r>
            <a:endParaRPr lang="en-US" sz="2800" dirty="0">
              <a:ln>
                <a:solidFill>
                  <a:sysClr val="windowText" lastClr="000000"/>
                </a:solidFill>
              </a:ln>
              <a:latin typeface="NikoshBAN" panose="02000000000000000000" pitchFamily="2" charset="0"/>
              <a:cs typeface="NikoshBAN" panose="02000000000000000000" pitchFamily="2" charset="0"/>
            </a:endParaRPr>
          </a:p>
        </p:txBody>
      </p:sp>
      <p:pic>
        <p:nvPicPr>
          <p:cNvPr id="10" name="Content Placeholder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270269" y="1695797"/>
            <a:ext cx="4621875" cy="4328938"/>
          </a:xfrm>
        </p:spPr>
      </p:pic>
    </p:spTree>
    <p:extLst>
      <p:ext uri="{BB962C8B-B14F-4D97-AF65-F5344CB8AC3E}">
        <p14:creationId xmlns:p14="http://schemas.microsoft.com/office/powerpoint/2010/main" val="1519833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491" y="177338"/>
            <a:ext cx="6953750" cy="1320800"/>
          </a:xfrm>
          <a:blipFill>
            <a:blip r:embed="rId2"/>
            <a:tile tx="0" ty="0" sx="100000" sy="100000" flip="none" algn="tl"/>
          </a:blipFill>
        </p:spPr>
        <p:txBody>
          <a:bodyPr>
            <a:normAutofit/>
          </a:bodyPr>
          <a:lstStyle/>
          <a:p>
            <a:pPr algn="ctr"/>
            <a:r>
              <a:rPr lang="bn-BD" sz="6600" dirty="0" smtClean="0">
                <a:solidFill>
                  <a:schemeClr val="tx1">
                    <a:lumMod val="95000"/>
                    <a:lumOff val="5000"/>
                  </a:schemeClr>
                </a:solidFill>
                <a:latin typeface="NikoshBAN" panose="02000000000000000000" pitchFamily="2" charset="0"/>
                <a:cs typeface="NikoshBAN" panose="02000000000000000000" pitchFamily="2" charset="0"/>
              </a:rPr>
              <a:t>নিচের চিত্র গুলো লক্ষ্য কর</a:t>
            </a:r>
            <a:endParaRPr lang="en-US" sz="66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1091382" y="6041362"/>
            <a:ext cx="3324658" cy="576262"/>
          </a:xfrm>
        </p:spPr>
        <p:txBody>
          <a:bodyPr/>
          <a:lstStyle/>
          <a:p>
            <a:pPr algn="ctr"/>
            <a:r>
              <a:rPr lang="bn-BD" sz="3200" dirty="0" smtClean="0">
                <a:ln>
                  <a:solidFill>
                    <a:sysClr val="windowText" lastClr="000000"/>
                  </a:solidFill>
                </a:ln>
                <a:latin typeface="NikoshBAN" panose="02000000000000000000" pitchFamily="2" charset="0"/>
                <a:cs typeface="NikoshBAN" panose="02000000000000000000" pitchFamily="2" charset="0"/>
              </a:rPr>
              <a:t>আগ্নেয়গিরির লাভা</a:t>
            </a:r>
            <a:endParaRPr lang="en-US" sz="3200" dirty="0">
              <a:ln>
                <a:solidFill>
                  <a:sysClr val="windowText" lastClr="000000"/>
                </a:solidFill>
              </a:ln>
              <a:latin typeface="NikoshBAN" panose="02000000000000000000" pitchFamily="2" charset="0"/>
              <a:cs typeface="NikoshBAN" panose="02000000000000000000" pitchFamily="2" charset="0"/>
            </a:endParaRP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6131" y="1695796"/>
            <a:ext cx="4644794" cy="4345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5880750" y="6041362"/>
            <a:ext cx="3745387" cy="576262"/>
          </a:xfrm>
        </p:spPr>
        <p:txBody>
          <a:bodyPr/>
          <a:lstStyle/>
          <a:p>
            <a:pPr algn="ctr"/>
            <a:r>
              <a:rPr lang="bn-BD" sz="3200" dirty="0" smtClean="0">
                <a:ln>
                  <a:solidFill>
                    <a:sysClr val="windowText" lastClr="000000"/>
                  </a:solidFill>
                </a:ln>
                <a:solidFill>
                  <a:schemeClr val="tx1">
                    <a:lumMod val="95000"/>
                    <a:lumOff val="5000"/>
                  </a:schemeClr>
                </a:solidFill>
                <a:latin typeface="NikoshBAN" panose="02000000000000000000" pitchFamily="2" charset="0"/>
                <a:cs typeface="NikoshBAN" panose="02000000000000000000" pitchFamily="2" charset="0"/>
              </a:rPr>
              <a:t>ইতালির ভিসুভিয়াস পর্বত</a:t>
            </a:r>
            <a:endParaRPr lang="en-US" sz="3200" dirty="0">
              <a:ln>
                <a:solidFill>
                  <a:sysClr val="windowText" lastClr="000000"/>
                </a:solidFill>
              </a:ln>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10" name="Content Placeholder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121189" y="1695796"/>
            <a:ext cx="4772627" cy="4345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9676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556" y="144087"/>
            <a:ext cx="6953750" cy="1320800"/>
          </a:xfrm>
          <a:blipFill>
            <a:blip r:embed="rId2"/>
            <a:tile tx="0" ty="0" sx="100000" sy="100000" flip="none" algn="tl"/>
          </a:blipFill>
        </p:spPr>
        <p:txBody>
          <a:bodyPr>
            <a:normAutofit/>
          </a:bodyPr>
          <a:lstStyle/>
          <a:p>
            <a:pPr algn="ctr"/>
            <a:r>
              <a:rPr lang="bn-BD" sz="6600" dirty="0" smtClean="0">
                <a:solidFill>
                  <a:schemeClr val="tx1">
                    <a:lumMod val="95000"/>
                    <a:lumOff val="5000"/>
                  </a:schemeClr>
                </a:solidFill>
                <a:latin typeface="NikoshBAN" panose="02000000000000000000" pitchFamily="2" charset="0"/>
                <a:cs typeface="NikoshBAN" panose="02000000000000000000" pitchFamily="2" charset="0"/>
              </a:rPr>
              <a:t>নিচের চিত্র গুলো লক্ষ্য কর</a:t>
            </a:r>
            <a:endParaRPr lang="en-US" sz="66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1889555" y="6281738"/>
            <a:ext cx="2582691" cy="576262"/>
          </a:xfrm>
        </p:spPr>
        <p:txBody>
          <a:bodyPr/>
          <a:lstStyle/>
          <a:p>
            <a:pPr algn="ctr"/>
            <a:r>
              <a:rPr lang="bn-BD" sz="3600" dirty="0" smtClean="0">
                <a:ln>
                  <a:solidFill>
                    <a:sysClr val="windowText" lastClr="000000"/>
                  </a:solidFill>
                </a:ln>
                <a:latin typeface="NikoshBAN" panose="02000000000000000000" pitchFamily="2" charset="0"/>
                <a:cs typeface="NikoshBAN" panose="02000000000000000000" pitchFamily="2" charset="0"/>
              </a:rPr>
              <a:t>কৃষ্ণ মৃত্তিকা</a:t>
            </a:r>
            <a:endParaRPr lang="en-US" sz="3600" dirty="0">
              <a:ln>
                <a:solidFill>
                  <a:sysClr val="windowText" lastClr="000000"/>
                </a:solidFill>
              </a:ln>
              <a:latin typeface="NikoshBAN" panose="02000000000000000000" pitchFamily="2" charset="0"/>
              <a:cs typeface="NikoshBAN" panose="02000000000000000000" pitchFamily="2" charset="0"/>
            </a:endParaRP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6255" y="1695797"/>
            <a:ext cx="4754880" cy="446539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5640873" y="6281738"/>
            <a:ext cx="3652756" cy="576262"/>
          </a:xfrm>
        </p:spPr>
        <p:txBody>
          <a:bodyPr/>
          <a:lstStyle/>
          <a:p>
            <a:pPr algn="ctr"/>
            <a:r>
              <a:rPr lang="bn-BD" sz="3200" dirty="0" smtClean="0">
                <a:ln>
                  <a:solidFill>
                    <a:sysClr val="windowText" lastClr="000000"/>
                  </a:solidFill>
                </a:ln>
                <a:latin typeface="NikoshBAN" panose="02000000000000000000" pitchFamily="2" charset="0"/>
                <a:cs typeface="NikoshBAN" panose="02000000000000000000" pitchFamily="2" charset="0"/>
              </a:rPr>
              <a:t>স্নেক নদীর লাভা সমভূমি</a:t>
            </a:r>
            <a:endParaRPr lang="en-US" sz="3200" dirty="0">
              <a:ln>
                <a:solidFill>
                  <a:sysClr val="windowText" lastClr="000000"/>
                </a:solidFill>
              </a:ln>
              <a:latin typeface="NikoshBAN" panose="02000000000000000000" pitchFamily="2" charset="0"/>
              <a:cs typeface="NikoshBAN" panose="02000000000000000000" pitchFamily="2" charset="0"/>
            </a:endParaRPr>
          </a:p>
        </p:txBody>
      </p:sp>
      <p:pic>
        <p:nvPicPr>
          <p:cNvPr id="10" name="Content Placeholder 9"/>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087938" y="1695797"/>
            <a:ext cx="4721080" cy="446539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9059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0170" y="209974"/>
            <a:ext cx="4760729" cy="1419321"/>
          </a:xfrm>
          <a:blipFill>
            <a:blip r:embed="rId2"/>
            <a:tile tx="0" ty="0" sx="100000" sy="100000" flip="none" algn="tl"/>
          </a:blipFill>
        </p:spPr>
        <p:txBody>
          <a:bodyPr/>
          <a:lstStyle/>
          <a:p>
            <a:pPr algn="ctr"/>
            <a:r>
              <a:rPr lang="bn-BD" sz="9600" dirty="0" smtClean="0">
                <a:solidFill>
                  <a:schemeClr val="tx1">
                    <a:lumMod val="95000"/>
                    <a:lumOff val="5000"/>
                  </a:schemeClr>
                </a:solidFill>
                <a:latin typeface="NikoshBAN" panose="02000000000000000000" pitchFamily="2" charset="0"/>
                <a:cs typeface="NikoshBAN" panose="02000000000000000000" pitchFamily="2" charset="0"/>
              </a:rPr>
              <a:t>দলগত কাজ</a:t>
            </a:r>
            <a:endParaRPr lang="en-US" sz="96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266006" y="4050833"/>
            <a:ext cx="9676015" cy="1096899"/>
          </a:xfrm>
          <a:blipFill>
            <a:blip r:embed="rId2"/>
            <a:tile tx="0" ty="0" sx="100000" sy="100000" flip="none" algn="tl"/>
          </a:blipFill>
        </p:spPr>
        <p:txBody>
          <a:bodyPr>
            <a:noAutofit/>
          </a:bodyPr>
          <a:lstStyle/>
          <a:p>
            <a:pPr algn="ctr"/>
            <a:r>
              <a:rPr lang="bn-BD" sz="4800" dirty="0" smtClean="0">
                <a:solidFill>
                  <a:schemeClr val="tx1">
                    <a:lumMod val="95000"/>
                    <a:lumOff val="5000"/>
                  </a:schemeClr>
                </a:solidFill>
                <a:latin typeface="NikoshBAN" panose="02000000000000000000" pitchFamily="2" charset="0"/>
                <a:cs typeface="NikoshBAN" panose="02000000000000000000" pitchFamily="2" charset="0"/>
              </a:rPr>
              <a:t>আগ্নেয়গিরির অগ্ন্যুৎপাতের ফলাফল বিশ্লেষন কর?</a:t>
            </a:r>
            <a:endParaRPr lang="en-US" sz="48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6679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9300" y="166255"/>
            <a:ext cx="2068870" cy="731520"/>
          </a:xfrm>
          <a:blipFill>
            <a:blip r:embed="rId2"/>
            <a:tile tx="0" ty="0" sx="100000" sy="100000" flip="none" algn="tl"/>
          </a:blipFill>
        </p:spPr>
        <p:txBody>
          <a:bodyPr/>
          <a:lstStyle/>
          <a:p>
            <a:r>
              <a:rPr lang="bn-BD" sz="5900" dirty="0">
                <a:solidFill>
                  <a:prstClr val="black">
                    <a:lumMod val="95000"/>
                    <a:lumOff val="5000"/>
                  </a:prstClr>
                </a:solidFill>
                <a:latin typeface="NikoshBAN" panose="02000000000000000000" pitchFamily="2" charset="0"/>
                <a:cs typeface="NikoshBAN" panose="02000000000000000000" pitchFamily="2" charset="0"/>
              </a:rPr>
              <a:t>সমাধান</a:t>
            </a:r>
            <a:endParaRPr lang="en-US" dirty="0"/>
          </a:p>
        </p:txBody>
      </p:sp>
      <p:sp>
        <p:nvSpPr>
          <p:cNvPr id="3" name="Subtitle 2"/>
          <p:cNvSpPr>
            <a:spLocks noGrp="1"/>
          </p:cNvSpPr>
          <p:nvPr>
            <p:ph type="subTitle" idx="1"/>
          </p:nvPr>
        </p:nvSpPr>
        <p:spPr>
          <a:xfrm>
            <a:off x="382385" y="897775"/>
            <a:ext cx="10823171" cy="5818909"/>
          </a:xfrm>
        </p:spPr>
        <p:txBody>
          <a:bodyPr>
            <a:noAutofit/>
          </a:bodyPr>
          <a:lstStyle/>
          <a:p>
            <a:pPr marL="457200" indent="-457200" algn="l">
              <a:buClrTx/>
              <a:buFont typeface="Wingdings" panose="05000000000000000000" pitchFamily="2" charset="2"/>
              <a:buChar char="Ø"/>
            </a:pPr>
            <a:r>
              <a:rPr lang="bn-BD" sz="2800" dirty="0" smtClean="0">
                <a:solidFill>
                  <a:schemeClr val="tx1">
                    <a:lumMod val="95000"/>
                    <a:lumOff val="5000"/>
                  </a:schemeClr>
                </a:solidFill>
                <a:latin typeface="NikoshBAN" panose="02000000000000000000" pitchFamily="2" charset="0"/>
                <a:cs typeface="NikoshBAN" panose="02000000000000000000" pitchFamily="2" charset="0"/>
              </a:rPr>
              <a:t>আগ্নেয়গিরির অগ্ন্যুৎপাতের ফলে ভূপৃষ্টের অনেক পরিবর্তন  সাধিত হয়।</a:t>
            </a:r>
          </a:p>
          <a:p>
            <a:pPr marL="457200" indent="-457200" algn="l">
              <a:buClrTx/>
              <a:buFont typeface="Wingdings" panose="05000000000000000000" pitchFamily="2" charset="2"/>
              <a:buChar char="Ø"/>
            </a:pPr>
            <a:r>
              <a:rPr lang="bn-BD" sz="2800" dirty="0" smtClean="0">
                <a:solidFill>
                  <a:schemeClr val="tx1">
                    <a:lumMod val="95000"/>
                    <a:lumOff val="5000"/>
                  </a:schemeClr>
                </a:solidFill>
                <a:latin typeface="NikoshBAN" panose="02000000000000000000" pitchFamily="2" charset="0"/>
                <a:cs typeface="NikoshBAN" panose="02000000000000000000" pitchFamily="2" charset="0"/>
              </a:rPr>
              <a:t>অনেক সময় আগ্নেয়গিরি থেকে নির্গত পদার্থ চারদিকে সঞ্চিত হয়ে মালভূমির সৃষ্টি করে।</a:t>
            </a:r>
          </a:p>
          <a:p>
            <a:pPr marL="457200" indent="-457200" algn="l">
              <a:buClrTx/>
              <a:buFont typeface="Wingdings" panose="05000000000000000000" pitchFamily="2" charset="2"/>
              <a:buChar char="Ø"/>
            </a:pPr>
            <a:r>
              <a:rPr lang="bn-BD" sz="2800" dirty="0" smtClean="0">
                <a:solidFill>
                  <a:schemeClr val="tx1">
                    <a:lumMod val="95000"/>
                    <a:lumOff val="5000"/>
                  </a:schemeClr>
                </a:solidFill>
                <a:latin typeface="NikoshBAN" panose="02000000000000000000" pitchFamily="2" charset="0"/>
                <a:cs typeface="NikoshBAN" panose="02000000000000000000" pitchFamily="2" charset="0"/>
              </a:rPr>
              <a:t>সমুদ্র তলদেশও অনেক আগ্নেয়গিরি আছে।এ থেকে নির্গত লাভা সঞ্চিত হয়ে দ্বীপের সৃষ্টি হয়।</a:t>
            </a:r>
          </a:p>
          <a:p>
            <a:pPr marL="457200" indent="-457200" algn="l">
              <a:buClrTx/>
              <a:buFont typeface="Wingdings" panose="05000000000000000000" pitchFamily="2" charset="2"/>
              <a:buChar char="Ø"/>
            </a:pPr>
            <a:r>
              <a:rPr lang="bn-BD" sz="2800" dirty="0" smtClean="0">
                <a:solidFill>
                  <a:schemeClr val="tx1">
                    <a:lumMod val="95000"/>
                    <a:lumOff val="5000"/>
                  </a:schemeClr>
                </a:solidFill>
                <a:latin typeface="NikoshBAN" panose="02000000000000000000" pitchFamily="2" charset="0"/>
                <a:cs typeface="NikoshBAN" panose="02000000000000000000" pitchFamily="2" charset="0"/>
              </a:rPr>
              <a:t>মৃত আগ্নেয়গিরির জ্বালামুখে পানি জমে আগ্নেয় হ্রদের সৃষ্টি করে।</a:t>
            </a:r>
          </a:p>
          <a:p>
            <a:pPr marL="457200" indent="-457200" algn="l">
              <a:buClrTx/>
              <a:buSzPct val="85000"/>
              <a:buFont typeface="Wingdings" panose="05000000000000000000" pitchFamily="2" charset="2"/>
              <a:buChar char="Ø"/>
            </a:pPr>
            <a:r>
              <a:rPr lang="bn-BD" sz="2800" dirty="0" smtClean="0">
                <a:solidFill>
                  <a:schemeClr val="tx1">
                    <a:lumMod val="95000"/>
                    <a:lumOff val="5000"/>
                  </a:schemeClr>
                </a:solidFill>
                <a:latin typeface="NikoshBAN" panose="02000000000000000000" pitchFamily="2" charset="0"/>
                <a:cs typeface="NikoshBAN" panose="02000000000000000000" pitchFamily="2" charset="0"/>
              </a:rPr>
              <a:t>আগ্নেয়গিরির নির্গত লাভা,শিলা দ্রব্য প্রভৃতি দীর্ঘকাল ধরে একটা স্থানে সঞ্চিত হয়ে পর্বতের সৃষ্টি করে।</a:t>
            </a:r>
          </a:p>
          <a:p>
            <a:pPr marL="457200" indent="-457200" algn="l">
              <a:buClrTx/>
              <a:buFont typeface="Wingdings" panose="05000000000000000000" pitchFamily="2" charset="2"/>
              <a:buChar char="Ø"/>
            </a:pPr>
            <a:r>
              <a:rPr lang="bn-BD" sz="2800" dirty="0" smtClean="0">
                <a:solidFill>
                  <a:schemeClr val="tx1">
                    <a:lumMod val="95000"/>
                    <a:lumOff val="5000"/>
                  </a:schemeClr>
                </a:solidFill>
                <a:latin typeface="NikoshBAN" panose="02000000000000000000" pitchFamily="2" charset="0"/>
                <a:cs typeface="NikoshBAN" panose="02000000000000000000" pitchFamily="2" charset="0"/>
              </a:rPr>
              <a:t>অনেক সময় আগ্নেয়গিরির লাভা সঞ্চিত হতে হতে বিস্তৃত এলাকা নিম্ন সমভূমিতে পরিণত হয়।</a:t>
            </a:r>
          </a:p>
          <a:p>
            <a:pPr marL="457200" indent="-457200" algn="l">
              <a:buClr>
                <a:schemeClr val="tx1">
                  <a:lumMod val="95000"/>
                  <a:lumOff val="5000"/>
                </a:schemeClr>
              </a:buClr>
              <a:buFont typeface="Wingdings" panose="05000000000000000000" pitchFamily="2" charset="2"/>
              <a:buChar char="Ø"/>
            </a:pPr>
            <a:r>
              <a:rPr lang="bn-BD" sz="2800" dirty="0" smtClean="0">
                <a:solidFill>
                  <a:schemeClr val="tx1">
                    <a:lumMod val="95000"/>
                    <a:lumOff val="5000"/>
                  </a:schemeClr>
                </a:solidFill>
                <a:latin typeface="NikoshBAN" panose="02000000000000000000" pitchFamily="2" charset="0"/>
                <a:cs typeface="NikoshBAN" panose="02000000000000000000" pitchFamily="2" charset="0"/>
              </a:rPr>
              <a:t>আগ্নেয়গিরির কারনে কেবল মানুষের অপকার নয় উপকারও হয়ে থাকে।এতে ভূমির উর্বরতাও বৃদ্ধি পায়।</a:t>
            </a:r>
          </a:p>
          <a:p>
            <a:pPr marL="457200" indent="-457200" algn="l">
              <a:buClrTx/>
              <a:buFont typeface="Wingdings" panose="05000000000000000000" pitchFamily="2" charset="2"/>
              <a:buChar char="Ø"/>
            </a:pPr>
            <a:r>
              <a:rPr lang="bn-BD" sz="2800" dirty="0" smtClean="0">
                <a:solidFill>
                  <a:schemeClr val="tx1">
                    <a:lumMod val="95000"/>
                    <a:lumOff val="5000"/>
                  </a:schemeClr>
                </a:solidFill>
                <a:latin typeface="NikoshBAN" panose="02000000000000000000" pitchFamily="2" charset="0"/>
                <a:cs typeface="NikoshBAN" panose="02000000000000000000" pitchFamily="2" charset="0"/>
              </a:rPr>
              <a:t>অনেক সময় লাভার সঙ্গে অনেক খনিজ পদার্থ নির্গত হয়।</a:t>
            </a:r>
          </a:p>
          <a:p>
            <a:pPr marL="457200" indent="-457200" algn="l">
              <a:buClrTx/>
              <a:buFont typeface="Wingdings" panose="05000000000000000000" pitchFamily="2" charset="2"/>
              <a:buChar char="Ø"/>
            </a:pPr>
            <a:r>
              <a:rPr lang="bn-BD" sz="2800" dirty="0" smtClean="0">
                <a:solidFill>
                  <a:schemeClr val="tx1">
                    <a:lumMod val="95000"/>
                    <a:lumOff val="5000"/>
                  </a:schemeClr>
                </a:solidFill>
                <a:latin typeface="NikoshBAN" panose="02000000000000000000" pitchFamily="2" charset="0"/>
                <a:cs typeface="NikoshBAN" panose="02000000000000000000" pitchFamily="2" charset="0"/>
              </a:rPr>
              <a:t>অগভীর সমুদ্রে বা হ্রদে লাভা ও ভস্ম সঞ্চিত হুয়ে এরূপ ভূভাগ সৃষ্টি হয়।</a:t>
            </a:r>
            <a:endParaRPr lang="en-US" sz="28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5165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275676"/>
            <a:ext cx="4660669" cy="1006475"/>
          </a:xfrm>
          <a:blipFill>
            <a:blip r:embed="rId2"/>
            <a:tile tx="0" ty="0" sx="100000" sy="100000" flip="none" algn="tl"/>
          </a:blipFill>
        </p:spPr>
        <p:txBody>
          <a:bodyPr/>
          <a:lstStyle/>
          <a:p>
            <a:pPr algn="ctr"/>
            <a:r>
              <a:rPr lang="bn-BD" dirty="0" smtClean="0">
                <a:solidFill>
                  <a:sysClr val="windowText" lastClr="000000"/>
                </a:solidFill>
                <a:latin typeface="NikoshBAN" panose="02000000000000000000" pitchFamily="2" charset="0"/>
                <a:cs typeface="NikoshBAN" panose="02000000000000000000" pitchFamily="2" charset="0"/>
              </a:rPr>
              <a:t>শিক্ষক পরিচিতি</a:t>
            </a:r>
            <a:endParaRPr lang="en-US" dirty="0">
              <a:solidFill>
                <a:sysClr val="windowText" lastClr="000000"/>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1540625" y="2144684"/>
            <a:ext cx="9680172" cy="3923607"/>
          </a:xfrm>
          <a:blipFill>
            <a:blip r:embed="rId2"/>
            <a:tile tx="0" ty="0" sx="100000" sy="100000" flip="none" algn="tl"/>
          </a:blipFill>
        </p:spPr>
        <p:txBody>
          <a:bodyPr>
            <a:noAutofit/>
          </a:bodyPr>
          <a:lstStyle/>
          <a:p>
            <a:pPr algn="l"/>
            <a:r>
              <a:rPr lang="bn-BD" sz="36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মোঃ হাসানুজ্জামান</a:t>
            </a:r>
          </a:p>
          <a:p>
            <a:pPr algn="l"/>
            <a:r>
              <a:rPr lang="bn-BD" sz="36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সহকারি শিক্ষক (শাঃশিক্ষা)</a:t>
            </a:r>
          </a:p>
          <a:p>
            <a:pPr algn="l"/>
            <a:r>
              <a:rPr lang="bn-BD" sz="36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শ্রীমন্তপুর বালিকা উচ্চ বিদ্যালয়</a:t>
            </a:r>
          </a:p>
          <a:p>
            <a:pPr algn="l"/>
            <a:r>
              <a:rPr lang="bn-BD" sz="36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নিয়ামতপুর,নওগাঁ।</a:t>
            </a:r>
          </a:p>
          <a:p>
            <a:pPr algn="l"/>
            <a:r>
              <a:rPr lang="bn-BD" sz="36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মোবাইল নং-০১৭১৫৮৪৪৪০৫</a:t>
            </a:r>
          </a:p>
          <a:p>
            <a:pPr algn="l"/>
            <a:r>
              <a:rPr lang="bn-BD" sz="36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ই-মেইল-</a:t>
            </a:r>
            <a:r>
              <a:rPr lang="en-US" sz="36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hasanict</a:t>
            </a:r>
            <a:r>
              <a:rPr lang="en-US" sz="3600" dirty="0" smtClean="0">
                <a:ln>
                  <a:solidFill>
                    <a:sysClr val="windowText" lastClr="000000"/>
                  </a:solidFill>
                </a:ln>
                <a:solidFill>
                  <a:sysClr val="windowText" lastClr="000000"/>
                </a:solidFill>
                <a:latin typeface="Verdana" panose="020B0604030504040204" pitchFamily="34" charset="0"/>
                <a:ea typeface="Verdana" panose="020B0604030504040204" pitchFamily="34" charset="0"/>
                <a:cs typeface="Verdana" panose="020B0604030504040204" pitchFamily="34" charset="0"/>
              </a:rPr>
              <a:t>81</a:t>
            </a:r>
            <a:r>
              <a:rPr lang="en-US" sz="36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@gmail.com</a:t>
            </a:r>
            <a:endParaRPr lang="en-US" sz="36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2144684"/>
            <a:ext cx="2610196" cy="3226306"/>
          </a:xfrm>
          <a:prstGeom prst="rect">
            <a:avLst/>
          </a:prstGeom>
        </p:spPr>
      </p:pic>
    </p:spTree>
    <p:extLst>
      <p:ext uri="{BB962C8B-B14F-4D97-AF65-F5344CB8AC3E}">
        <p14:creationId xmlns:p14="http://schemas.microsoft.com/office/powerpoint/2010/main" val="232101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538" y="160713"/>
            <a:ext cx="2348499" cy="969818"/>
          </a:xfrm>
          <a:blipFill>
            <a:blip r:embed="rId2"/>
            <a:tile tx="0" ty="0" sx="100000" sy="100000" flip="none" algn="tl"/>
          </a:blipFill>
        </p:spPr>
        <p:txBody>
          <a:bodyPr>
            <a:normAutofit fontScale="90000"/>
          </a:bodyPr>
          <a:lstStyle/>
          <a:p>
            <a:pPr algn="ctr"/>
            <a:r>
              <a:rPr lang="bn-BD" sz="6600" dirty="0" smtClean="0">
                <a:solidFill>
                  <a:schemeClr val="tx1">
                    <a:lumMod val="95000"/>
                    <a:lumOff val="5000"/>
                  </a:schemeClr>
                </a:solidFill>
                <a:latin typeface="NikoshBAN" panose="02000000000000000000" pitchFamily="2" charset="0"/>
                <a:cs typeface="NikoshBAN" panose="02000000000000000000" pitchFamily="2" charset="0"/>
              </a:rPr>
              <a:t>মুল্যায়ন</a:t>
            </a:r>
            <a:endParaRPr lang="en-US" sz="66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149629" y="1741070"/>
            <a:ext cx="5436524" cy="954107"/>
          </a:xfrm>
          <a:prstGeom prst="rect">
            <a:avLst/>
          </a:prstGeom>
          <a:no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১।জাপানের ফুজিয়ামা কোন ধরনের আগ্নেয়গিরি?</a:t>
            </a:r>
          </a:p>
          <a:p>
            <a:pPr algn="ctr"/>
            <a:r>
              <a:rPr lang="bn-BD" sz="2800" dirty="0" smtClean="0">
                <a:latin typeface="NikoshBAN" panose="02000000000000000000" pitchFamily="2" charset="0"/>
                <a:cs typeface="NikoshBAN" panose="02000000000000000000" pitchFamily="2" charset="0"/>
              </a:rPr>
              <a:t>(ক) মৃত (খ) সক্রিয় (গ) শিল্ড (ঘ) সুপ্ত</a:t>
            </a:r>
            <a:endParaRPr lang="en-US" sz="2800" dirty="0">
              <a:latin typeface="NikoshBAN" panose="02000000000000000000" pitchFamily="2" charset="0"/>
              <a:cs typeface="NikoshBAN" panose="02000000000000000000" pitchFamily="2" charset="0"/>
            </a:endParaRPr>
          </a:p>
        </p:txBody>
      </p:sp>
      <p:sp>
        <p:nvSpPr>
          <p:cNvPr id="6" name="Oval 5"/>
          <p:cNvSpPr/>
          <p:nvPr/>
        </p:nvSpPr>
        <p:spPr>
          <a:xfrm>
            <a:off x="4079465" y="2278371"/>
            <a:ext cx="317270" cy="2928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TextBox 6"/>
          <p:cNvSpPr txBox="1"/>
          <p:nvPr/>
        </p:nvSpPr>
        <p:spPr>
          <a:xfrm>
            <a:off x="149629" y="2826327"/>
            <a:ext cx="3922221" cy="1384995"/>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২।ভিসুভিয়াস কোন ধরনের পর্বত?</a:t>
            </a:r>
          </a:p>
          <a:p>
            <a:r>
              <a:rPr lang="bn-BD" sz="2800" dirty="0" smtClean="0">
                <a:latin typeface="NikoshBAN" panose="02000000000000000000" pitchFamily="2" charset="0"/>
                <a:cs typeface="NikoshBAN" panose="02000000000000000000" pitchFamily="2" charset="0"/>
              </a:rPr>
              <a:t>(ক)ল্যাকোলিথ      (খ) আগ্নেয়</a:t>
            </a:r>
          </a:p>
          <a:p>
            <a:r>
              <a:rPr lang="bn-BD" sz="2800" dirty="0" smtClean="0">
                <a:latin typeface="NikoshBAN" panose="02000000000000000000" pitchFamily="2" charset="0"/>
                <a:cs typeface="NikoshBAN" panose="02000000000000000000" pitchFamily="2" charset="0"/>
              </a:rPr>
              <a:t>(গ) ক্ষয়জাত         (ঘ) ভঙ্গিল</a:t>
            </a:r>
            <a:endParaRPr lang="en-US" sz="2800" dirty="0">
              <a:latin typeface="NikoshBAN" panose="02000000000000000000" pitchFamily="2" charset="0"/>
              <a:cs typeface="NikoshBAN" panose="02000000000000000000" pitchFamily="2" charset="0"/>
            </a:endParaRPr>
          </a:p>
        </p:txBody>
      </p:sp>
      <p:sp>
        <p:nvSpPr>
          <p:cNvPr id="8" name="Oval 7"/>
          <p:cNvSpPr/>
          <p:nvPr/>
        </p:nvSpPr>
        <p:spPr>
          <a:xfrm>
            <a:off x="2293619" y="3327631"/>
            <a:ext cx="432956" cy="3823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9629" y="4688378"/>
            <a:ext cx="5436524" cy="1815882"/>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৩। কত সালে ইতালির ভিসুভিয়াস  আগ্নেয়গিরির অগ্ন্যুৎপাতের ফলে পম্পের নামের নগরটি উত্তপ্ত লাভায় ডুবে গিয়েছে?</a:t>
            </a:r>
          </a:p>
          <a:p>
            <a:r>
              <a:rPr lang="bn-BD" sz="2800" dirty="0" smtClean="0">
                <a:latin typeface="NikoshBAN" panose="02000000000000000000" pitchFamily="2" charset="0"/>
                <a:cs typeface="NikoshBAN" panose="02000000000000000000" pitchFamily="2" charset="0"/>
              </a:rPr>
              <a:t>(ক)১৮৭৯ (খ)১৯৯১ (গ)১৮৯৯ (ঘ)১৯০৩</a:t>
            </a:r>
            <a:endParaRPr lang="en-US" sz="2800" dirty="0">
              <a:latin typeface="NikoshBAN" panose="02000000000000000000" pitchFamily="2" charset="0"/>
              <a:cs typeface="NikoshBAN" panose="02000000000000000000" pitchFamily="2" charset="0"/>
            </a:endParaRPr>
          </a:p>
        </p:txBody>
      </p:sp>
      <p:sp>
        <p:nvSpPr>
          <p:cNvPr id="10" name="Oval 9"/>
          <p:cNvSpPr/>
          <p:nvPr/>
        </p:nvSpPr>
        <p:spPr>
          <a:xfrm>
            <a:off x="216133" y="6075230"/>
            <a:ext cx="415636" cy="3823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6773" y="2395439"/>
            <a:ext cx="5885410" cy="2246769"/>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৪।আগ্নেয়গিরির অগ্ন্যুৎপাতের ফলে-</a:t>
            </a:r>
          </a:p>
          <a:p>
            <a:r>
              <a:rPr lang="en-US" sz="2800" dirty="0" err="1" smtClean="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ভূমির উর্বরতা বৃদ্ধি পায় </a:t>
            </a:r>
            <a:r>
              <a:rPr lang="en-US" sz="2800" dirty="0" smtClean="0">
                <a:latin typeface="NikoshBAN" panose="02000000000000000000" pitchFamily="2" charset="0"/>
                <a:cs typeface="NikoshBAN" panose="02000000000000000000" pitchFamily="2" charset="0"/>
              </a:rPr>
              <a:t>ii.</a:t>
            </a:r>
            <a:r>
              <a:rPr lang="bn-BD" sz="2800" dirty="0" smtClean="0">
                <a:latin typeface="NikoshBAN" panose="02000000000000000000" pitchFamily="2" charset="0"/>
                <a:cs typeface="NikoshBAN" panose="02000000000000000000" pitchFamily="2" charset="0"/>
              </a:rPr>
              <a:t>গভীর গহ্বরের সৃষ্টি হয়</a:t>
            </a:r>
          </a:p>
          <a:p>
            <a:r>
              <a:rPr lang="en-US" sz="2800" dirty="0" smtClean="0">
                <a:latin typeface="NikoshBAN" panose="02000000000000000000" pitchFamily="2" charset="0"/>
                <a:cs typeface="NikoshBAN" panose="02000000000000000000" pitchFamily="2" charset="0"/>
              </a:rPr>
              <a:t>iii.</a:t>
            </a:r>
            <a:r>
              <a:rPr lang="bn-BD" sz="2800" dirty="0" smtClean="0">
                <a:latin typeface="NikoshBAN" panose="02000000000000000000" pitchFamily="2" charset="0"/>
                <a:cs typeface="NikoshBAN" panose="02000000000000000000" pitchFamily="2" charset="0"/>
              </a:rPr>
              <a:t>পর্বতের সৃষ্টি করে</a:t>
            </a:r>
          </a:p>
          <a:p>
            <a:r>
              <a:rPr lang="bn-BD" sz="2800" dirty="0" smtClean="0">
                <a:latin typeface="NikoshBAN" panose="02000000000000000000" pitchFamily="2" charset="0"/>
                <a:cs typeface="NikoshBAN" panose="02000000000000000000" pitchFamily="2" charset="0"/>
              </a:rPr>
              <a:t>নিচের কোনটি সঠিক?</a:t>
            </a:r>
          </a:p>
          <a:p>
            <a:r>
              <a:rPr lang="bn-BD" sz="2800" dirty="0" smtClean="0">
                <a:latin typeface="NikoshBAN" panose="02000000000000000000" pitchFamily="2" charset="0"/>
                <a:cs typeface="NikoshBAN" panose="02000000000000000000" pitchFamily="2" charset="0"/>
              </a:rPr>
              <a:t>(ক)</a:t>
            </a:r>
            <a:r>
              <a:rPr lang="en-US" sz="2800" dirty="0" err="1" smtClean="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ও </a:t>
            </a:r>
            <a:r>
              <a:rPr lang="en-US" sz="2800" dirty="0" smtClean="0">
                <a:latin typeface="NikoshBAN" panose="02000000000000000000" pitchFamily="2" charset="0"/>
                <a:cs typeface="NikoshBAN" panose="02000000000000000000" pitchFamily="2" charset="0"/>
              </a:rPr>
              <a:t>ii </a:t>
            </a:r>
            <a:r>
              <a:rPr lang="bn-BD" sz="2800" dirty="0" smtClean="0">
                <a:latin typeface="NikoshBAN" panose="02000000000000000000" pitchFamily="2" charset="0"/>
                <a:cs typeface="NikoshBAN" panose="02000000000000000000" pitchFamily="2" charset="0"/>
              </a:rPr>
              <a:t>(খ)</a:t>
            </a:r>
            <a:r>
              <a:rPr lang="en-US" sz="2800" dirty="0" err="1" smtClean="0">
                <a:latin typeface="NikoshBAN" panose="02000000000000000000" pitchFamily="2" charset="0"/>
                <a:cs typeface="NikoshBAN" panose="02000000000000000000" pitchFamily="2" charset="0"/>
              </a:rPr>
              <a:t>i</a:t>
            </a:r>
            <a:r>
              <a:rPr lang="bn-BD" sz="2800" dirty="0" smtClean="0">
                <a:latin typeface="NikoshBAN" panose="02000000000000000000" pitchFamily="2" charset="0"/>
                <a:cs typeface="NikoshBAN" panose="02000000000000000000" pitchFamily="2" charset="0"/>
              </a:rPr>
              <a:t> ও </a:t>
            </a:r>
            <a:r>
              <a:rPr lang="en-US" sz="2800" dirty="0" smtClean="0">
                <a:latin typeface="NikoshBAN" panose="02000000000000000000" pitchFamily="2" charset="0"/>
                <a:cs typeface="NikoshBAN" panose="02000000000000000000" pitchFamily="2" charset="0"/>
              </a:rPr>
              <a:t>iii </a:t>
            </a:r>
            <a:r>
              <a:rPr lang="bn-BD" sz="2800" dirty="0" smtClean="0">
                <a:latin typeface="NikoshBAN" panose="02000000000000000000" pitchFamily="2" charset="0"/>
                <a:cs typeface="NikoshBAN" panose="02000000000000000000" pitchFamily="2" charset="0"/>
              </a:rPr>
              <a:t>(গ)</a:t>
            </a:r>
            <a:r>
              <a:rPr lang="en-US" sz="2800" dirty="0" err="1" smtClean="0">
                <a:latin typeface="NikoshBAN" panose="02000000000000000000" pitchFamily="2" charset="0"/>
                <a:cs typeface="NikoshBAN" panose="02000000000000000000" pitchFamily="2" charset="0"/>
              </a:rPr>
              <a:t>i</a:t>
            </a:r>
            <a:r>
              <a:rPr lang="bn-BD" sz="2800" dirty="0" smtClean="0">
                <a:latin typeface="NikoshBAN" panose="02000000000000000000" pitchFamily="2" charset="0"/>
                <a:cs typeface="NikoshBAN" panose="02000000000000000000" pitchFamily="2" charset="0"/>
              </a:rPr>
              <a:t>,ও</a:t>
            </a:r>
            <a:r>
              <a:rPr lang="en-US" sz="2800" dirty="0" smtClean="0">
                <a:latin typeface="NikoshBAN" panose="02000000000000000000" pitchFamily="2" charset="0"/>
                <a:cs typeface="NikoshBAN" panose="02000000000000000000" pitchFamily="2" charset="0"/>
              </a:rPr>
              <a:t>iii (</a:t>
            </a:r>
            <a:r>
              <a:rPr lang="bn-BD" sz="2800" dirty="0" smtClean="0">
                <a:latin typeface="NikoshBAN" panose="02000000000000000000" pitchFamily="2" charset="0"/>
                <a:cs typeface="NikoshBAN" panose="02000000000000000000" pitchFamily="2" charset="0"/>
              </a:rPr>
              <a:t>ঘ)</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i,ii</a:t>
            </a:r>
            <a:r>
              <a:rPr lang="bn-BD" sz="2800" dirty="0" smtClean="0">
                <a:latin typeface="NikoshBAN" panose="02000000000000000000" pitchFamily="2" charset="0"/>
                <a:cs typeface="NikoshBAN" panose="02000000000000000000" pitchFamily="2" charset="0"/>
              </a:rPr>
              <a:t>ও</a:t>
            </a:r>
            <a:r>
              <a:rPr lang="en-US" sz="2800" dirty="0" smtClean="0">
                <a:latin typeface="NikoshBAN" panose="02000000000000000000" pitchFamily="2" charset="0"/>
                <a:cs typeface="NikoshBAN" panose="02000000000000000000" pitchFamily="2" charset="0"/>
              </a:rPr>
              <a:t>iii</a:t>
            </a:r>
            <a:endParaRPr lang="en-US" sz="2800" dirty="0">
              <a:latin typeface="NikoshBAN" panose="02000000000000000000" pitchFamily="2" charset="0"/>
              <a:cs typeface="NikoshBAN" panose="02000000000000000000" pitchFamily="2" charset="0"/>
            </a:endParaRPr>
          </a:p>
        </p:txBody>
      </p:sp>
      <p:sp>
        <p:nvSpPr>
          <p:cNvPr id="12" name="Oval 11"/>
          <p:cNvSpPr/>
          <p:nvPr/>
        </p:nvSpPr>
        <p:spPr>
          <a:xfrm>
            <a:off x="9125985" y="4172984"/>
            <a:ext cx="333895" cy="4040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79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repeatCount="indefinite" fill="hold" grpId="0" nodeType="clickEffect">
                                  <p:stCondLst>
                                    <p:cond delay="0"/>
                                  </p:stCondLst>
                                  <p:endCondLst>
                                    <p:cond evt="onNext" delay="0">
                                      <p:tgtEl>
                                        <p:sldTgt/>
                                      </p:tgtEl>
                                    </p:cond>
                                  </p:end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repeatCount="indefinite" fill="hold" grpId="0" nodeType="clickEffect">
                                  <p:stCondLst>
                                    <p:cond delay="0"/>
                                  </p:stCondLst>
                                  <p:endCondLst>
                                    <p:cond evt="onNext" delay="0">
                                      <p:tgtEl>
                                        <p:sldTgt/>
                                      </p:tgtEl>
                                    </p:cond>
                                  </p:end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repeatCount="indefinite" fill="hold" grpId="0" nodeType="clickEffect">
                                  <p:stCondLst>
                                    <p:cond delay="0"/>
                                  </p:stCondLst>
                                  <p:endCondLst>
                                    <p:cond evt="onNext" delay="0">
                                      <p:tgtEl>
                                        <p:sldTgt/>
                                      </p:tgtEl>
                                    </p:cond>
                                  </p:end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repeatCount="indefinite" fill="hold" grpId="0" nodeType="clickEffect">
                                  <p:stCondLst>
                                    <p:cond delay="0"/>
                                  </p:stCondLst>
                                  <p:endCondLst>
                                    <p:cond evt="onNext" delay="0">
                                      <p:tgtEl>
                                        <p:sldTgt/>
                                      </p:tgtEl>
                                    </p:cond>
                                  </p:end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9174" y="144087"/>
            <a:ext cx="3096644" cy="1052946"/>
          </a:xfrm>
          <a:blipFill>
            <a:blip r:embed="rId2"/>
            <a:tile tx="0" ty="0" sx="100000" sy="100000" flip="none" algn="tl"/>
          </a:blipFill>
        </p:spPr>
        <p:txBody>
          <a:bodyPr>
            <a:normAutofit fontScale="90000"/>
          </a:bodyPr>
          <a:lstStyle/>
          <a:p>
            <a:pPr algn="ctr"/>
            <a:r>
              <a:rPr lang="bn-BD" sz="7200" dirty="0" smtClean="0">
                <a:solidFill>
                  <a:schemeClr val="tx1">
                    <a:lumMod val="95000"/>
                    <a:lumOff val="5000"/>
                  </a:schemeClr>
                </a:solidFill>
                <a:latin typeface="NikoshBAN" panose="02000000000000000000" pitchFamily="2" charset="0"/>
                <a:cs typeface="NikoshBAN" panose="02000000000000000000" pitchFamily="2" charset="0"/>
              </a:rPr>
              <a:t>বাডীর কাজ</a:t>
            </a:r>
            <a:endParaRPr lang="en-US" sz="72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10" y="1394548"/>
            <a:ext cx="7647710" cy="3543212"/>
          </a:xfrm>
          <a:prstGeom prst="rect">
            <a:avLst/>
          </a:prstGeom>
        </p:spPr>
      </p:pic>
      <p:sp>
        <p:nvSpPr>
          <p:cNvPr id="6" name="TextBox 5"/>
          <p:cNvSpPr txBox="1"/>
          <p:nvPr/>
        </p:nvSpPr>
        <p:spPr>
          <a:xfrm>
            <a:off x="681644" y="5419898"/>
            <a:ext cx="9410007" cy="923330"/>
          </a:xfrm>
          <a:prstGeom prst="rect">
            <a:avLst/>
          </a:prstGeom>
          <a:noFill/>
        </p:spPr>
        <p:txBody>
          <a:bodyPr wrap="square" rtlCol="0">
            <a:spAutoFit/>
          </a:bodyPr>
          <a:lstStyle/>
          <a:p>
            <a:pPr algn="ctr"/>
            <a:r>
              <a:rPr lang="bn-BD" sz="5400" dirty="0" smtClean="0">
                <a:solidFill>
                  <a:schemeClr val="tx1">
                    <a:lumMod val="95000"/>
                    <a:lumOff val="5000"/>
                  </a:schemeClr>
                </a:solidFill>
                <a:latin typeface="NikoshBAN" panose="02000000000000000000" pitchFamily="2" charset="0"/>
                <a:cs typeface="NikoshBAN" panose="02000000000000000000" pitchFamily="2" charset="0"/>
              </a:rPr>
              <a:t>চিত্রে দেখানো পর্বত গুলোর বর্ণনা লিখ।</a:t>
            </a:r>
            <a:endParaRPr lang="en-US" sz="54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9200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9" y="227215"/>
            <a:ext cx="8478982" cy="118586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Autofit/>
          </a:bodyPr>
          <a:lstStyle/>
          <a:p>
            <a:pPr algn="ctr"/>
            <a:r>
              <a:rPr lang="bn-BD" sz="6000" dirty="0" smtClean="0">
                <a:solidFill>
                  <a:schemeClr val="tx1">
                    <a:lumMod val="95000"/>
                    <a:lumOff val="5000"/>
                  </a:schemeClr>
                </a:solidFill>
                <a:latin typeface="NikoshBAN" panose="02000000000000000000" pitchFamily="2" charset="0"/>
                <a:cs typeface="NikoshBAN" panose="02000000000000000000" pitchFamily="2" charset="0"/>
              </a:rPr>
              <a:t>আজকের ক্লাশে সকলকেই ধন্যবাদ</a:t>
            </a:r>
            <a:endParaRPr lang="en-US" sz="60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9" y="1753986"/>
            <a:ext cx="9908771" cy="5104014"/>
          </a:xfrm>
          <a:prstGeom prst="roundRect">
            <a:avLst>
              <a:gd name="adj" fmla="val 11111"/>
            </a:avLst>
          </a:prstGeom>
          <a:ln w="190500" cap="rnd">
            <a:solidFill>
              <a:schemeClr val="accent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3384219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782078" y="1662545"/>
            <a:ext cx="4055246" cy="4876367"/>
          </a:xfrm>
          <a:prstGeom prst="rect">
            <a:avLst/>
          </a:prstGeom>
        </p:spPr>
      </p:pic>
      <p:sp>
        <p:nvSpPr>
          <p:cNvPr id="2" name="Title 1"/>
          <p:cNvSpPr>
            <a:spLocks noGrp="1"/>
          </p:cNvSpPr>
          <p:nvPr>
            <p:ph type="title"/>
          </p:nvPr>
        </p:nvSpPr>
        <p:spPr>
          <a:xfrm>
            <a:off x="4398691" y="81449"/>
            <a:ext cx="3232393" cy="1028811"/>
          </a:xfrm>
          <a:blipFill>
            <a:blip r:embed="rId3"/>
            <a:tile tx="0" ty="0" sx="100000" sy="100000" flip="none" algn="tl"/>
          </a:blipFill>
        </p:spPr>
        <p:style>
          <a:lnRef idx="1">
            <a:schemeClr val="accent1"/>
          </a:lnRef>
          <a:fillRef idx="2">
            <a:schemeClr val="accent1"/>
          </a:fillRef>
          <a:effectRef idx="1">
            <a:schemeClr val="accent1"/>
          </a:effectRef>
          <a:fontRef idx="minor">
            <a:schemeClr val="dk1"/>
          </a:fontRef>
        </p:style>
        <p:txBody>
          <a:bodyPr>
            <a:noAutofit/>
          </a:bodyPr>
          <a:lstStyle/>
          <a:p>
            <a:pPr algn="ctr"/>
            <a:r>
              <a:rPr lang="bn-BD" sz="5400" dirty="0" smtClean="0">
                <a:latin typeface="NikoshBAN" panose="02000000000000000000" pitchFamily="2" charset="0"/>
                <a:cs typeface="NikoshBAN" panose="02000000000000000000" pitchFamily="2" charset="0"/>
              </a:rPr>
              <a:t>পাঠ </a:t>
            </a:r>
            <a:r>
              <a:rPr lang="bn-IN" sz="5400" dirty="0" smtClean="0">
                <a:latin typeface="NikoshBAN" panose="02000000000000000000" pitchFamily="2" charset="0"/>
                <a:cs typeface="NikoshBAN" panose="02000000000000000000" pitchFamily="2" charset="0"/>
              </a:rPr>
              <a:t>পরিচিতি</a:t>
            </a:r>
            <a:endParaRPr lang="en-US" sz="5400" dirty="0">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p:txBody>
          <a:bodyPr/>
          <a:lstStyle/>
          <a:p>
            <a:fld id="{9B3D62C3-97FE-464A-B96C-D03E37CE3BCD}" type="slidenum">
              <a:rPr lang="en-US" smtClean="0">
                <a:solidFill>
                  <a:prstClr val="black">
                    <a:tint val="75000"/>
                  </a:prstClr>
                </a:solidFill>
              </a:rPr>
              <a:pPr/>
              <a:t>3</a:t>
            </a:fld>
            <a:endParaRPr lang="en-US">
              <a:solidFill>
                <a:prstClr val="black">
                  <a:tint val="75000"/>
                </a:prstClr>
              </a:solidFill>
            </a:endParaRPr>
          </a:p>
        </p:txBody>
      </p:sp>
      <p:sp>
        <p:nvSpPr>
          <p:cNvPr id="12" name="TextBox 11"/>
          <p:cNvSpPr txBox="1"/>
          <p:nvPr/>
        </p:nvSpPr>
        <p:spPr>
          <a:xfrm>
            <a:off x="318727" y="2235968"/>
            <a:ext cx="7312357" cy="3970318"/>
          </a:xfrm>
          <a:prstGeom prst="rect">
            <a:avLst/>
          </a:prstGeom>
          <a:blipFill>
            <a:blip r:embed="rId3"/>
            <a:tile tx="0" ty="0" sx="100000" sy="100000" flip="none" algn="tl"/>
          </a:blipFill>
        </p:spPr>
        <p:txBody>
          <a:bodyPr wrap="square" rtlCol="0">
            <a:spAutoFit/>
          </a:bodyPr>
          <a:lstStyle/>
          <a:p>
            <a:r>
              <a:rPr lang="bn-BD" sz="5400" dirty="0" smtClean="0">
                <a:latin typeface="NikoshBAN" panose="02000000000000000000" pitchFamily="2" charset="0"/>
                <a:cs typeface="NikoshBAN" panose="02000000000000000000" pitchFamily="2" charset="0"/>
              </a:rPr>
              <a:t>বিষয়ঃ ভূগোল ও পরিবেশ</a:t>
            </a:r>
          </a:p>
          <a:p>
            <a:r>
              <a:rPr lang="bn-BD" sz="5400" dirty="0" smtClean="0">
                <a:latin typeface="NikoshBAN" panose="02000000000000000000" pitchFamily="2" charset="0"/>
                <a:cs typeface="NikoshBAN" panose="02000000000000000000" pitchFamily="2" charset="0"/>
              </a:rPr>
              <a:t> শ্রেণিঃ নবম-দশম</a:t>
            </a:r>
          </a:p>
          <a:p>
            <a:r>
              <a:rPr lang="bn-BD" sz="5400" dirty="0" smtClean="0">
                <a:latin typeface="NikoshBAN" panose="02000000000000000000" pitchFamily="2" charset="0"/>
                <a:cs typeface="NikoshBAN" panose="02000000000000000000" pitchFamily="2" charset="0"/>
              </a:rPr>
              <a:t> চতুর্থ অধ্যায়</a:t>
            </a:r>
          </a:p>
          <a:p>
            <a:r>
              <a:rPr lang="bn-BD" sz="5400" dirty="0" smtClean="0">
                <a:latin typeface="NikoshBAN" panose="02000000000000000000" pitchFamily="2" charset="0"/>
                <a:cs typeface="NikoshBAN" panose="02000000000000000000" pitchFamily="2" charset="0"/>
              </a:rPr>
              <a:t>পৃথিবীর অভ্যন্তরীণ ও বাহ্যিক গঠন</a:t>
            </a: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483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191" y="320676"/>
            <a:ext cx="6226925" cy="960438"/>
          </a:xfrm>
          <a:blipFill>
            <a:blip r:embed="rId2"/>
            <a:tile tx="0" ty="0" sx="100000" sy="100000" flip="none" algn="tl"/>
          </a:blipFill>
        </p:spPr>
        <p:txBody>
          <a:bodyPr>
            <a:normAutofit fontScale="90000"/>
          </a:bodyPr>
          <a:lstStyle/>
          <a:p>
            <a:r>
              <a:rPr lang="bn-BD" sz="6600" dirty="0" smtClean="0">
                <a:latin typeface="NikoshBAN" panose="02000000000000000000" pitchFamily="2" charset="0"/>
                <a:cs typeface="NikoshBAN" panose="02000000000000000000" pitchFamily="2" charset="0"/>
              </a:rPr>
              <a:t>নিচের চিত্র গুলো লক্ষ্য কর</a:t>
            </a:r>
            <a:endParaRPr lang="en-US" sz="6600" dirty="0">
              <a:latin typeface="NikoshBAN" panose="02000000000000000000" pitchFamily="2" charset="0"/>
              <a:cs typeface="NikoshBAN" panose="02000000000000000000" pitchFamily="2" charset="0"/>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7075" y="1646238"/>
            <a:ext cx="5436524" cy="4710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51172" y="1646238"/>
            <a:ext cx="5270268" cy="4710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9B3D62C3-97FE-464A-B96C-D03E37CE3BCD}"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308723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3720" y="482138"/>
            <a:ext cx="5516880" cy="1182399"/>
          </a:xfrm>
          <a:blipFill>
            <a:blip r:embed="rId2"/>
            <a:tile tx="0" ty="0" sx="100000" sy="100000" flip="none" algn="tl"/>
          </a:blipFill>
        </p:spPr>
        <p:txBody>
          <a:bodyPr>
            <a:noAutofit/>
          </a:bodyPr>
          <a:lstStyle/>
          <a:p>
            <a:r>
              <a:rPr lang="bn-BD" sz="8800" dirty="0" smtClean="0">
                <a:solidFill>
                  <a:sysClr val="windowText" lastClr="000000"/>
                </a:solidFill>
                <a:latin typeface="NikoshBAN" panose="02000000000000000000" pitchFamily="2" charset="0"/>
                <a:cs typeface="NikoshBAN" panose="02000000000000000000" pitchFamily="2" charset="0"/>
              </a:rPr>
              <a:t>পাঠ শিরোনাম</a:t>
            </a:r>
            <a:endParaRPr lang="en-US" sz="8800" dirty="0">
              <a:solidFill>
                <a:sysClr val="windowText" lastClr="000000"/>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3773978" y="2538009"/>
            <a:ext cx="4644044" cy="1655762"/>
          </a:xfrm>
        </p:spPr>
        <p:txBody>
          <a:bodyPr>
            <a:normAutofit/>
          </a:bodyPr>
          <a:lstStyle/>
          <a:p>
            <a:r>
              <a:rPr lang="bn-BD" sz="9600" u="sng" dirty="0" smtClean="0">
                <a:solidFill>
                  <a:sysClr val="windowText" lastClr="000000"/>
                </a:solidFill>
                <a:latin typeface="NikoshBAN" panose="02000000000000000000" pitchFamily="2" charset="0"/>
                <a:cs typeface="NikoshBAN" panose="02000000000000000000" pitchFamily="2" charset="0"/>
              </a:rPr>
              <a:t>আগ্নেয়গিরি</a:t>
            </a:r>
            <a:endParaRPr lang="en-US" sz="9600" u="sng"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9378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891" y="2261062"/>
            <a:ext cx="9108375" cy="3108960"/>
          </a:xfrm>
          <a:prstGeom prst="rect">
            <a:avLst/>
          </a:prstGeom>
          <a:blipFill>
            <a:blip r:embed="rId3"/>
            <a:tile tx="0" ty="0" sx="100000" sy="100000" flip="none" algn="tl"/>
          </a:blip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bn-BD" sz="4800" dirty="0" smtClean="0">
                <a:ln w="0"/>
                <a:solidFill>
                  <a:prstClr val="black"/>
                </a:solidFill>
                <a:latin typeface="NikoshBAN" panose="02000000000000000000" pitchFamily="2" charset="0"/>
                <a:cs typeface="NikoshBAN" panose="02000000000000000000" pitchFamily="2" charset="0"/>
              </a:rPr>
              <a:t>এই </a:t>
            </a:r>
            <a:r>
              <a:rPr lang="bn-BD" sz="4800" dirty="0">
                <a:ln w="0"/>
                <a:solidFill>
                  <a:prstClr val="black"/>
                </a:solidFill>
                <a:latin typeface="NikoshBAN" panose="02000000000000000000" pitchFamily="2" charset="0"/>
                <a:cs typeface="NikoshBAN" panose="02000000000000000000" pitchFamily="2" charset="0"/>
              </a:rPr>
              <a:t>পাঠ শেষে শিক্ষার্</a:t>
            </a:r>
            <a:r>
              <a:rPr lang="bn-IN" sz="4800" dirty="0">
                <a:ln w="0"/>
                <a:solidFill>
                  <a:prstClr val="black"/>
                </a:solidFill>
                <a:latin typeface="NikoshBAN" panose="02000000000000000000" pitchFamily="2" charset="0"/>
                <a:cs typeface="NikoshBAN" panose="02000000000000000000" pitchFamily="2" charset="0"/>
              </a:rPr>
              <a:t>থী</a:t>
            </a:r>
            <a:r>
              <a:rPr lang="bn-BD" sz="4800" dirty="0" smtClean="0">
                <a:ln w="0"/>
                <a:solidFill>
                  <a:prstClr val="black"/>
                </a:solidFill>
                <a:latin typeface="NikoshBAN" panose="02000000000000000000" pitchFamily="2" charset="0"/>
                <a:cs typeface="NikoshBAN" panose="02000000000000000000" pitchFamily="2" charset="0"/>
              </a:rPr>
              <a:t>রা</a:t>
            </a:r>
            <a:r>
              <a:rPr lang="en-US" sz="4800" dirty="0" smtClean="0">
                <a:ln w="0"/>
                <a:solidFill>
                  <a:prstClr val="black"/>
                </a:solidFill>
                <a:latin typeface="NikoshBAN" panose="02000000000000000000" pitchFamily="2" charset="0"/>
                <a:cs typeface="NikoshBAN" panose="02000000000000000000" pitchFamily="2" charset="0"/>
              </a:rPr>
              <a:t>. . .</a:t>
            </a:r>
            <a:endParaRPr lang="bn-BD" sz="4800" dirty="0">
              <a:ln w="0"/>
              <a:solidFill>
                <a:prstClr val="black"/>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3600" dirty="0" smtClean="0">
                <a:ln w="0"/>
                <a:solidFill>
                  <a:prstClr val="black"/>
                </a:solidFill>
                <a:latin typeface="NikoshBAN" panose="02000000000000000000" pitchFamily="2" charset="0"/>
                <a:cs typeface="NikoshBAN" panose="02000000000000000000" pitchFamily="2" charset="0"/>
              </a:rPr>
              <a:t> </a:t>
            </a:r>
            <a:r>
              <a:rPr lang="bn-IN" sz="3600" smtClean="0">
                <a:ln w="0"/>
                <a:solidFill>
                  <a:prstClr val="black"/>
                </a:solidFill>
                <a:latin typeface="NikoshBAN" panose="02000000000000000000" pitchFamily="2" charset="0"/>
                <a:cs typeface="NikoshBAN" panose="02000000000000000000" pitchFamily="2" charset="0"/>
              </a:rPr>
              <a:t>আগ্নেয়গিরি </a:t>
            </a:r>
            <a:r>
              <a:rPr lang="bn-BD" sz="3600" dirty="0" smtClean="0">
                <a:ln w="0"/>
                <a:solidFill>
                  <a:prstClr val="black"/>
                </a:solidFill>
                <a:latin typeface="NikoshBAN" panose="02000000000000000000" pitchFamily="2" charset="0"/>
                <a:cs typeface="NikoshBAN" panose="02000000000000000000" pitchFamily="2" charset="0"/>
              </a:rPr>
              <a:t>কী তা লিখতে পারবে;</a:t>
            </a:r>
            <a:endParaRPr lang="bn-BD" sz="3600" dirty="0">
              <a:ln w="0"/>
              <a:solidFill>
                <a:prstClr val="black"/>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bn-BD" sz="3600" dirty="0" smtClean="0">
                <a:ln w="0"/>
                <a:solidFill>
                  <a:prstClr val="black"/>
                </a:solidFill>
                <a:latin typeface="NikoshBAN" panose="02000000000000000000" pitchFamily="2" charset="0"/>
                <a:cs typeface="NikoshBAN" panose="02000000000000000000" pitchFamily="2" charset="0"/>
              </a:rPr>
              <a:t> </a:t>
            </a:r>
            <a:r>
              <a:rPr lang="bn-IN" sz="3600" dirty="0">
                <a:ln w="0"/>
                <a:solidFill>
                  <a:prstClr val="black"/>
                </a:solidFill>
                <a:latin typeface="NikoshBAN" panose="02000000000000000000" pitchFamily="2" charset="0"/>
                <a:cs typeface="NikoshBAN" panose="02000000000000000000" pitchFamily="2" charset="0"/>
              </a:rPr>
              <a:t>আগ্নেয়গিরির </a:t>
            </a:r>
            <a:r>
              <a:rPr lang="bn-BD" sz="3600" dirty="0" smtClean="0">
                <a:ln w="0"/>
                <a:solidFill>
                  <a:prstClr val="black"/>
                </a:solidFill>
                <a:latin typeface="NikoshBAN" panose="02000000000000000000" pitchFamily="2" charset="0"/>
                <a:cs typeface="NikoshBAN" panose="02000000000000000000" pitchFamily="2" charset="0"/>
              </a:rPr>
              <a:t>অগ্ন্যুৎপাতের </a:t>
            </a:r>
            <a:r>
              <a:rPr lang="bn-IN" sz="3600" dirty="0" smtClean="0">
                <a:ln w="0"/>
                <a:solidFill>
                  <a:prstClr val="black"/>
                </a:solidFill>
                <a:latin typeface="NikoshBAN" panose="02000000000000000000" pitchFamily="2" charset="0"/>
                <a:cs typeface="NikoshBAN" panose="02000000000000000000" pitchFamily="2" charset="0"/>
              </a:rPr>
              <a:t>কারণ</a:t>
            </a:r>
            <a:r>
              <a:rPr lang="bn-BD" sz="3600" dirty="0" smtClean="0">
                <a:ln w="0"/>
                <a:solidFill>
                  <a:prstClr val="black"/>
                </a:solidFill>
                <a:latin typeface="NikoshBAN" panose="02000000000000000000" pitchFamily="2" charset="0"/>
                <a:cs typeface="NikoshBAN" panose="02000000000000000000" pitchFamily="2" charset="0"/>
              </a:rPr>
              <a:t> </a:t>
            </a:r>
            <a:r>
              <a:rPr lang="bn-BD" sz="3600" dirty="0">
                <a:ln w="0"/>
                <a:solidFill>
                  <a:prstClr val="black"/>
                </a:solidFill>
                <a:latin typeface="NikoshBAN" panose="02000000000000000000" pitchFamily="2" charset="0"/>
                <a:cs typeface="NikoshBAN" panose="02000000000000000000" pitchFamily="2" charset="0"/>
              </a:rPr>
              <a:t>বর্ণনা করতে </a:t>
            </a:r>
            <a:r>
              <a:rPr lang="bn-BD" sz="3600" dirty="0" smtClean="0">
                <a:ln w="0"/>
                <a:solidFill>
                  <a:prstClr val="black"/>
                </a:solidFill>
                <a:latin typeface="NikoshBAN" panose="02000000000000000000" pitchFamily="2" charset="0"/>
                <a:cs typeface="NikoshBAN" panose="02000000000000000000" pitchFamily="2" charset="0"/>
              </a:rPr>
              <a:t>পারবে;  </a:t>
            </a:r>
            <a:endParaRPr lang="bn-BD" sz="3600" dirty="0">
              <a:ln w="0"/>
              <a:solidFill>
                <a:prstClr val="black"/>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bn-BD" sz="3600" dirty="0" smtClean="0">
                <a:ln w="0"/>
                <a:solidFill>
                  <a:prstClr val="black"/>
                </a:solidFill>
                <a:latin typeface="NikoshBAN" panose="02000000000000000000" pitchFamily="2" charset="0"/>
                <a:cs typeface="NikoshBAN" panose="02000000000000000000" pitchFamily="2" charset="0"/>
              </a:rPr>
              <a:t> </a:t>
            </a:r>
            <a:r>
              <a:rPr lang="bn-IN" sz="3600" dirty="0">
                <a:ln w="0"/>
                <a:solidFill>
                  <a:prstClr val="black"/>
                </a:solidFill>
                <a:latin typeface="NikoshBAN" panose="02000000000000000000" pitchFamily="2" charset="0"/>
                <a:cs typeface="NikoshBAN" panose="02000000000000000000" pitchFamily="2" charset="0"/>
              </a:rPr>
              <a:t>আগ্নেয়গিরির অগ্ন্যুৎপাতের ফলাফল</a:t>
            </a:r>
            <a:r>
              <a:rPr lang="bn-BD" sz="3600" dirty="0">
                <a:ln w="0"/>
                <a:solidFill>
                  <a:prstClr val="black"/>
                </a:solidFill>
                <a:latin typeface="NikoshBAN" panose="02000000000000000000" pitchFamily="2" charset="0"/>
                <a:cs typeface="NikoshBAN" panose="02000000000000000000" pitchFamily="2" charset="0"/>
              </a:rPr>
              <a:t> </a:t>
            </a:r>
            <a:r>
              <a:rPr lang="bn-IN" sz="3600" dirty="0">
                <a:ln w="0"/>
                <a:solidFill>
                  <a:prstClr val="black"/>
                </a:solidFill>
                <a:latin typeface="NikoshBAN" panose="02000000000000000000" pitchFamily="2" charset="0"/>
                <a:cs typeface="NikoshBAN" panose="02000000000000000000" pitchFamily="2" charset="0"/>
              </a:rPr>
              <a:t>বিশ্লেষণ </a:t>
            </a:r>
            <a:r>
              <a:rPr lang="bn-BD" sz="3600" dirty="0">
                <a:ln w="0"/>
                <a:solidFill>
                  <a:prstClr val="black"/>
                </a:solidFill>
                <a:latin typeface="NikoshBAN" panose="02000000000000000000" pitchFamily="2" charset="0"/>
                <a:cs typeface="NikoshBAN" panose="02000000000000000000" pitchFamily="2" charset="0"/>
              </a:rPr>
              <a:t>করতে পারবে</a:t>
            </a:r>
            <a:r>
              <a:rPr lang="bn-IN" sz="3600" dirty="0">
                <a:ln w="0"/>
                <a:solidFill>
                  <a:prstClr val="black"/>
                </a:solidFill>
                <a:latin typeface="NikoshBAN" panose="02000000000000000000" pitchFamily="2" charset="0"/>
                <a:cs typeface="NikoshBAN" panose="02000000000000000000" pitchFamily="2" charset="0"/>
              </a:rPr>
              <a:t> </a:t>
            </a:r>
            <a:r>
              <a:rPr lang="bn-BD" sz="3600" dirty="0">
                <a:ln w="0"/>
                <a:solidFill>
                  <a:prstClr val="black"/>
                </a:solidFill>
                <a:latin typeface="NikoshBAN" panose="02000000000000000000" pitchFamily="2" charset="0"/>
                <a:cs typeface="NikoshBAN" panose="02000000000000000000" pitchFamily="2" charset="0"/>
              </a:rPr>
              <a:t>। </a:t>
            </a:r>
            <a:endParaRPr lang="en-US" sz="3600" dirty="0">
              <a:ln w="0"/>
              <a:solidFill>
                <a:prstClr val="black"/>
              </a:solidFill>
              <a:latin typeface="NikoshBAN" panose="02000000000000000000" pitchFamily="2" charset="0"/>
              <a:cs typeface="NikoshBAN" panose="02000000000000000000" pitchFamily="2" charset="0"/>
            </a:endParaRPr>
          </a:p>
        </p:txBody>
      </p:sp>
      <p:sp>
        <p:nvSpPr>
          <p:cNvPr id="3" name="TextBox 2"/>
          <p:cNvSpPr txBox="1"/>
          <p:nvPr/>
        </p:nvSpPr>
        <p:spPr>
          <a:xfrm>
            <a:off x="2924000" y="151766"/>
            <a:ext cx="3875811" cy="1323439"/>
          </a:xfrm>
          <a:prstGeom prst="rect">
            <a:avLst/>
          </a:prstGeom>
          <a:blipFill>
            <a:blip r:embed="rId3"/>
            <a:tile tx="0" ty="0" sx="100000" sy="100000" flip="none" algn="tl"/>
          </a:blipFill>
        </p:spPr>
        <p:txBody>
          <a:bodyPr wrap="square" rtlCol="0">
            <a:spAutoFit/>
          </a:bodyPr>
          <a:lstStyle/>
          <a:p>
            <a:pPr algn="ctr"/>
            <a:r>
              <a:rPr lang="bn-IN" sz="8000" dirty="0" smtClean="0">
                <a:solidFill>
                  <a:prstClr val="black"/>
                </a:solidFill>
                <a:latin typeface="NikoshBAN" panose="02000000000000000000" pitchFamily="2" charset="0"/>
                <a:cs typeface="NikoshBAN" panose="02000000000000000000" pitchFamily="2" charset="0"/>
              </a:rPr>
              <a:t>শিখনফল</a:t>
            </a:r>
            <a:r>
              <a:rPr lang="bn-IN" sz="8000" b="1" dirty="0" smtClean="0">
                <a:solidFill>
                  <a:prstClr val="black"/>
                </a:solidFill>
                <a:latin typeface="NikoshBAN" panose="02000000000000000000" pitchFamily="2" charset="0"/>
                <a:cs typeface="NikoshBAN" panose="02000000000000000000" pitchFamily="2" charset="0"/>
              </a:rPr>
              <a:t> </a:t>
            </a:r>
            <a:endParaRPr lang="en-US" sz="80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216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607" y="177338"/>
            <a:ext cx="7585517" cy="1320800"/>
          </a:xfrm>
          <a:blipFill>
            <a:blip r:embed="rId2"/>
            <a:tile tx="0" ty="0" sx="100000" sy="100000" flip="none" algn="tl"/>
          </a:blipFill>
        </p:spPr>
        <p:txBody>
          <a:bodyPr>
            <a:normAutofit/>
          </a:bodyPr>
          <a:lstStyle/>
          <a:p>
            <a:r>
              <a:rPr lang="bn-BD" sz="7200" dirty="0" smtClean="0">
                <a:solidFill>
                  <a:sysClr val="windowText" lastClr="000000"/>
                </a:solidFill>
                <a:latin typeface="NikoshBAN" panose="02000000000000000000" pitchFamily="2" charset="0"/>
                <a:cs typeface="NikoshBAN" panose="02000000000000000000" pitchFamily="2" charset="0"/>
              </a:rPr>
              <a:t>নিচের চিত্র গুলো লক্ষ্য কর</a:t>
            </a:r>
            <a:endParaRPr lang="en-US" sz="7200" dirty="0">
              <a:solidFill>
                <a:sysClr val="windowText" lastClr="000000"/>
              </a:solidFill>
              <a:latin typeface="NikoshBAN" panose="02000000000000000000" pitchFamily="2" charset="0"/>
              <a:cs typeface="NikoshBAN" panose="02000000000000000000" pitchFamily="2" charset="0"/>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2633" y="2160589"/>
            <a:ext cx="4871258" cy="4024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69527" y="2160590"/>
            <a:ext cx="4921135" cy="4024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6625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2368" y="143472"/>
            <a:ext cx="4411595" cy="1402695"/>
          </a:xfrm>
          <a:blipFill>
            <a:blip r:embed="rId2"/>
            <a:tile tx="0" ty="0" sx="100000" sy="100000" flip="none" algn="tl"/>
          </a:blipFill>
        </p:spPr>
        <p:txBody>
          <a:bodyPr/>
          <a:lstStyle/>
          <a:p>
            <a:pPr algn="ctr"/>
            <a:r>
              <a:rPr lang="bn-BD" sz="9600" dirty="0" smtClean="0">
                <a:solidFill>
                  <a:schemeClr val="tx1"/>
                </a:solidFill>
                <a:latin typeface="NikoshBAN" panose="02000000000000000000" pitchFamily="2" charset="0"/>
                <a:cs typeface="NikoshBAN" panose="02000000000000000000" pitchFamily="2" charset="0"/>
              </a:rPr>
              <a:t>একক কাজ</a:t>
            </a:r>
            <a:endParaRPr lang="en-US" sz="9600" dirty="0">
              <a:solidFill>
                <a:schemeClr val="tx1"/>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1523693" y="2754048"/>
            <a:ext cx="7154795" cy="1096899"/>
          </a:xfrm>
          <a:blipFill>
            <a:blip r:embed="rId2"/>
            <a:tile tx="0" ty="0" sx="100000" sy="100000" flip="none" algn="tl"/>
          </a:blipFill>
        </p:spPr>
        <p:txBody>
          <a:bodyPr>
            <a:noAutofit/>
          </a:bodyPr>
          <a:lstStyle/>
          <a:p>
            <a:pPr algn="ctr"/>
            <a:r>
              <a:rPr lang="bn-BD" sz="7200" dirty="0" smtClean="0">
                <a:solidFill>
                  <a:schemeClr val="tx1"/>
                </a:solidFill>
                <a:latin typeface="NikoshBAN" panose="02000000000000000000" pitchFamily="2" charset="0"/>
                <a:cs typeface="NikoshBAN" panose="02000000000000000000" pitchFamily="2" charset="0"/>
              </a:rPr>
              <a:t>আগ্নেয়গিরি কাকে বলে?</a:t>
            </a:r>
            <a:endParaRPr lang="en-US" sz="7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24827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2545" y="498763"/>
            <a:ext cx="3896206" cy="1479665"/>
          </a:xfrm>
          <a:blipFill>
            <a:blip r:embed="rId2"/>
            <a:tile tx="0" ty="0" sx="100000" sy="100000" flip="none" algn="tl"/>
          </a:blipFill>
        </p:spPr>
        <p:txBody>
          <a:bodyPr/>
          <a:lstStyle/>
          <a:p>
            <a:pPr algn="ctr"/>
            <a:r>
              <a:rPr lang="bn-BD" sz="11500" dirty="0" smtClean="0">
                <a:solidFill>
                  <a:schemeClr val="tx1"/>
                </a:solidFill>
                <a:latin typeface="NikoshBAN" panose="02000000000000000000" pitchFamily="2" charset="0"/>
                <a:cs typeface="NikoshBAN" panose="02000000000000000000" pitchFamily="2" charset="0"/>
              </a:rPr>
              <a:t>সমাধান</a:t>
            </a:r>
            <a:endParaRPr lang="en-US" sz="11500" dirty="0">
              <a:solidFill>
                <a:schemeClr val="tx1"/>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598515" y="2238659"/>
            <a:ext cx="9360131" cy="3497124"/>
          </a:xfrm>
          <a:blipFill>
            <a:blip r:embed="rId2"/>
            <a:tile tx="0" ty="0" sx="100000" sy="100000" flip="none" algn="tl"/>
          </a:blipFill>
        </p:spPr>
        <p:txBody>
          <a:bodyPr>
            <a:normAutofit/>
          </a:bodyPr>
          <a:lstStyle/>
          <a:p>
            <a:pPr algn="l"/>
            <a:r>
              <a:rPr lang="bn-BD" sz="4000" dirty="0" smtClean="0">
                <a:solidFill>
                  <a:sysClr val="windowText" lastClr="000000"/>
                </a:solidFill>
                <a:latin typeface="NikoshBAN" panose="02000000000000000000" pitchFamily="2" charset="0"/>
                <a:cs typeface="NikoshBAN" panose="02000000000000000000" pitchFamily="2" charset="0"/>
              </a:rPr>
              <a:t>ভূপৃষ্ঠের দুর্বল অংশের ফাটল বা সুড়ঙ্গ দিয়ে ভূগর্তের উষ্ণ বায়ু,গলিত শিলা,ধাতু,কাদা,ছাই প্রভৃতি প্রবল বেগে ঊর্ধ্বে উৎক্ষিপ্ত হয়। ভূপৃষ্ঠে ঐ ছিদ্রপথ বা ফাটলের চারপাশে ক্রমশ জমাট বেঁধে যে উঁচু মোচাকৃতি পর্বত সৃস্টি করে তাকে আগ্নেয়গিরি বলে।</a:t>
            </a:r>
            <a:endParaRPr lang="en-US" sz="4000"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449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470</TotalTime>
  <Words>544</Words>
  <Application>Microsoft Office PowerPoint</Application>
  <PresentationFormat>Widescreen</PresentationFormat>
  <Paragraphs>79</Paragraphs>
  <Slides>22</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NikoshBAN</vt:lpstr>
      <vt:lpstr>Trebuchet MS</vt:lpstr>
      <vt:lpstr>Verdana</vt:lpstr>
      <vt:lpstr>Wingdings</vt:lpstr>
      <vt:lpstr>Wingdings 3</vt:lpstr>
      <vt:lpstr>Facet</vt:lpstr>
      <vt:lpstr>PowerPoint Presentation</vt:lpstr>
      <vt:lpstr>শিক্ষক পরিচিতি</vt:lpstr>
      <vt:lpstr>পাঠ পরিচিতি</vt:lpstr>
      <vt:lpstr>নিচের চিত্র গুলো লক্ষ্য কর</vt:lpstr>
      <vt:lpstr>পাঠ শিরোনাম</vt:lpstr>
      <vt:lpstr>PowerPoint Presentation</vt:lpstr>
      <vt:lpstr>নিচের চিত্র গুলো লক্ষ্য কর</vt:lpstr>
      <vt:lpstr>একক কাজ</vt:lpstr>
      <vt:lpstr>সমাধান</vt:lpstr>
      <vt:lpstr>একটি ভিডিও দেখি</vt:lpstr>
      <vt:lpstr>নিচের চিত্র গুলো লক্ষ্য কর</vt:lpstr>
      <vt:lpstr>জোড়ায় কাজ</vt:lpstr>
      <vt:lpstr>সমাধান</vt:lpstr>
      <vt:lpstr>নিচের চিত্র গুলো লক্ষ্য কর</vt:lpstr>
      <vt:lpstr>নিচের চিত্র গুলো লক্ষ্য কর</vt:lpstr>
      <vt:lpstr>নিচের চিত্র গুলো লক্ষ্য কর</vt:lpstr>
      <vt:lpstr>নিচের চিত্র গুলো লক্ষ্য কর</vt:lpstr>
      <vt:lpstr>দলগত কাজ</vt:lpstr>
      <vt:lpstr>সমাধান</vt:lpstr>
      <vt:lpstr>মুল্যায়ন</vt:lpstr>
      <vt:lpstr>বাডীর কাজ</vt:lpstr>
      <vt:lpstr>আজকের ক্লাশে সকলকেই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dc:creator>
  <cp:lastModifiedBy>SR</cp:lastModifiedBy>
  <cp:revision>46</cp:revision>
  <dcterms:created xsi:type="dcterms:W3CDTF">2020-06-14T09:43:39Z</dcterms:created>
  <dcterms:modified xsi:type="dcterms:W3CDTF">2020-06-16T10:56:36Z</dcterms:modified>
</cp:coreProperties>
</file>