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75" r:id="rId2"/>
    <p:sldId id="287" r:id="rId3"/>
    <p:sldId id="258" r:id="rId4"/>
    <p:sldId id="282" r:id="rId5"/>
    <p:sldId id="283" r:id="rId6"/>
    <p:sldId id="271" r:id="rId7"/>
    <p:sldId id="260" r:id="rId8"/>
    <p:sldId id="274" r:id="rId9"/>
    <p:sldId id="263" r:id="rId10"/>
    <p:sldId id="272" r:id="rId11"/>
    <p:sldId id="280" r:id="rId12"/>
    <p:sldId id="264" r:id="rId13"/>
    <p:sldId id="262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  <a:srgbClr val="663300"/>
    <a:srgbClr val="FF9900"/>
    <a:srgbClr val="CCECFF"/>
    <a:srgbClr val="B1E9FD"/>
    <a:srgbClr val="B6FCEF"/>
    <a:srgbClr val="CCFFFF"/>
    <a:srgbClr val="FF33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3" autoAdjust="0"/>
    <p:restoredTop sz="94660"/>
  </p:normalViewPr>
  <p:slideViewPr>
    <p:cSldViewPr>
      <p:cViewPr>
        <p:scale>
          <a:sx n="96" d="100"/>
          <a:sy n="96" d="100"/>
        </p:scale>
        <p:origin x="-582" y="52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268C4-F2F0-434F-8F1C-425EE533BD1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497434-3D83-4A61-8DE2-7F57E6CE3C4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BD" dirty="0" smtClean="0">
              <a:latin typeface="NikoshBAN" pitchFamily="2" charset="0"/>
              <a:cs typeface="NikoshBAN" pitchFamily="2" charset="0"/>
            </a:rPr>
            <a:t>দশম শ্রেণি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86CFB3-1CAF-49CC-BDB8-236704995E25}" type="parTrans" cxnId="{956FA549-A07A-4895-81F9-71792D9AFD26}">
      <dgm:prSet/>
      <dgm:spPr/>
      <dgm:t>
        <a:bodyPr/>
        <a:lstStyle/>
        <a:p>
          <a:endParaRPr lang="en-US"/>
        </a:p>
      </dgm:t>
    </dgm:pt>
    <dgm:pt modelId="{79AD7A86-2513-4B43-8646-30CEE4996B66}" type="sibTrans" cxnId="{956FA549-A07A-4895-81F9-71792D9AFD26}">
      <dgm:prSet/>
      <dgm:spPr/>
      <dgm:t>
        <a:bodyPr/>
        <a:lstStyle/>
        <a:p>
          <a:endParaRPr lang="en-US"/>
        </a:p>
      </dgm:t>
    </dgm:pt>
    <dgm:pt modelId="{5DC3EBD7-5F02-4740-853C-4174D8F90D53}" type="pres">
      <dgm:prSet presAssocID="{FAB268C4-F2F0-434F-8F1C-425EE533BD1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7A6CEC-E0C8-43A3-AB32-65205D0C6D8C}" type="pres">
      <dgm:prSet presAssocID="{CB497434-3D83-4A61-8DE2-7F57E6CE3C49}" presName="horFlow" presStyleCnt="0"/>
      <dgm:spPr/>
    </dgm:pt>
    <dgm:pt modelId="{078CDA55-449B-4078-8BE5-DDE4A5818EC1}" type="pres">
      <dgm:prSet presAssocID="{CB497434-3D83-4A61-8DE2-7F57E6CE3C49}" presName="bigChev" presStyleLbl="node1" presStyleIdx="0" presStyleCnt="1" custLinFactNeighborY="3571"/>
      <dgm:spPr/>
      <dgm:t>
        <a:bodyPr/>
        <a:lstStyle/>
        <a:p>
          <a:endParaRPr lang="en-US"/>
        </a:p>
      </dgm:t>
    </dgm:pt>
  </dgm:ptLst>
  <dgm:cxnLst>
    <dgm:cxn modelId="{3494B395-E720-4333-81E4-951B27D799F1}" type="presOf" srcId="{CB497434-3D83-4A61-8DE2-7F57E6CE3C49}" destId="{078CDA55-449B-4078-8BE5-DDE4A5818EC1}" srcOrd="0" destOrd="0" presId="urn:microsoft.com/office/officeart/2005/8/layout/lProcess3"/>
    <dgm:cxn modelId="{4447C70D-B389-45E0-BA01-3A8C022F7EC4}" type="presOf" srcId="{FAB268C4-F2F0-434F-8F1C-425EE533BD1A}" destId="{5DC3EBD7-5F02-4740-853C-4174D8F90D53}" srcOrd="0" destOrd="0" presId="urn:microsoft.com/office/officeart/2005/8/layout/lProcess3"/>
    <dgm:cxn modelId="{956FA549-A07A-4895-81F9-71792D9AFD26}" srcId="{FAB268C4-F2F0-434F-8F1C-425EE533BD1A}" destId="{CB497434-3D83-4A61-8DE2-7F57E6CE3C49}" srcOrd="0" destOrd="0" parTransId="{E486CFB3-1CAF-49CC-BDB8-236704995E25}" sibTransId="{79AD7A86-2513-4B43-8646-30CEE4996B66}"/>
    <dgm:cxn modelId="{A0381DE5-0795-408E-BBE8-657C7D3C8336}" type="presParOf" srcId="{5DC3EBD7-5F02-4740-853C-4174D8F90D53}" destId="{477A6CEC-E0C8-43A3-AB32-65205D0C6D8C}" srcOrd="0" destOrd="0" presId="urn:microsoft.com/office/officeart/2005/8/layout/lProcess3"/>
    <dgm:cxn modelId="{18C0F895-EBDE-4415-8FFF-6F83728C31B1}" type="presParOf" srcId="{477A6CEC-E0C8-43A3-AB32-65205D0C6D8C}" destId="{078CDA55-449B-4078-8BE5-DDE4A5818EC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3E956-920E-40F3-A959-91EE4DDAA1F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06ECD-1E9A-4478-9948-F6A5F039CDDB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bn-BD" sz="8000" dirty="0" smtClean="0">
              <a:latin typeface="NikoshBAN" pitchFamily="2" charset="0"/>
              <a:cs typeface="NikoshBAN" pitchFamily="2" charset="0"/>
            </a:rPr>
            <a:t>ধন্যবাদ </a:t>
          </a:r>
          <a:endParaRPr lang="en-US" sz="8000" dirty="0">
            <a:latin typeface="NikoshBAN" pitchFamily="2" charset="0"/>
            <a:cs typeface="NikoshBAN" pitchFamily="2" charset="0"/>
          </a:endParaRPr>
        </a:p>
      </dgm:t>
    </dgm:pt>
    <dgm:pt modelId="{4E413363-A349-4945-B80C-D92634161560}" type="parTrans" cxnId="{BF282ABF-2170-4DF8-A31D-3469A0952DD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4F05284-6DD4-4FF4-BCFE-ED72B23BC029}" type="sibTrans" cxnId="{BF282ABF-2170-4DF8-A31D-3469A0952DD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99A3C6-5432-49B9-B12A-B3D670C0E440}" type="pres">
      <dgm:prSet presAssocID="{7CD3E956-920E-40F3-A959-91EE4DDAA1F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6222C7D-F0B2-4EF6-810D-4619347C86BC}" type="pres">
      <dgm:prSet presAssocID="{7CD3E956-920E-40F3-A959-91EE4DDAA1FA}" presName="pyramid" presStyleLbl="node1" presStyleIdx="0" presStyleCnt="1" custLinFactNeighborX="-8072" custLinFactNeighborY="30882"/>
      <dgm:spPr>
        <a:solidFill>
          <a:schemeClr val="accent2"/>
        </a:solidFill>
      </dgm:spPr>
    </dgm:pt>
    <dgm:pt modelId="{ADC55524-9769-466A-B558-51D5D52E3B9D}" type="pres">
      <dgm:prSet presAssocID="{7CD3E956-920E-40F3-A959-91EE4DDAA1FA}" presName="theList" presStyleCnt="0"/>
      <dgm:spPr/>
    </dgm:pt>
    <dgm:pt modelId="{AC70FCF2-99CB-4252-A801-D379504B2735}" type="pres">
      <dgm:prSet presAssocID="{50C06ECD-1E9A-4478-9948-F6A5F039CDDB}" presName="aNode" presStyleLbl="fgAcc1" presStyleIdx="0" presStyleCnt="1" custScaleX="150858" custScaleY="84371" custLinFactNeighborX="13077" custLinFactNeighborY="-98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5F34-8B0C-4F95-B137-B0D35D0DEACD}" type="pres">
      <dgm:prSet presAssocID="{50C06ECD-1E9A-4478-9948-F6A5F039CDDB}" presName="aSpace" presStyleCnt="0"/>
      <dgm:spPr/>
    </dgm:pt>
  </dgm:ptLst>
  <dgm:cxnLst>
    <dgm:cxn modelId="{BF282ABF-2170-4DF8-A31D-3469A0952DD1}" srcId="{7CD3E956-920E-40F3-A959-91EE4DDAA1FA}" destId="{50C06ECD-1E9A-4478-9948-F6A5F039CDDB}" srcOrd="0" destOrd="0" parTransId="{4E413363-A349-4945-B80C-D92634161560}" sibTransId="{24F05284-6DD4-4FF4-BCFE-ED72B23BC029}"/>
    <dgm:cxn modelId="{19A417BB-CA93-497F-A607-C4B688E02376}" type="presOf" srcId="{50C06ECD-1E9A-4478-9948-F6A5F039CDDB}" destId="{AC70FCF2-99CB-4252-A801-D379504B2735}" srcOrd="0" destOrd="0" presId="urn:microsoft.com/office/officeart/2005/8/layout/pyramid2"/>
    <dgm:cxn modelId="{693A0C02-C40A-49A8-A31C-DDF47595DA8A}" type="presOf" srcId="{7CD3E956-920E-40F3-A959-91EE4DDAA1FA}" destId="{9B99A3C6-5432-49B9-B12A-B3D670C0E440}" srcOrd="0" destOrd="0" presId="urn:microsoft.com/office/officeart/2005/8/layout/pyramid2"/>
    <dgm:cxn modelId="{BBFD7911-B8E7-4667-8CD8-8899CE08DC49}" type="presParOf" srcId="{9B99A3C6-5432-49B9-B12A-B3D670C0E440}" destId="{46222C7D-F0B2-4EF6-810D-4619347C86BC}" srcOrd="0" destOrd="0" presId="urn:microsoft.com/office/officeart/2005/8/layout/pyramid2"/>
    <dgm:cxn modelId="{0EFE63E6-D9CA-41FA-9F6F-E3ADE0EB33D1}" type="presParOf" srcId="{9B99A3C6-5432-49B9-B12A-B3D670C0E440}" destId="{ADC55524-9769-466A-B558-51D5D52E3B9D}" srcOrd="1" destOrd="0" presId="urn:microsoft.com/office/officeart/2005/8/layout/pyramid2"/>
    <dgm:cxn modelId="{122676E7-1CCA-4879-B197-FC291CBE35F4}" type="presParOf" srcId="{ADC55524-9769-466A-B558-51D5D52E3B9D}" destId="{AC70FCF2-99CB-4252-A801-D379504B2735}" srcOrd="0" destOrd="0" presId="urn:microsoft.com/office/officeart/2005/8/layout/pyramid2"/>
    <dgm:cxn modelId="{7738AB12-C65B-487C-9EDC-60E9C3237D91}" type="presParOf" srcId="{ADC55524-9769-466A-B558-51D5D52E3B9D}" destId="{4C785F34-8B0C-4F95-B137-B0D35D0DEAC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CDA55-449B-4078-8BE5-DDE4A5818EC1}">
      <dsp:nvSpPr>
        <dsp:cNvPr id="0" name=""/>
        <dsp:cNvSpPr/>
      </dsp:nvSpPr>
      <dsp:spPr>
        <a:xfrm>
          <a:off x="0" y="228590"/>
          <a:ext cx="5334000" cy="2133600"/>
        </a:xfrm>
        <a:prstGeom prst="chevron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দশম শ্রেণি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1066800" y="228590"/>
        <a:ext cx="3200400" cy="213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22C7D-F0B2-4EF6-810D-4619347C86BC}">
      <dsp:nvSpPr>
        <dsp:cNvPr id="0" name=""/>
        <dsp:cNvSpPr/>
      </dsp:nvSpPr>
      <dsp:spPr>
        <a:xfrm>
          <a:off x="98391" y="0"/>
          <a:ext cx="5181600" cy="5181600"/>
        </a:xfrm>
        <a:prstGeom prst="triangl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0FCF2-99CB-4252-A801-D379504B2735}">
      <dsp:nvSpPr>
        <dsp:cNvPr id="0" name=""/>
        <dsp:cNvSpPr/>
      </dsp:nvSpPr>
      <dsp:spPr>
        <a:xfrm>
          <a:off x="2691430" y="71967"/>
          <a:ext cx="5080957" cy="3497414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kern="1200" dirty="0" smtClean="0">
              <a:latin typeface="NikoshBAN" pitchFamily="2" charset="0"/>
              <a:cs typeface="NikoshBAN" pitchFamily="2" charset="0"/>
            </a:rPr>
            <a:t>ধন্যবাদ </a:t>
          </a:r>
          <a:endParaRPr lang="en-US" sz="8000" kern="1200" dirty="0">
            <a:latin typeface="NikoshBAN" pitchFamily="2" charset="0"/>
            <a:cs typeface="NikoshBAN" pitchFamily="2" charset="0"/>
          </a:endParaRPr>
        </a:p>
      </dsp:txBody>
      <dsp:txXfrm>
        <a:off x="2862160" y="242697"/>
        <a:ext cx="4739497" cy="3155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8188-8893-49A5-A010-5B45B96A3B47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00BD7-1D05-4F10-B629-5F2EBE3C2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6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C426-160D-41F8-BDDB-EF15837111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00BD7-1D05-4F10-B629-5F2EBE3C2A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00BD7-1D05-4F10-B629-5F2EBE3C2A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7213600" cy="5410200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590800" y="2697540"/>
            <a:ext cx="457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85825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4600" y="7620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আলোর প্রকৃতি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3505200" y="4724400"/>
            <a:ext cx="2133600" cy="106680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endParaRPr lang="bn-BD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28600" y="3429000"/>
            <a:ext cx="228600" cy="228600"/>
          </a:xfrm>
          <a:prstGeom prst="chevron">
            <a:avLst/>
          </a:prstGeom>
          <a:solidFill>
            <a:schemeClr val="bg1"/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895600" y="2895600"/>
            <a:ext cx="304800" cy="2286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781800" y="4114800"/>
            <a:ext cx="228600" cy="228600"/>
          </a:xfrm>
          <a:prstGeom prst="chevron">
            <a:avLst/>
          </a:prstGeom>
          <a:solidFill>
            <a:schemeClr val="bg1"/>
          </a:solidFill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46945E-18 -1.51978E-6 C 0.06701 -0.03423 0.13455 -0.06824 0.17743 -0.08142 C 0.21962 -0.09438 0.24132 -0.08142 0.25417 -0.08142 " pathEditMode="fixed" rAng="0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743 0.0074 C 0.18716 0.07865 0.34705 0.15059 0.41077 0.17951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8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07 0.00185 C 0.00087 0.00139 0.01476 0.00116 0.05382 -0.01017 C 0.09289 -0.01966 0.19323 -0.04765 0.22552 -0.05459 " pathEditMode="fixed" rAng="-482367" ptsTypes="a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rism\bio.jpeg"/>
          <p:cNvPicPr>
            <a:picLocks noChangeAspect="1" noChangeArrowheads="1"/>
          </p:cNvPicPr>
          <p:nvPr/>
        </p:nvPicPr>
        <p:blipFill>
          <a:blip r:embed="rId2"/>
          <a:srcRect t="15000" b="15000"/>
          <a:stretch>
            <a:fillRect/>
          </a:stretch>
        </p:blipFill>
        <p:spPr bwMode="auto">
          <a:xfrm>
            <a:off x="4038600" y="3581400"/>
            <a:ext cx="4876800" cy="2951018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\Desktop\is[3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" y="990600"/>
            <a:ext cx="3495040" cy="2667000"/>
          </a:xfrm>
          <a:prstGeom prst="rect">
            <a:avLst/>
          </a:prstGeom>
          <a:noFill/>
        </p:spPr>
      </p:pic>
      <p:pic>
        <p:nvPicPr>
          <p:cNvPr id="5" name="Picture 4" descr="XD560U3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40054"/>
            <a:ext cx="4267200" cy="2412746"/>
          </a:xfrm>
          <a:prstGeom prst="rect">
            <a:avLst/>
          </a:prstGeom>
        </p:spPr>
      </p:pic>
      <p:pic>
        <p:nvPicPr>
          <p:cNvPr id="7" name="Picture 6" descr="DesignSpot575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835400"/>
            <a:ext cx="3276600" cy="279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685800" y="838200"/>
            <a:ext cx="7543800" cy="1676400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3581400"/>
            <a:ext cx="8077200" cy="22860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প্রতিসরনাঙ্কের বিভিন্নতার জন্য আলোর বিচ্ছুরণ ঘটে-বিশ্লেষণ কর।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photo-white-light-beam-shines-through-a-prism-and-then-disperses-the-light-into-an-entire-rainbow-color-46428640.jpg"/>
          <p:cNvPicPr>
            <a:picLocks noChangeAspect="1"/>
          </p:cNvPicPr>
          <p:nvPr/>
        </p:nvPicPr>
        <p:blipFill>
          <a:blip r:embed="rId2"/>
          <a:srcRect b="6122"/>
          <a:stretch>
            <a:fillRect/>
          </a:stretch>
        </p:blipFill>
        <p:spPr>
          <a:xfrm>
            <a:off x="228601" y="381000"/>
            <a:ext cx="2362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10200" y="304800"/>
            <a:ext cx="342593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ouble Wave 3"/>
          <p:cNvSpPr/>
          <p:nvPr/>
        </p:nvSpPr>
        <p:spPr>
          <a:xfrm>
            <a:off x="381000" y="3962400"/>
            <a:ext cx="2057400" cy="914400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6172200" y="3886200"/>
            <a:ext cx="2057400" cy="914400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rism.2.u.png"/>
          <p:cNvPicPr>
            <a:picLocks noChangeAspect="1"/>
          </p:cNvPicPr>
          <p:nvPr/>
        </p:nvPicPr>
        <p:blipFill>
          <a:blip r:embed="rId4"/>
          <a:srcRect l="23881" t="6000" r="25373" b="16000"/>
          <a:stretch>
            <a:fillRect/>
          </a:stretch>
        </p:blipFill>
        <p:spPr>
          <a:xfrm rot="5400000">
            <a:off x="3009900" y="3086100"/>
            <a:ext cx="2362200" cy="2743200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3200400" y="5791200"/>
            <a:ext cx="2057400" cy="9144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743200" y="381000"/>
            <a:ext cx="2514600" cy="2514600"/>
          </a:xfrm>
          <a:prstGeom prst="flowChartConnector">
            <a:avLst/>
          </a:prstGeom>
          <a:solidFill>
            <a:srgbClr val="FFFFCC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990600"/>
            <a:ext cx="6400800" cy="25908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162961"/>
            <a:ext cx="7315200" cy="132343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প্রিজমে বর্নভেদে আলোক রশ্মি বাঁকার পরিমান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বিভিন্ন হওয়ার কারণ বিশ্লেষণ কর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1143000"/>
          <a:ext cx="7848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মোঃরফিক আহমেদ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লিটন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(</a:t>
            </a:r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কুটিবালিকা উচ্চ বিদ্যালয়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কুটি,কাসবা,বি -বাড়িয়া।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 নাম্বারঃ০১৭২৬994141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ইমেইল-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ahmad.liton@yahoo.com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Rafiq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685800"/>
            <a:ext cx="1463675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905000" y="838200"/>
          <a:ext cx="5334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2000" y="3733800"/>
            <a:ext cx="7620000" cy="2286000"/>
          </a:xfrm>
          <a:prstGeom prst="roundRect">
            <a:avLst>
              <a:gd name="adj" fmla="val 50000"/>
            </a:avLst>
          </a:prstGeom>
          <a:solidFill>
            <a:srgbClr val="DEF6B4"/>
          </a:solidFill>
          <a:ln w="28575">
            <a:solidFill>
              <a:srgbClr val="00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পদার্থ বিজ্ঞান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আলোর বিচ্ছুরণ ও বিক্ষেপণ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 descr="prism.2.u.png"/>
          <p:cNvPicPr>
            <a:picLocks noChangeAspect="1"/>
          </p:cNvPicPr>
          <p:nvPr/>
        </p:nvPicPr>
        <p:blipFill>
          <a:blip r:embed="rId2"/>
          <a:srcRect l="26994" t="9998" r="31016" b="16019"/>
          <a:stretch>
            <a:fillRect/>
          </a:stretch>
        </p:blipFill>
        <p:spPr>
          <a:xfrm flipH="1">
            <a:off x="5638800" y="1905000"/>
            <a:ext cx="2133600" cy="2819400"/>
          </a:xfrm>
          <a:prstGeom prst="rect">
            <a:avLst/>
          </a:prstGeom>
        </p:spPr>
      </p:pic>
      <p:cxnSp>
        <p:nvCxnSpPr>
          <p:cNvPr id="136" name="Straight Arrow Connector 135"/>
          <p:cNvCxnSpPr/>
          <p:nvPr/>
        </p:nvCxnSpPr>
        <p:spPr>
          <a:xfrm>
            <a:off x="7239000" y="2971800"/>
            <a:ext cx="1219200" cy="5334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239000" y="3200400"/>
            <a:ext cx="1219200" cy="53340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7162800" y="3581400"/>
            <a:ext cx="1295400" cy="685800"/>
          </a:xfrm>
          <a:prstGeom prst="straightConnector1">
            <a:avLst/>
          </a:prstGeom>
          <a:ln w="57150">
            <a:solidFill>
              <a:srgbClr val="0033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162800" y="3733800"/>
            <a:ext cx="1219200" cy="762000"/>
          </a:xfrm>
          <a:prstGeom prst="straightConnector1">
            <a:avLst/>
          </a:prstGeom>
          <a:ln w="57150">
            <a:solidFill>
              <a:srgbClr val="99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239000" y="2743200"/>
            <a:ext cx="1219200" cy="45720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162800" y="3352800"/>
            <a:ext cx="1295400" cy="609600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7239000" y="2514600"/>
            <a:ext cx="1219200" cy="457200"/>
          </a:xfrm>
          <a:prstGeom prst="straightConnector1">
            <a:avLst/>
          </a:prstGeom>
          <a:ln w="57150">
            <a:solidFill>
              <a:srgbClr val="FF00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Connector 1"/>
          <p:cNvSpPr/>
          <p:nvPr/>
        </p:nvSpPr>
        <p:spPr>
          <a:xfrm>
            <a:off x="2057400" y="1828801"/>
            <a:ext cx="2286000" cy="2362200"/>
          </a:xfrm>
          <a:prstGeom prst="flowChartConnector">
            <a:avLst/>
          </a:prstGeom>
          <a:solidFill>
            <a:srgbClr val="FF0000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14400" y="3124202"/>
            <a:ext cx="1143000" cy="5334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 flipV="1">
            <a:off x="3543301" y="4457702"/>
            <a:ext cx="1371600" cy="53339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H="1">
            <a:off x="762000" y="2819403"/>
            <a:ext cx="1295400" cy="2666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62000" y="2667002"/>
            <a:ext cx="1295400" cy="761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1866108" y="1029496"/>
            <a:ext cx="1219992" cy="53260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5"/>
          </p:cNvCxnSpPr>
          <p:nvPr/>
        </p:nvCxnSpPr>
        <p:spPr>
          <a:xfrm rot="16200000" flipH="1">
            <a:off x="3698246" y="4155441"/>
            <a:ext cx="1412732" cy="79197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3505202"/>
            <a:ext cx="1295400" cy="7619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3048002"/>
            <a:ext cx="1524000" cy="1523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00" y="1219201"/>
            <a:ext cx="990600" cy="9144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2133601"/>
            <a:ext cx="1218406" cy="30559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056608" y="991397"/>
            <a:ext cx="1296192" cy="38020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3352802"/>
            <a:ext cx="1447800" cy="4571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67200" y="3733802"/>
            <a:ext cx="1066800" cy="10667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3657602"/>
            <a:ext cx="1143000" cy="9143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3400" y="3429002"/>
            <a:ext cx="1371600" cy="6095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3390901" y="4610101"/>
            <a:ext cx="1447799" cy="457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4038601" y="4038601"/>
            <a:ext cx="1142999" cy="838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2000" y="2971802"/>
            <a:ext cx="1295400" cy="4571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62000" y="2895602"/>
            <a:ext cx="1295400" cy="3809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38200" y="3048002"/>
            <a:ext cx="1219200" cy="4571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4419600" y="2590802"/>
            <a:ext cx="1447800" cy="3048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62000" y="2743202"/>
            <a:ext cx="1295400" cy="1523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4419600" y="2895600"/>
            <a:ext cx="1524000" cy="7620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000" y="2590801"/>
            <a:ext cx="1295400" cy="158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4419600" y="2133602"/>
            <a:ext cx="1295400" cy="6096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886202" y="1066803"/>
            <a:ext cx="1143001" cy="83819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076303" y="1257699"/>
            <a:ext cx="1067594" cy="838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419600" y="1905002"/>
            <a:ext cx="1219200" cy="68659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267200" y="1371602"/>
            <a:ext cx="990600" cy="9906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4419600" y="2362202"/>
            <a:ext cx="1371600" cy="457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4343400" y="1600202"/>
            <a:ext cx="1143000" cy="91519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4419600" y="3200403"/>
            <a:ext cx="1447800" cy="3047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8200" y="2362201"/>
            <a:ext cx="1295400" cy="15240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2475706" y="1105695"/>
            <a:ext cx="1372395" cy="7540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857103" y="1105298"/>
            <a:ext cx="1372395" cy="76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124200" y="1066801"/>
            <a:ext cx="1295401" cy="2286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581401" y="1066804"/>
            <a:ext cx="1219201" cy="6095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52802" y="990603"/>
            <a:ext cx="1295399" cy="5333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2666602" y="1143398"/>
            <a:ext cx="1372395" cy="15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247106" y="1029495"/>
            <a:ext cx="1372395" cy="22780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485900" y="1028701"/>
            <a:ext cx="1143000" cy="9144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1638302" y="1028702"/>
            <a:ext cx="1219198" cy="68579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3000" y="1447801"/>
            <a:ext cx="1219200" cy="76200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66800" y="1676401"/>
            <a:ext cx="1219200" cy="60960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90600" y="1905001"/>
            <a:ext cx="1219200" cy="45720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133601" y="4800601"/>
            <a:ext cx="1371599" cy="3048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019300" y="4686302"/>
            <a:ext cx="1219200" cy="381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714500" y="4381502"/>
            <a:ext cx="1143000" cy="6096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866900" y="4533902"/>
            <a:ext cx="1219200" cy="5334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00200" y="4267202"/>
            <a:ext cx="1143000" cy="6858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524000" y="4114802"/>
            <a:ext cx="1066800" cy="762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409700" y="3924302"/>
            <a:ext cx="990600" cy="9144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1295400" y="3810002"/>
            <a:ext cx="990600" cy="9144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1219200" y="3733802"/>
            <a:ext cx="990600" cy="762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1066800" y="3581402"/>
            <a:ext cx="1066800" cy="762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990600" y="3505202"/>
            <a:ext cx="1066800" cy="6858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914400" y="3352802"/>
            <a:ext cx="1143000" cy="6096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V="1">
            <a:off x="914400" y="3276602"/>
            <a:ext cx="1143000" cy="5334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362201" y="4876801"/>
            <a:ext cx="1371599" cy="1524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553098" y="4914504"/>
            <a:ext cx="1371599" cy="7699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2667795" y="4952207"/>
            <a:ext cx="1447800" cy="7778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3276600" y="4724401"/>
            <a:ext cx="1371602" cy="30480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086101" y="4838701"/>
            <a:ext cx="1447799" cy="1524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2971801" y="4953001"/>
            <a:ext cx="1447799" cy="76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858295" y="4990307"/>
            <a:ext cx="1447799" cy="15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228600" y="5874603"/>
            <a:ext cx="83820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সূর্য রশ্মি প্রিজমে প্রবেশ করছে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8" presetClass="entr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bow-over-the-muldrow-glacier_1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3276599"/>
            <a:ext cx="2971799" cy="2743200"/>
          </a:xfrm>
          <a:prstGeom prst="rect">
            <a:avLst/>
          </a:prstGeom>
        </p:spPr>
      </p:pic>
      <p:pic>
        <p:nvPicPr>
          <p:cNvPr id="3" name="Picture 2" descr="tumblr_lu99eogvsY1r5qrim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3276600"/>
            <a:ext cx="2971800" cy="2743201"/>
          </a:xfrm>
          <a:prstGeom prst="rect">
            <a:avLst/>
          </a:prstGeom>
        </p:spPr>
      </p:pic>
      <p:pic>
        <p:nvPicPr>
          <p:cNvPr id="5" name="Picture 4" descr="Rainbow-Animation-rainbows-11031117-330-3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288956"/>
            <a:ext cx="2971800" cy="2730844"/>
          </a:xfrm>
          <a:prstGeom prst="rect">
            <a:avLst/>
          </a:prstGeom>
        </p:spPr>
      </p:pic>
      <p:pic>
        <p:nvPicPr>
          <p:cNvPr id="2" name="Picture 1" descr="stock-footage-rainbow-and-beautiful-sk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276600"/>
            <a:ext cx="2971800" cy="2743201"/>
          </a:xfrm>
          <a:prstGeom prst="rect">
            <a:avLst/>
          </a:prstGeom>
        </p:spPr>
      </p:pic>
      <p:pic>
        <p:nvPicPr>
          <p:cNvPr id="4" name="Picture 3" descr="stock-footage-rainbow-and-blue-sk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276599"/>
            <a:ext cx="2971800" cy="27432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3047999" y="3276599"/>
            <a:ext cx="2971800" cy="2743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 এর সমাবেশ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-0.39963 L -3.33333E-6 8.78816E-7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78816E-7 L 0.32917 -0.39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17 8.78816E-7 L -3.33333E-6 8.78816E-7 " pathEditMode="relative" rAng="0" ptsTypes="AA">
                                      <p:cBhvr>
                                        <p:cTn id="46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1.71138E-6 L 3.33333E-6 1.71138E-6 " pathEditMode="relative" rAng="0" ptsTypes="AA">
                                      <p:cBhvr>
                                        <p:cTn id="50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78816E-7 L 0.00417 -0.39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ame Side Corner Rectangle 13"/>
          <p:cNvSpPr/>
          <p:nvPr/>
        </p:nvSpPr>
        <p:spPr>
          <a:xfrm>
            <a:off x="914400" y="3276600"/>
            <a:ext cx="2514600" cy="990600"/>
          </a:xfrm>
          <a:prstGeom prst="snip2Same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প্রিজম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4800600" y="3200400"/>
            <a:ext cx="2895600" cy="990600"/>
          </a:xfrm>
          <a:prstGeom prst="snip2Same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বিচ্ছুরণ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066800"/>
            <a:ext cx="6934200" cy="1752600"/>
          </a:xfrm>
          <a:prstGeom prst="roundRect">
            <a:avLst>
              <a:gd name="adj" fmla="val 376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প্রিজমে আলোর বিচ্ছুরণ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roovy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419600"/>
            <a:ext cx="5029200" cy="2209800"/>
          </a:xfrm>
          <a:prstGeom prst="rect">
            <a:avLst/>
          </a:prstGeom>
        </p:spPr>
      </p:pic>
      <p:pic>
        <p:nvPicPr>
          <p:cNvPr id="9" name="Picture 8" descr="3d-Pri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95800"/>
            <a:ext cx="3276600" cy="213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685800"/>
            <a:ext cx="58674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95400" y="2514600"/>
            <a:ext cx="6553200" cy="1371600"/>
          </a:xfrm>
          <a:prstGeom prst="rightArrow">
            <a:avLst>
              <a:gd name="adj1" fmla="val 65921"/>
              <a:gd name="adj2" fmla="val 330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বিভিন্ন রং এর  নাম বলতে পারবে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95400" y="3962400"/>
            <a:ext cx="6705600" cy="1295400"/>
          </a:xfrm>
          <a:prstGeom prst="rightArrow">
            <a:avLst>
              <a:gd name="adj1" fmla="val 65844"/>
              <a:gd name="adj2" fmla="val 4894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বিচ্ছুরণ বর্ণনা 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95400" y="5410200"/>
            <a:ext cx="6553200" cy="1143000"/>
          </a:xfrm>
          <a:prstGeom prst="rightArrow">
            <a:avLst>
              <a:gd name="adj1" fmla="val 77392"/>
              <a:gd name="adj2" fmla="val 3728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বিচ্ছুরণের কারণ ব্যাখ্যা করতে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evel 23"/>
          <p:cNvSpPr/>
          <p:nvPr/>
        </p:nvSpPr>
        <p:spPr>
          <a:xfrm>
            <a:off x="5867400" y="4724400"/>
            <a:ext cx="2971800" cy="1905000"/>
          </a:xfrm>
          <a:prstGeom prst="bevel">
            <a:avLst>
              <a:gd name="adj" fmla="val 623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ormula-explanation-prism-volume-4.jpg"/>
          <p:cNvPicPr>
            <a:picLocks noChangeAspect="1"/>
          </p:cNvPicPr>
          <p:nvPr/>
        </p:nvPicPr>
        <p:blipFill>
          <a:blip r:embed="rId2"/>
          <a:srcRect l="8333" t="8677" r="2857" b="22916"/>
          <a:stretch>
            <a:fillRect/>
          </a:stretch>
        </p:blipFill>
        <p:spPr>
          <a:xfrm>
            <a:off x="345621" y="838200"/>
            <a:ext cx="3235779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276600"/>
            <a:ext cx="2895600" cy="110799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প্রিজম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14400"/>
            <a:ext cx="4648200" cy="22098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86400" y="3352800"/>
            <a:ext cx="3276600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বিচ্ছুরণ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81000" y="4572000"/>
            <a:ext cx="5294866" cy="1981200"/>
            <a:chOff x="1944134" y="4572000"/>
            <a:chExt cx="5294866" cy="1981200"/>
          </a:xfrm>
        </p:grpSpPr>
        <p:grpSp>
          <p:nvGrpSpPr>
            <p:cNvPr id="21" name="Group 20"/>
            <p:cNvGrpSpPr/>
            <p:nvPr/>
          </p:nvGrpSpPr>
          <p:grpSpPr>
            <a:xfrm>
              <a:off x="1944134" y="4572000"/>
              <a:ext cx="5294866" cy="1981200"/>
              <a:chOff x="1944134" y="4572000"/>
              <a:chExt cx="5294866" cy="19812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944134" y="4648200"/>
                <a:ext cx="5294866" cy="1905000"/>
                <a:chOff x="3320569" y="4724400"/>
                <a:chExt cx="4604231" cy="190500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3352800" y="4724400"/>
                  <a:ext cx="4572000" cy="1905000"/>
                  <a:chOff x="3352800" y="4800600"/>
                  <a:chExt cx="4572000" cy="1905000"/>
                </a:xfrm>
              </p:grpSpPr>
              <p:pic>
                <p:nvPicPr>
                  <p:cNvPr id="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 l="362" t="3741" r="50000" b="62245"/>
                  <a:stretch>
                    <a:fillRect/>
                  </a:stretch>
                </p:blipFill>
                <p:spPr bwMode="auto">
                  <a:xfrm flipV="1">
                    <a:off x="3352800" y="4800600"/>
                    <a:ext cx="4572000" cy="1905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4038600" y="4800600"/>
                    <a:ext cx="2057400" cy="1588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TextBox 7"/>
                <p:cNvSpPr txBox="1"/>
                <p:nvPr/>
              </p:nvSpPr>
              <p:spPr>
                <a:xfrm rot="20082300">
                  <a:off x="3320569" y="5424604"/>
                  <a:ext cx="10791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সাদা আলো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3124200" y="457200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প্রিজম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4648200" y="5410200"/>
              <a:ext cx="1371600" cy="6096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76600" y="5257800"/>
              <a:ext cx="1447800" cy="777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lowchart: Process 24"/>
          <p:cNvSpPr/>
          <p:nvPr/>
        </p:nvSpPr>
        <p:spPr>
          <a:xfrm>
            <a:off x="6324600" y="4876800"/>
            <a:ext cx="2057400" cy="1600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বেগুনী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6324600" y="4876800"/>
            <a:ext cx="2057400" cy="1600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6324600" y="4876800"/>
            <a:ext cx="2057400" cy="1600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আসমানী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6324600" y="4876800"/>
            <a:ext cx="2057400" cy="1600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324600" y="4876800"/>
            <a:ext cx="2057400" cy="1600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6324600" y="4876800"/>
            <a:ext cx="2057400" cy="1600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6324600" y="4876800"/>
            <a:ext cx="2057400" cy="1600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6" grpId="0" animBg="1"/>
      <p:bldP spid="25" grpId="0"/>
      <p:bldP spid="25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5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2971800" cy="4267200"/>
          </a:xfrm>
          <a:prstGeom prst="rect">
            <a:avLst/>
          </a:prstGeom>
        </p:spPr>
      </p:pic>
      <p:pic>
        <p:nvPicPr>
          <p:cNvPr id="3" name="Picture 2" descr="Light_dispersion_conceptual_wav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1000"/>
            <a:ext cx="5638800" cy="4267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48400" y="5715000"/>
            <a:ext cx="2362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প্রতিসরাঙ্ক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715000"/>
            <a:ext cx="2362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তরঙ্গ  দৈর্ঘ্য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5715000"/>
            <a:ext cx="23622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81000" y="4800600"/>
            <a:ext cx="8229600" cy="7650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 আলো প্রিজমে প্রবেশ করছে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2921</TotalTime>
  <Words>105</Words>
  <Application>Microsoft Office PowerPoint</Application>
  <PresentationFormat>On-screen Show (4:3)</PresentationFormat>
  <Paragraphs>44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মোঃরফিক আহমেদ (লিটন) সহকারি শিক্ষক(গণিত) কুটিবালিকা উচ্চ বিদ্যালয় কুটি,কাসবা,বি -বাড়িয়া। মোবাইল নাম্বারঃ০১৭২৬994141 ইমেইল-ahmad.liton@yahoo.com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Md. Rafiq Ahmad</cp:lastModifiedBy>
  <cp:revision>428</cp:revision>
  <dcterms:created xsi:type="dcterms:W3CDTF">2006-08-16T00:00:00Z</dcterms:created>
  <dcterms:modified xsi:type="dcterms:W3CDTF">2020-06-17T00:23:34Z</dcterms:modified>
</cp:coreProperties>
</file>