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70" r:id="rId10"/>
    <p:sldId id="272" r:id="rId11"/>
    <p:sldId id="271" r:id="rId12"/>
    <p:sldId id="274" r:id="rId13"/>
    <p:sldId id="275" r:id="rId14"/>
    <p:sldId id="273" r:id="rId15"/>
    <p:sldId id="262" r:id="rId16"/>
    <p:sldId id="268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99"/>
    <a:srgbClr val="FF0066"/>
    <a:srgbClr val="33CC33"/>
    <a:srgbClr val="00CC00"/>
    <a:srgbClr val="FF00FF"/>
    <a:srgbClr val="006600"/>
    <a:srgbClr val="FFFF00"/>
    <a:srgbClr val="FA1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4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1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A175-693E-41B6-B219-13527F380154}" type="datetimeFigureOut">
              <a:rPr lang="en-US" smtClean="0"/>
              <a:t>17-Jun-2020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28BC-3EAF-43B7-ACA1-CBB2B64A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microsoft.com/office/2007/relationships/hdphoto" Target="../media/hdphoto4.wdp"/><Relationship Id="rId3" Type="http://schemas.openxmlformats.org/officeDocument/2006/relationships/image" Target="../media/image29.jpeg"/><Relationship Id="rId7" Type="http://schemas.microsoft.com/office/2007/relationships/hdphoto" Target="../media/hdphoto2.wdp"/><Relationship Id="rId12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microsoft.com/office/2007/relationships/hdphoto" Target="../media/hdphoto1.wdp"/><Relationship Id="rId15" Type="http://schemas.openxmlformats.org/officeDocument/2006/relationships/hyperlink" Target="https://en.wikipedia.org/wiki/Prime_Minister_of_Bangladesh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microsoft.com/office/2007/relationships/hdphoto" Target="../media/hdphoto3.wdp"/><Relationship Id="rId1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-MAIL-mdanwarulislam8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5404"/>
            <a:ext cx="8915400" cy="63769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3679209" y="2819399"/>
            <a:ext cx="2057400" cy="13716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" y="5801730"/>
            <a:ext cx="1752600" cy="707886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288" y="5821430"/>
            <a:ext cx="1553570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ম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02288" y="152400"/>
            <a:ext cx="1600200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গ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" y="152400"/>
            <a:ext cx="1447800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স্বা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44" y="3047999"/>
            <a:ext cx="1036544" cy="914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685800" y="879511"/>
            <a:ext cx="228600" cy="4907472"/>
          </a:xfrm>
          <a:prstGeom prst="rect">
            <a:avLst/>
          </a:prstGeom>
          <a:solidFill>
            <a:srgbClr val="FA1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15952" y="860284"/>
            <a:ext cx="242248" cy="4926697"/>
          </a:xfrm>
          <a:prstGeom prst="rect">
            <a:avLst/>
          </a:prstGeom>
          <a:solidFill>
            <a:srgbClr val="FA1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76885" y="384888"/>
            <a:ext cx="5943600" cy="255657"/>
          </a:xfrm>
          <a:prstGeom prst="rect">
            <a:avLst/>
          </a:prstGeom>
          <a:solidFill>
            <a:srgbClr val="FA1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3099" y="5959760"/>
            <a:ext cx="5608661" cy="255657"/>
          </a:xfrm>
          <a:prstGeom prst="rect">
            <a:avLst/>
          </a:prstGeom>
          <a:solidFill>
            <a:srgbClr val="FA1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79512"/>
            <a:ext cx="5559188" cy="46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ঙ্গবন্ধুর পারিবারিক পরিচয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006611"/>
            <a:ext cx="1984322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বঙ্গবন্ধু পরিবার | বঙ্গবন্ধু অনলাই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বঙ্গবন্ধু পরিবার | বঙ্গবন্ধু অনলাইন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বঙ্গবন্ধু পরিবার | বঙ্গবন্ধু অনলাইন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hoto Archive - Liberation War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61" y="2438400"/>
            <a:ext cx="1984322" cy="12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4" y="249237"/>
            <a:ext cx="88391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নিচের ছবিগুলি দেখ এবং উত্তর লিখ</a:t>
            </a:r>
            <a:r>
              <a:rPr lang="en-US" dirty="0" smtClean="0"/>
              <a:t>:-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5275" y="1006611"/>
            <a:ext cx="2676525" cy="2406925"/>
            <a:chOff x="295275" y="990599"/>
            <a:chExt cx="2676525" cy="2406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990599"/>
              <a:ext cx="2676525" cy="24069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6562" y="3028192"/>
              <a:ext cx="19780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মেজর জেনারেল রাও ফরমান আলি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574" y="3962400"/>
            <a:ext cx="2854326" cy="2691838"/>
            <a:chOff x="155574" y="3962400"/>
            <a:chExt cx="2854326" cy="2691838"/>
          </a:xfrm>
        </p:grpSpPr>
        <p:pic>
          <p:nvPicPr>
            <p:cNvPr id="1028" name="Picture 4" descr="1947 | Battlefield Pakistan | Pag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3962400"/>
              <a:ext cx="2816226" cy="256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3375" y="6392628"/>
              <a:ext cx="2676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পাকিস্তানী হানাদার বাহিনী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4661" y="5516167"/>
            <a:ext cx="1984322" cy="1341833"/>
            <a:chOff x="7024661" y="5516167"/>
            <a:chExt cx="1984322" cy="1341833"/>
          </a:xfrm>
        </p:grpSpPr>
        <p:pic>
          <p:nvPicPr>
            <p:cNvPr id="10" name="Picture 2" descr="আজ ১৭ এপ্রিল, ঐতিহাসিক মুজিবনগর দিবস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61" y="5516167"/>
              <a:ext cx="1984322" cy="1341833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</p:pic>
        <p:sp>
          <p:nvSpPr>
            <p:cNvPr id="13" name="TextBox 12"/>
            <p:cNvSpPr txBox="1"/>
            <p:nvPr/>
          </p:nvSpPr>
          <p:spPr>
            <a:xfrm>
              <a:off x="7239000" y="6187083"/>
              <a:ext cx="1733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CC00"/>
                  </a:solidFill>
                </a:rPr>
                <a:t>মজিব নগর-১০ এপ্রিল/১৯৭১</a:t>
              </a:r>
              <a:endParaRPr lang="en-US" sz="1100" dirty="0">
                <a:solidFill>
                  <a:srgbClr val="00CC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3200" y="3843353"/>
            <a:ext cx="2419244" cy="1631675"/>
            <a:chOff x="6553200" y="3843353"/>
            <a:chExt cx="2419244" cy="1631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121" y="3843353"/>
              <a:ext cx="1984322" cy="16316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53200" y="4419600"/>
              <a:ext cx="2419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9900"/>
                  </a:solidFill>
                </a:rPr>
                <a:t>বুদ্ধিজীবিদের বদ্যভূমি রায়ের বাজার</a:t>
              </a:r>
              <a:endParaRPr lang="en-US" sz="1100" dirty="0">
                <a:solidFill>
                  <a:srgbClr val="0099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39000" y="3044204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CC00"/>
                </a:solidFill>
              </a:rPr>
              <a:t>মুক্তিযোদ্ধা</a:t>
            </a:r>
            <a:endParaRPr lang="en-US" sz="11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5210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প্রশ্ন গুলির উত্তর লিখ:-</a:t>
            </a:r>
            <a:endParaRPr lang="en-US" sz="1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686375"/>
            <a:ext cx="85344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6700" y="686375"/>
            <a:ext cx="8521719" cy="5702300"/>
            <a:chOff x="228600" y="686375"/>
            <a:chExt cx="8547100" cy="5715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8600" y="6286500"/>
              <a:ext cx="8547100" cy="381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4000" y="686375"/>
              <a:ext cx="0" cy="56134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63000" y="686375"/>
              <a:ext cx="0" cy="57150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92025" y="1828800"/>
            <a:ext cx="8470975" cy="41549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বাং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লাদেশের মুক্তিযুদ্ধে সর্বস্তরের বাঙ্গালী অংশগ্রহন করে বলে  এ যুদ্ধকে ------------ বলাহয়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মুক্তিযুদ্ধের সময় ---------- রাষ্ট্র  -------কোটি শরণার্থী ত্রান ও ------ ব্যবস্থা করে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মুক্তিযুদ্ধ পরিচালনাকরার জন্য সামরিক্  ও  বেসামরিক জনগনকে </a:t>
            </a:r>
            <a:r>
              <a:rPr lang="en-US" sz="2400" dirty="0" smtClean="0"/>
              <a:t>নিয়ে গঠিত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বাহিনীর নাম-------।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বঙ্গবন্ধু শেখ মজিবুর রহমানের নামে -------জেলার বৈদ্যনাথতলার --------১০ এপ্রিল-----সাল নামকরন করা হয়------------।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জাতীর জনকের নাম---------- পিতার নাম-------- মাতার নাম-------- জেলার নাম----- জন্ম তারিখ------ ও  মৃত্যুর তারিখ- -------আগস্ট ১৯৭৫সাল ।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4" y="686375"/>
            <a:ext cx="8470975" cy="8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1524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58200" y="655319"/>
            <a:ext cx="1524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6553200"/>
            <a:ext cx="807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1100" y="571500"/>
            <a:ext cx="45719" cy="6057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4952999" y="571500"/>
            <a:ext cx="45719" cy="6057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558800"/>
            <a:ext cx="45719" cy="6057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95300" y="515200"/>
            <a:ext cx="8089900" cy="5899124"/>
            <a:chOff x="533400" y="515200"/>
            <a:chExt cx="8089900" cy="5899124"/>
          </a:xfrm>
        </p:grpSpPr>
        <p:sp>
          <p:nvSpPr>
            <p:cNvPr id="4" name="Rectangle 3"/>
            <p:cNvSpPr/>
            <p:nvPr/>
          </p:nvSpPr>
          <p:spPr>
            <a:xfrm flipV="1">
              <a:off x="533400" y="609600"/>
              <a:ext cx="8077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22300" y="121920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3400" y="194310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98500" y="266700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7700" y="356235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09600" y="441960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46" y="515200"/>
              <a:ext cx="893293" cy="894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68" y="1219200"/>
              <a:ext cx="938771" cy="81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953" y="2032000"/>
              <a:ext cx="817093" cy="7989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8" y="2768600"/>
              <a:ext cx="903109" cy="7518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685800" y="5257800"/>
              <a:ext cx="792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68" y="5641712"/>
              <a:ext cx="1087532" cy="7726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78" y="4433890"/>
              <a:ext cx="846747" cy="900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77" y="3638551"/>
              <a:ext cx="1298500" cy="900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590800" y="735635"/>
              <a:ext cx="2362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বঙ্গবন্ধু শেখ মজিবুর রহমান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98718" y="735635"/>
              <a:ext cx="1706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17/03/1920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98718" y="1625600"/>
              <a:ext cx="1554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08/08/193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90800" y="1625600"/>
              <a:ext cx="207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শেখ ফজিলাতুন নেসা মজিব (স্ত্রী)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1336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28/09/1947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90800" y="2133600"/>
              <a:ext cx="2019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9900"/>
                  </a:solidFill>
                </a:rPr>
                <a:t>শেখ হাসিনা (কন্যা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4600" y="2933700"/>
              <a:ext cx="207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A1244"/>
                  </a:solidFill>
                </a:rPr>
                <a:t>শেখ কামাল (পুত্র)</a:t>
              </a:r>
              <a:endParaRPr lang="en-US" sz="1400" dirty="0">
                <a:solidFill>
                  <a:srgbClr val="FA124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5400" y="29718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05/08/1949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05400" y="4712834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13/09/1957</a:t>
              </a:r>
            </a:p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1600" y="5395771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18/10/1964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8900" y="560221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66"/>
                  </a:solidFill>
                </a:rPr>
                <a:t>শেখ রাশেল(পুত্র্র)</a:t>
              </a:r>
              <a:endParaRPr lang="en-US" sz="1400" dirty="0">
                <a:solidFill>
                  <a:srgbClr val="FF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4667115"/>
              <a:ext cx="191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CC00"/>
                  </a:solidFill>
                </a:rPr>
                <a:t>শেখ রেহেনা </a:t>
              </a:r>
              <a:r>
                <a:rPr lang="en-US" sz="1400" dirty="0" smtClean="0">
                  <a:solidFill>
                    <a:srgbClr val="00CC00"/>
                  </a:solidFill>
                </a:rPr>
                <a:t>(কন্যা)</a:t>
              </a:r>
              <a:endParaRPr lang="en-US" sz="1400" dirty="0">
                <a:solidFill>
                  <a:srgbClr val="00CC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90800" y="3843553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66"/>
                  </a:solidFill>
                </a:rPr>
                <a:t>শেখ </a:t>
              </a:r>
              <a:r>
                <a:rPr lang="en-US" sz="1400" dirty="0" smtClean="0">
                  <a:solidFill>
                    <a:srgbClr val="FF0066"/>
                  </a:solidFill>
                </a:rPr>
                <a:t>জামাল(পুত্র</a:t>
              </a:r>
              <a:r>
                <a:rPr lang="en-US" dirty="0" smtClean="0">
                  <a:solidFill>
                    <a:srgbClr val="FF0066"/>
                  </a:solidFill>
                </a:rPr>
                <a:t>)</a:t>
              </a:r>
              <a:endParaRPr lang="en-US" dirty="0">
                <a:solidFill>
                  <a:srgbClr val="FF006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05400" y="3562350"/>
              <a:ext cx="1645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28/04/1954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58000" y="735635"/>
              <a:ext cx="168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15/08/1975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4200" y="12954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15/08/1975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34200" y="29337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15/08/1975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8000" y="3931682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15/08/1975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86600" y="5711381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15/08/1975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51319" y="1981200"/>
              <a:ext cx="178308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 </a:t>
              </a:r>
              <a:r>
                <a:rPr lang="en-US" sz="1000" u="sng" dirty="0">
                  <a:solidFill>
                    <a:srgbClr val="00CC00"/>
                  </a:solidFill>
                  <a:hlinkClick r:id="rId15"/>
                </a:rPr>
                <a:t>Prime Minister of Bangladesh</a:t>
              </a:r>
              <a:endParaRPr lang="en-US" sz="1000" dirty="0">
                <a:solidFill>
                  <a:srgbClr val="00CC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0" y="4667115"/>
              <a:ext cx="1524000" cy="369332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জীবিত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95300" y="145868"/>
            <a:ext cx="81153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বঙ্গবন্ধু শেখ মজিবুর 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রহমানের  পরিবার বর্গ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</a:rPr>
              <a:t>পাঠ মূল্যায়ণ</a:t>
            </a:r>
            <a:endParaRPr lang="en-US" sz="4000" b="1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981200"/>
            <a:ext cx="601980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বঙ্গবন্ধু শেখ মজিবুর রহমান কত সালে ও কোন জেলায় জন্ম গ্রহন করেন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তাঁর পিতা ও মাতার নাম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কোন তারিখে তিনি ‘বঙ্গবন্ধু’ উপাধী লাভ করেন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বঙ্গবন্ধুর ছেলে –মেয়ে কতজন ও তাদের নাম কিকি?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বর্তমান  প্রধানমণ্ত্রীর নাম কি  ? তাঁর পিতা-মাতার নাম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207713" y="1981200"/>
            <a:ext cx="1227230" cy="3359923"/>
            <a:chOff x="7649692" y="1622286"/>
            <a:chExt cx="1227230" cy="33599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692" y="1622286"/>
              <a:ext cx="893293" cy="894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8" name="Picture 4" descr="বঙ্গবন্ধুর পিতা শেখ লুৎফর রহমান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266" y="2516786"/>
              <a:ext cx="1066800" cy="9025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266" y="3419299"/>
              <a:ext cx="1214656" cy="8848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973" y="4183296"/>
              <a:ext cx="817093" cy="7989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52400" y="510063"/>
            <a:ext cx="8699500" cy="5896927"/>
            <a:chOff x="152400" y="457200"/>
            <a:chExt cx="8699500" cy="5896927"/>
          </a:xfrm>
        </p:grpSpPr>
        <p:sp>
          <p:nvSpPr>
            <p:cNvPr id="2" name="Rectangle 1"/>
            <p:cNvSpPr/>
            <p:nvPr/>
          </p:nvSpPr>
          <p:spPr>
            <a:xfrm flipH="1">
              <a:off x="152400" y="562927"/>
              <a:ext cx="231137" cy="57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8"/>
                  <a:tile tx="0" ty="0" sx="100000" sy="100000" flip="none" algn="tl"/>
                </a:blip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85198" y="495300"/>
              <a:ext cx="266702" cy="5744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8"/>
                  <a:tile tx="0" ty="0" sx="100000" sy="100000" flip="none" algn="tl"/>
                </a:blip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457200"/>
              <a:ext cx="8686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8"/>
                  <a:tile tx="0" ty="0" sx="100000" sy="100000" flip="none" algn="tl"/>
                </a:blip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5100" y="6125527"/>
              <a:ext cx="8686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8"/>
                  <a:tile tx="0" ty="0" sx="100000" sy="100000" flip="none" algn="tl"/>
                </a:blip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1076325"/>
          </a:xfrm>
          <a:prstGeom prst="rect">
            <a:avLst/>
          </a:prstGeom>
        </p:spPr>
      </p:pic>
      <p:pic>
        <p:nvPicPr>
          <p:cNvPr id="2050" name="Picture 2" descr="আগামী নির্বাচনে আওয়ামী লীগের শক্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1447800"/>
            <a:ext cx="2133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st Bangladesh Flag GIFs |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2290"/>
            <a:ext cx="2171700" cy="21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p of Bangladesh - Divisions and Districts Maps | Dhak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44584"/>
            <a:ext cx="3403600" cy="32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বঙ্গবন্ধু শেখ মজিবুর রহমানের নেতৃত্বে মুক্তিযুদ্ধের মাধ্যমে ৩০ লাখ শহীদদের রক্তের বিনিময়ে অর্জিত একটি নির্দিষ্ট ভুখন্ড ‘স্বাধীনবাংলাদেশ ’  ও লাল-সবুজের মানচিত্র উদিয়মান রহিয়াছে   যার অবদান আওয়ামী দলীয় কাজ ।এর মর্যদা রক্ষাকরা আমাদের নৈতিক দায়িত্ব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বাড়ির কাজ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আজ ঐতিহাসিক মুজিবনগর দিব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48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est Bangladesh Flag GIF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701800" cy="21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ছবি দেখে তথ্য বের কর এবং তা দিয়ে ১০ টি বাক্য লিখ ।</a:t>
            </a:r>
            <a:endParaRPr lang="en-US" sz="2400" b="1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0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unshine BD Co.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unshine BD Co.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unshine BD Co.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unshine BD Co. - Home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575" y="617538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7" y="312737"/>
            <a:ext cx="8467724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ধ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</a:t>
            </a:r>
            <a:r>
              <a:rPr lang="en-US" sz="4000" dirty="0" smtClean="0">
                <a:solidFill>
                  <a:srgbClr val="0099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ন্য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</a:t>
            </a:r>
            <a:r>
              <a:rPr lang="en-US" sz="4000" dirty="0" smtClean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বা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</a:t>
            </a:r>
            <a:r>
              <a:rPr lang="en-US" sz="4000" dirty="0" smtClean="0"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দ</a:t>
            </a:r>
            <a:endParaRPr lang="en-US" sz="4000" dirty="0">
              <a:solidFill>
                <a:srgbClr val="FF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7" name="Picture 13" descr="সুন্দর ফুল চিত্রণ বিনামূল্যে ছবি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363524"/>
            <a:ext cx="8531224" cy="13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WARUL\Downloads\download (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32100"/>
            <a:ext cx="8658226" cy="39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474" y="5105400"/>
            <a:ext cx="8404226" cy="137160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6000" dirty="0" smtClean="0"/>
              <a:t>স্বাধীন বাংলাদেশ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407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2012" y="603914"/>
            <a:ext cx="7848600" cy="6019800"/>
            <a:chOff x="589128" y="580030"/>
            <a:chExt cx="7848600" cy="6019800"/>
          </a:xfrm>
        </p:grpSpPr>
        <p:sp>
          <p:nvSpPr>
            <p:cNvPr id="3" name="Flowchart: Process 2"/>
            <p:cNvSpPr/>
            <p:nvPr/>
          </p:nvSpPr>
          <p:spPr>
            <a:xfrm>
              <a:off x="609600" y="609600"/>
              <a:ext cx="304800" cy="5715000"/>
            </a:xfrm>
            <a:prstGeom prst="flowChartProcess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9128" y="580030"/>
              <a:ext cx="7848600" cy="6019800"/>
              <a:chOff x="609600" y="585716"/>
              <a:chExt cx="7848600" cy="6019800"/>
            </a:xfrm>
          </p:grpSpPr>
          <p:sp>
            <p:nvSpPr>
              <p:cNvPr id="5" name="Flowchart: Process 4"/>
              <p:cNvSpPr/>
              <p:nvPr/>
            </p:nvSpPr>
            <p:spPr>
              <a:xfrm>
                <a:off x="8153400" y="585716"/>
                <a:ext cx="304800" cy="5715000"/>
              </a:xfrm>
              <a:prstGeom prst="flowChartProcess">
                <a:avLst/>
              </a:prstGeom>
              <a:solidFill>
                <a:srgbClr val="33C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Process 3"/>
              <p:cNvSpPr/>
              <p:nvPr/>
            </p:nvSpPr>
            <p:spPr>
              <a:xfrm>
                <a:off x="914400" y="609600"/>
                <a:ext cx="7239000" cy="304800"/>
              </a:xfrm>
              <a:prstGeom prst="flowChartProcess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609600" y="6324600"/>
                <a:ext cx="7848600" cy="280916"/>
              </a:xfrm>
              <a:prstGeom prst="flowChartProcess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2133600" y="1368491"/>
            <a:ext cx="5486400" cy="5262979"/>
          </a:xfrm>
          <a:prstGeom prst="rect">
            <a:avLst/>
          </a:prstGeom>
          <a:solidFill>
            <a:srgbClr val="FA1244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MD.ANWARUL ISLAM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ASSISTANT PROFESSOR(ARABIC)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BALIADANGA D.S. FAZIL MADRASAH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P.O. BALIADANGA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UPAZILA- CHAPAINAWABGONJ SADAR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DISTRICT- CHAPAINAWABGONJ 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MOBILE</a:t>
            </a:r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NUMBER-01726434634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E-MAIL-mdanwarulislam8@gmail.com</a:t>
            </a:r>
            <a:endParaRPr lang="en-US" sz="2800" b="1" dirty="0" smtClean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DATE- 17-06-2020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" y="655559"/>
            <a:ext cx="2209800" cy="2307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03997"/>
            <a:ext cx="5486400" cy="66449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7696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57116"/>
            <a:ext cx="8686800" cy="6172200"/>
            <a:chOff x="228600" y="381000"/>
            <a:chExt cx="8686800" cy="6172200"/>
          </a:xfrm>
          <a:solidFill>
            <a:srgbClr val="00990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228600" y="381000"/>
              <a:ext cx="8686800" cy="6172200"/>
              <a:chOff x="228600" y="381000"/>
              <a:chExt cx="8686800" cy="6172200"/>
            </a:xfrm>
            <a:grpFill/>
          </p:grpSpPr>
          <p:sp>
            <p:nvSpPr>
              <p:cNvPr id="2" name="Flowchart: Process 1"/>
              <p:cNvSpPr/>
              <p:nvPr/>
            </p:nvSpPr>
            <p:spPr>
              <a:xfrm>
                <a:off x="228600" y="509516"/>
                <a:ext cx="304800" cy="586740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lowchart: Process 2"/>
              <p:cNvSpPr/>
              <p:nvPr/>
            </p:nvSpPr>
            <p:spPr>
              <a:xfrm>
                <a:off x="8610600" y="381000"/>
                <a:ext cx="304800" cy="586740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Process 3"/>
              <p:cNvSpPr/>
              <p:nvPr/>
            </p:nvSpPr>
            <p:spPr>
              <a:xfrm>
                <a:off x="228600" y="6248400"/>
                <a:ext cx="8686800" cy="30480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lowchart: Process 4"/>
            <p:cNvSpPr/>
            <p:nvPr/>
          </p:nvSpPr>
          <p:spPr>
            <a:xfrm>
              <a:off x="228600" y="391235"/>
              <a:ext cx="8686800" cy="3048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8000" y="1729490"/>
            <a:ext cx="8077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বিষয়:- বাংলাদেশ ও বিশ্বপরিচয়</a:t>
            </a:r>
          </a:p>
          <a:p>
            <a:pPr algn="ctr"/>
            <a:r>
              <a:rPr lang="en-US" sz="3600" b="1" i="1" dirty="0" smtClean="0">
                <a:solidFill>
                  <a:srgbClr val="009900"/>
                </a:solidFill>
              </a:rPr>
              <a:t>শ্রেণি:-    নবম ও দশম শ্রেণি</a:t>
            </a:r>
          </a:p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অধ্যয় :- দ্বিতীয়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স্বাধীন বাংলাদেশ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সম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:- ৪৫ মিনিট</a:t>
            </a:r>
          </a:p>
          <a:p>
            <a:pPr algn="ctr"/>
            <a:r>
              <a:rPr lang="en-US" sz="3600" dirty="0" smtClean="0">
                <a:solidFill>
                  <a:srgbClr val="00CC00"/>
                </a:solidFill>
              </a:rPr>
              <a:t>পিরিয়ড:- ৫ম</a:t>
            </a:r>
          </a:p>
          <a:p>
            <a:pPr algn="ctr"/>
            <a:r>
              <a:rPr lang="en-US" sz="3600" dirty="0" smtClean="0">
                <a:solidFill>
                  <a:srgbClr val="FF00FF"/>
                </a:solidFill>
              </a:rPr>
              <a:t>তারিখ:- ১৭/০৬/২০২০ খ্রি:</a:t>
            </a:r>
            <a:endParaRPr lang="en-US" sz="3600" dirty="0">
              <a:solidFill>
                <a:srgbClr val="FF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72152"/>
            <a:ext cx="8077200" cy="115664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1804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0727" y="152400"/>
            <a:ext cx="8463699" cy="6268682"/>
            <a:chOff x="416444" y="453978"/>
            <a:chExt cx="8463699" cy="6268682"/>
          </a:xfrm>
          <a:solidFill>
            <a:srgbClr val="00CC00"/>
          </a:solidFill>
        </p:grpSpPr>
        <p:sp>
          <p:nvSpPr>
            <p:cNvPr id="4" name="Flowchart: Process 3"/>
            <p:cNvSpPr/>
            <p:nvPr/>
          </p:nvSpPr>
          <p:spPr>
            <a:xfrm>
              <a:off x="416445" y="453978"/>
              <a:ext cx="8429579" cy="261582"/>
            </a:xfrm>
            <a:prstGeom prst="flowChartProcess">
              <a:avLst/>
            </a:pr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6444" y="453978"/>
              <a:ext cx="8463699" cy="6268682"/>
              <a:chOff x="438052" y="403936"/>
              <a:chExt cx="8463699" cy="6268682"/>
            </a:xfrm>
            <a:grpFill/>
          </p:grpSpPr>
          <p:sp>
            <p:nvSpPr>
              <p:cNvPr id="3" name="Flowchart: Process 2"/>
              <p:cNvSpPr/>
              <p:nvPr/>
            </p:nvSpPr>
            <p:spPr>
              <a:xfrm>
                <a:off x="8562832" y="652818"/>
                <a:ext cx="304800" cy="6019800"/>
              </a:xfrm>
              <a:prstGeom prst="flowChartProcess">
                <a:avLst/>
              </a:prstGeom>
              <a:grp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38052" y="403936"/>
                <a:ext cx="8463699" cy="6268682"/>
                <a:chOff x="438052" y="403936"/>
                <a:chExt cx="8463699" cy="6268682"/>
              </a:xfrm>
              <a:grpFill/>
            </p:grpSpPr>
            <p:sp>
              <p:nvSpPr>
                <p:cNvPr id="2" name="Flowchart: Process 1"/>
                <p:cNvSpPr/>
                <p:nvPr/>
              </p:nvSpPr>
              <p:spPr>
                <a:xfrm>
                  <a:off x="438052" y="403936"/>
                  <a:ext cx="247747" cy="6225464"/>
                </a:xfrm>
                <a:prstGeom prst="flowChart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lowchart: Process 4"/>
                <p:cNvSpPr/>
                <p:nvPr/>
              </p:nvSpPr>
              <p:spPr>
                <a:xfrm>
                  <a:off x="443551" y="6291618"/>
                  <a:ext cx="8458200" cy="381000"/>
                </a:xfrm>
                <a:prstGeom prst="flowChartProcess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9" name="Picture 2" descr="Joy Bangla Concert: Rocking the Spirit of Marc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73" y="1765300"/>
            <a:ext cx="3667834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wer in 7: From December '70 to March '71 | Dhaka Trib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9" y="1746913"/>
            <a:ext cx="3817961" cy="38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474" y="471767"/>
            <a:ext cx="8029433" cy="984885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পূর্ব জ্ঞান যাচা</a:t>
            </a:r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ই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এবারের সংগ্রাম আমাদের মুক্তি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2080259"/>
            <a:ext cx="375446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াত মার্চের মহিমা ও বঙ্গবন্ধুর ভাষণ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2080260"/>
            <a:ext cx="48006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76200"/>
            <a:ext cx="888726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946" y="1371600"/>
            <a:ext cx="8869574" cy="5334000"/>
            <a:chOff x="98946" y="1371600"/>
            <a:chExt cx="8869574" cy="5334000"/>
          </a:xfrm>
        </p:grpSpPr>
        <p:pic>
          <p:nvPicPr>
            <p:cNvPr id="3074" name="Picture 2" descr="Bangladesh's bestseller about its brutal birth | Politics book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398896"/>
              <a:ext cx="3329720" cy="307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Women in 1971 | Bangladesh Genocide Arch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648200"/>
              <a:ext cx="332972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Photographs and images | Bangladesh Genocide Archi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6" y="1371600"/>
              <a:ext cx="5158854" cy="307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Muktijuddho (Bangladesh Liberation War 1971) - monsoon brings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7" y="4648200"/>
              <a:ext cx="5158853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6852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914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AutoShape 2" descr="Bangladesh Political Map - (Bangla/English) Icons PNG - Free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Bangladesh Political Map - (Bangla/English) Icons PNG - Free P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Bangladesh Political Map - (Bangla/English) Icons PNG - Free PN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2895600" y="4012398"/>
            <a:ext cx="4984026" cy="369332"/>
          </a:xfrm>
          <a:prstGeom prst="rect">
            <a:avLst/>
          </a:prstGeom>
          <a:ln w="381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heavy" dirty="0" smtClean="0">
                <a:solidFill>
                  <a:srgbClr val="FA124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স্বাধীনতা কি?</a:t>
            </a:r>
            <a:endParaRPr lang="en-US" dirty="0">
              <a:solidFill>
                <a:srgbClr val="FA124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083130"/>
            <a:ext cx="24384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heavy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বাংলাদেশ  কি?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72" y="4724400"/>
            <a:ext cx="3901279" cy="1652484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38300"/>
            <a:ext cx="8912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1"/>
            <a:ext cx="3581399" cy="53339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2" name="Picture 2" descr="Rahman, Bangabandhu Sheikh Mujibur - Bangla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2" y="1437502"/>
            <a:ext cx="2617178" cy="237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বধ্যভূমির গদ্য – Bagerhat Inf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90" y="1364456"/>
            <a:ext cx="3029409" cy="2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0801" y="3797300"/>
            <a:ext cx="9078602" cy="258532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১৯৭১ সালের ২৫শে মার্চ রাতে বর্বরহত্যা, ‘অপারেশন সার্চলা</a:t>
            </a:r>
            <a:r>
              <a:rPr lang="bn-IN" dirty="0" smtClean="0"/>
              <a:t>ই</a:t>
            </a:r>
            <a:r>
              <a:rPr lang="en-US" dirty="0" smtClean="0"/>
              <a:t>ট’ শুরু হয় ।</a:t>
            </a:r>
            <a:r>
              <a:rPr lang="bn-IN" dirty="0"/>
              <a:t> </a:t>
            </a:r>
            <a:r>
              <a:rPr lang="bn-IN" dirty="0" smtClean="0"/>
              <a:t>ই</a:t>
            </a:r>
            <a:r>
              <a:rPr lang="en-US" dirty="0" smtClean="0"/>
              <a:t>য়াহিয়া খানের নির্দেশে পাকিস্তানী সামরিক হানাদার বাহিনী নিরস্ত্র বাঙ্গালীর উপর ঝাপিয়ে পড়ে হত্যা করে বহু মানুষকে । রাজারবাগ পুলিশ লা</a:t>
            </a:r>
            <a:r>
              <a:rPr lang="bn-IN" dirty="0" smtClean="0"/>
              <a:t>ই</a:t>
            </a:r>
            <a:r>
              <a:rPr lang="en-US" dirty="0" smtClean="0"/>
              <a:t>ন, পিলখানা, </a:t>
            </a:r>
          </a:p>
          <a:p>
            <a:r>
              <a:rPr lang="bn-IN" dirty="0" smtClean="0"/>
              <a:t>ই</a:t>
            </a:r>
            <a:r>
              <a:rPr lang="en-US" dirty="0" smtClean="0"/>
              <a:t>পিআর, ঢাকা বিশ্ববিদ্যালয় সহ সারাদেশে গুরুত্বপূর্ণ স্থানে আক্রমন করে গনহ্ত্যা চালায়।  বাংলাদেশের </a:t>
            </a:r>
            <a:r>
              <a:rPr lang="bn-IN" dirty="0" smtClean="0"/>
              <a:t>ই</a:t>
            </a:r>
            <a:r>
              <a:rPr lang="en-US" dirty="0" smtClean="0"/>
              <a:t>তিহাসে ২৫শে মার্চের রাত “কালরাত্রি” নামে পরিচিত।এ রাত শেষে ২৬ তারিখ বঙ্গবন্ধুশেখ মজিবুর রহমান  স্বাধীনতার ঘোষনা দেন এ বলে যে,</a:t>
            </a:r>
            <a:r>
              <a:rPr lang="bn-IN" dirty="0"/>
              <a:t> </a:t>
            </a:r>
            <a:r>
              <a:rPr lang="bn-IN" dirty="0" smtClean="0"/>
              <a:t>ই</a:t>
            </a:r>
            <a:r>
              <a:rPr lang="en-US" dirty="0" smtClean="0"/>
              <a:t>হা</a:t>
            </a:r>
            <a:r>
              <a:rPr lang="bn-IN" dirty="0" smtClean="0"/>
              <a:t>ই</a:t>
            </a:r>
            <a:r>
              <a:rPr lang="en-US" dirty="0" smtClean="0"/>
              <a:t> হয়ত আমার শেষ বার্তা, আজ হ</a:t>
            </a:r>
            <a:r>
              <a:rPr lang="bn-IN" dirty="0" smtClean="0"/>
              <a:t>ই</a:t>
            </a:r>
            <a:r>
              <a:rPr lang="en-US" dirty="0" smtClean="0"/>
              <a:t>তে </a:t>
            </a:r>
          </a:p>
          <a:p>
            <a:r>
              <a:rPr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</a:t>
            </a:r>
            <a:r>
              <a:rPr lang="en-US" sz="5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smtClean="0"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বাংলাদেশ স্বাধীন </a:t>
            </a:r>
            <a:r>
              <a:rPr lang="en-US" sz="5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”।</a:t>
            </a:r>
            <a:endParaRPr lang="en-US" sz="5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902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 বর্ণনা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4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363354"/>
            <a:ext cx="8039101" cy="11544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52450" y="1530550"/>
            <a:ext cx="8115300" cy="5092700"/>
            <a:chOff x="609600" y="1828800"/>
            <a:chExt cx="8115300" cy="481330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609600" y="1828800"/>
              <a:ext cx="76200" cy="47244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8610600" y="1917700"/>
              <a:ext cx="76200" cy="47244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6553200"/>
              <a:ext cx="8039100" cy="889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5800" y="1873250"/>
              <a:ext cx="8039100" cy="8890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2" descr="আজহারুল ইসলাম, সহকারী শিক্ষক, বরদ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2209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এ পাঠ শেষে শিক্ষার্থীরা</a:t>
            </a:r>
            <a:r>
              <a:rPr lang="en-US" sz="2800" b="1" dirty="0" smtClean="0">
                <a:solidFill>
                  <a:srgbClr val="009900"/>
                </a:solidFill>
              </a:rPr>
              <a:t>:-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2895600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sz="2400" b="1" dirty="0">
                <a:solidFill>
                  <a:srgbClr val="FF0000"/>
                </a:solidFill>
              </a:rPr>
              <a:t>বাংলাদেশের স্বাধীনতা অর্জনে ৭ই মার্চের ভাষনের </a:t>
            </a:r>
            <a:r>
              <a:rPr lang="as-IN" sz="2400" b="1" dirty="0" smtClean="0">
                <a:solidFill>
                  <a:srgbClr val="FF0000"/>
                </a:solidFill>
              </a:rPr>
              <a:t>গুরু</a:t>
            </a:r>
            <a:r>
              <a:rPr lang="en-US" sz="2400" b="1" dirty="0" smtClean="0">
                <a:solidFill>
                  <a:srgbClr val="FF0000"/>
                </a:solidFill>
              </a:rPr>
              <a:t>ত্ব</a:t>
            </a:r>
            <a:r>
              <a:rPr lang="as-IN" sz="2400" b="1" dirty="0" smtClean="0">
                <a:solidFill>
                  <a:srgbClr val="FF0000"/>
                </a:solidFill>
              </a:rPr>
              <a:t> </a:t>
            </a:r>
            <a:r>
              <a:rPr lang="as-IN" sz="2400" b="1" dirty="0">
                <a:solidFill>
                  <a:srgbClr val="FF0000"/>
                </a:solidFill>
              </a:rPr>
              <a:t>বর্ণনা </a:t>
            </a:r>
            <a:r>
              <a:rPr lang="as-IN" sz="2400" b="1" dirty="0" smtClean="0">
                <a:solidFill>
                  <a:srgbClr val="FF0000"/>
                </a:solidFill>
              </a:rPr>
              <a:t>করতে</a:t>
            </a:r>
            <a:r>
              <a:rPr lang="en-US" sz="2400" b="1" dirty="0" smtClean="0">
                <a:solidFill>
                  <a:srgbClr val="FF0000"/>
                </a:solidFill>
              </a:rPr>
              <a:t> পারবে;</a:t>
            </a:r>
            <a:endParaRPr lang="as-IN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as-IN" sz="2400" b="1" dirty="0"/>
              <a:t> </a:t>
            </a:r>
            <a:r>
              <a:rPr lang="as-IN" sz="2400" b="1" dirty="0" smtClean="0">
                <a:solidFill>
                  <a:srgbClr val="00CC00"/>
                </a:solidFill>
              </a:rPr>
              <a:t>স্বাধীন</a:t>
            </a:r>
            <a:r>
              <a:rPr lang="en-US" sz="2400" b="1" dirty="0" smtClean="0">
                <a:solidFill>
                  <a:srgbClr val="00CC00"/>
                </a:solidFill>
              </a:rPr>
              <a:t> </a:t>
            </a:r>
            <a:r>
              <a:rPr lang="as-IN" sz="2400" b="1" dirty="0" smtClean="0">
                <a:solidFill>
                  <a:srgbClr val="00CC00"/>
                </a:solidFill>
              </a:rPr>
              <a:t>বাংলাদেশের </a:t>
            </a:r>
            <a:r>
              <a:rPr lang="as-IN" sz="2400" b="1" dirty="0">
                <a:solidFill>
                  <a:srgbClr val="00CC00"/>
                </a:solidFill>
              </a:rPr>
              <a:t>জনক ও স্থপতির নাম কি? তা বলতে পারবে;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sz="2400" b="1" dirty="0">
                <a:solidFill>
                  <a:srgbClr val="FF0066"/>
                </a:solidFill>
              </a:rPr>
              <a:t>বাঙ্গালীরা </a:t>
            </a:r>
            <a:r>
              <a:rPr lang="as-IN" sz="2400" b="1" dirty="0" smtClean="0">
                <a:solidFill>
                  <a:srgbClr val="FF0066"/>
                </a:solidFill>
              </a:rPr>
              <a:t>কেন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as-IN" sz="2400" b="1" dirty="0" smtClean="0">
                <a:solidFill>
                  <a:srgbClr val="FF0066"/>
                </a:solidFill>
              </a:rPr>
              <a:t>স্বাধীনতা </a:t>
            </a:r>
            <a:r>
              <a:rPr lang="as-IN" sz="2400" b="1" dirty="0">
                <a:solidFill>
                  <a:srgbClr val="FF0066"/>
                </a:solidFill>
              </a:rPr>
              <a:t>যুদ্ধ শুরু </a:t>
            </a:r>
            <a:r>
              <a:rPr lang="as-IN" sz="2400" b="1" dirty="0" smtClean="0">
                <a:solidFill>
                  <a:srgbClr val="FF0066"/>
                </a:solidFill>
              </a:rPr>
              <a:t>করে</a:t>
            </a:r>
            <a:r>
              <a:rPr lang="en-US" sz="2400" b="1" dirty="0" smtClean="0">
                <a:solidFill>
                  <a:srgbClr val="FF0066"/>
                </a:solidFill>
              </a:rPr>
              <a:t>ছিল</a:t>
            </a:r>
            <a:r>
              <a:rPr lang="as-IN" sz="2400" b="1" dirty="0" smtClean="0">
                <a:solidFill>
                  <a:srgbClr val="FF0066"/>
                </a:solidFill>
              </a:rPr>
              <a:t> </a:t>
            </a:r>
            <a:r>
              <a:rPr lang="as-IN" sz="2400" b="1" dirty="0">
                <a:solidFill>
                  <a:srgbClr val="FF0066"/>
                </a:solidFill>
              </a:rPr>
              <a:t>তা বর্ননা করতে পারবে;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s-IN" sz="2400" b="1" dirty="0">
                <a:solidFill>
                  <a:srgbClr val="00CC00"/>
                </a:solidFill>
              </a:rPr>
              <a:t>ও (৪) মুক্তিযুদ্ধে নারীদের অবদান </a:t>
            </a:r>
            <a:r>
              <a:rPr lang="as-IN" sz="2400" b="1" dirty="0" smtClean="0">
                <a:solidFill>
                  <a:srgbClr val="00CC00"/>
                </a:solidFill>
              </a:rPr>
              <a:t>কি</a:t>
            </a:r>
            <a:r>
              <a:rPr lang="en-US" sz="2400" b="1" dirty="0" smtClean="0">
                <a:solidFill>
                  <a:srgbClr val="00CC00"/>
                </a:solidFill>
              </a:rPr>
              <a:t>ছিল</a:t>
            </a:r>
            <a:r>
              <a:rPr lang="as-IN" sz="2400" b="1" dirty="0" smtClean="0">
                <a:solidFill>
                  <a:srgbClr val="00CC00"/>
                </a:solidFill>
              </a:rPr>
              <a:t>? </a:t>
            </a:r>
            <a:r>
              <a:rPr lang="as-IN" sz="2400" b="1" dirty="0">
                <a:solidFill>
                  <a:srgbClr val="00CC00"/>
                </a:solidFill>
              </a:rPr>
              <a:t>তা বর্ণনা করতে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s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452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</dc:creator>
  <cp:lastModifiedBy>ANWARUL</cp:lastModifiedBy>
  <cp:revision>131</cp:revision>
  <dcterms:created xsi:type="dcterms:W3CDTF">2020-06-12T12:45:08Z</dcterms:created>
  <dcterms:modified xsi:type="dcterms:W3CDTF">2020-06-17T16:27:03Z</dcterms:modified>
</cp:coreProperties>
</file>