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99" r:id="rId3"/>
    <p:sldId id="280" r:id="rId4"/>
    <p:sldId id="281" r:id="rId5"/>
    <p:sldId id="282" r:id="rId6"/>
    <p:sldId id="300" r:id="rId7"/>
    <p:sldId id="301" r:id="rId8"/>
    <p:sldId id="302" r:id="rId9"/>
    <p:sldId id="303" r:id="rId10"/>
    <p:sldId id="304" r:id="rId11"/>
    <p:sldId id="287" r:id="rId12"/>
    <p:sldId id="305" r:id="rId13"/>
    <p:sldId id="306" r:id="rId14"/>
    <p:sldId id="288" r:id="rId15"/>
    <p:sldId id="307" r:id="rId16"/>
    <p:sldId id="289" r:id="rId17"/>
    <p:sldId id="291" r:id="rId18"/>
    <p:sldId id="293" r:id="rId19"/>
    <p:sldId id="294" r:id="rId20"/>
    <p:sldId id="295" r:id="rId21"/>
    <p:sldId id="296" r:id="rId22"/>
    <p:sldId id="297"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398"/>
    <a:srgbClr val="B20C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61454-3AB7-40B7-86F8-BBB6A1381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DDC4AD-0F9E-4243-AB7D-D78779A11E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56B020-FDF8-48A4-A2B7-13A5719B3DD2}"/>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5" name="Footer Placeholder 4">
            <a:extLst>
              <a:ext uri="{FF2B5EF4-FFF2-40B4-BE49-F238E27FC236}">
                <a16:creationId xmlns:a16="http://schemas.microsoft.com/office/drawing/2014/main" id="{B18323C3-FFA7-4AB8-A2D9-D693F56F6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E847C-E0DE-4239-BB01-D14CCA08E661}"/>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137694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D936-11FE-45DF-9A81-EBAB622257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20289F-2F4C-42B9-823C-34E4731109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C7EF9-9D8D-4921-A529-8DF2D7FE72CB}"/>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5" name="Footer Placeholder 4">
            <a:extLst>
              <a:ext uri="{FF2B5EF4-FFF2-40B4-BE49-F238E27FC236}">
                <a16:creationId xmlns:a16="http://schemas.microsoft.com/office/drawing/2014/main" id="{FA4F8A5A-1028-47FC-B2A4-8B2A9124D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CF9E8-EA83-4831-A421-44E65C4B49F5}"/>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107432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29D0C-257E-4040-BC11-658781675F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81A3E-4595-459C-8727-7752DFC421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55A4A-D29B-416E-A9B0-56832388AFD3}"/>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5" name="Footer Placeholder 4">
            <a:extLst>
              <a:ext uri="{FF2B5EF4-FFF2-40B4-BE49-F238E27FC236}">
                <a16:creationId xmlns:a16="http://schemas.microsoft.com/office/drawing/2014/main" id="{BBF0850F-CF9B-431F-8AEE-5790B5DED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B1389-E800-492D-9C04-2B6AF8B08AD9}"/>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28973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B0056-86D0-4482-85FB-42B96AE28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4AFCD-0513-4356-8811-B298B76A6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FFF1A-F56A-4A07-BC64-7FD277A21460}"/>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5" name="Footer Placeholder 4">
            <a:extLst>
              <a:ext uri="{FF2B5EF4-FFF2-40B4-BE49-F238E27FC236}">
                <a16:creationId xmlns:a16="http://schemas.microsoft.com/office/drawing/2014/main" id="{A9FA40DA-642D-43BD-8505-3B1CC34CFA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E9107-9CE2-495A-9076-A78D5CB939F6}"/>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46942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0F32-EF38-4E81-939C-0E99C5C030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98D798-9C86-4FF9-91F3-2CDDC9FB4D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88CA5C-E280-4F85-96A3-E90A3C743EBE}"/>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5" name="Footer Placeholder 4">
            <a:extLst>
              <a:ext uri="{FF2B5EF4-FFF2-40B4-BE49-F238E27FC236}">
                <a16:creationId xmlns:a16="http://schemas.microsoft.com/office/drawing/2014/main" id="{F5A9DEEE-52D9-4670-886A-A53D64822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78C24-E199-429C-B94A-83384F663723}"/>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164739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C9B0E-60C2-4904-9B1D-3C93AB5091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54372C-D24E-46AA-9101-A6091E00FF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EEA085-2390-407E-BB3F-32D2A90328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DC918-48FF-4860-8AC0-3E22BE0C21BB}"/>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6" name="Footer Placeholder 5">
            <a:extLst>
              <a:ext uri="{FF2B5EF4-FFF2-40B4-BE49-F238E27FC236}">
                <a16:creationId xmlns:a16="http://schemas.microsoft.com/office/drawing/2014/main" id="{8BFBE451-4A0E-4A4F-9995-B618BD0FA3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B9141-1B5A-4CAA-BF60-7C92E5FBD284}"/>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3487065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FA4A-49B8-4B25-BE62-03FE4B5646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2E6208-8EE6-4887-8D40-A2C54FB3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3D0854-45A5-49C2-90A0-2F35D235A3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5FEE8-0AAE-4CF8-B2CD-B7DCBF7F40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E40698-4D9E-4D47-A67D-0D69F45A4B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5665DB-6650-4FF4-8F90-4B43CFFE725F}"/>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8" name="Footer Placeholder 7">
            <a:extLst>
              <a:ext uri="{FF2B5EF4-FFF2-40B4-BE49-F238E27FC236}">
                <a16:creationId xmlns:a16="http://schemas.microsoft.com/office/drawing/2014/main" id="{70F6DA41-A47E-4078-9BC7-E973D2D04C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DCBC74-7D28-45A1-BF37-64E3B9C78A28}"/>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356399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398A-A71D-4E4D-B5B8-DEFBCC840E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DD4E08-4877-4DB1-B454-16D74E1DFF82}"/>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4" name="Footer Placeholder 3">
            <a:extLst>
              <a:ext uri="{FF2B5EF4-FFF2-40B4-BE49-F238E27FC236}">
                <a16:creationId xmlns:a16="http://schemas.microsoft.com/office/drawing/2014/main" id="{8A926108-D78D-4F93-9662-8A0CFFE205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C6BDE-A5B5-410F-A9A0-2D00F35F89A8}"/>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313082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0E115-A512-4AF1-9E2F-55CDDA5F0FA9}"/>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3" name="Footer Placeholder 2">
            <a:extLst>
              <a:ext uri="{FF2B5EF4-FFF2-40B4-BE49-F238E27FC236}">
                <a16:creationId xmlns:a16="http://schemas.microsoft.com/office/drawing/2014/main" id="{1E963780-A43B-47CB-A7C3-7EEA5B402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F080E2-8E96-4F2F-9D54-98D30E2D17EF}"/>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369110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D40E-0B0D-4FFE-BA5D-07C41667CE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BEDB59-C964-4C79-9945-C20D34EFA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970C0A-FEB1-49CA-9ED3-3478149CC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FEDB7-55D9-4B8C-B81D-B2FD40FC8064}"/>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6" name="Footer Placeholder 5">
            <a:extLst>
              <a:ext uri="{FF2B5EF4-FFF2-40B4-BE49-F238E27FC236}">
                <a16:creationId xmlns:a16="http://schemas.microsoft.com/office/drawing/2014/main" id="{04E881CC-B038-49EB-AA2E-88835E737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6177D-DCEC-4511-BC63-B405B3940783}"/>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27205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F82B-81DA-493C-BFD2-1DB60E8E7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29FCFB-36E8-440F-93AF-B649D2779D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F64459-4F97-4E5B-BA73-8ACA489D1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DF931-AB86-4068-B61F-422C66B91C19}"/>
              </a:ext>
            </a:extLst>
          </p:cNvPr>
          <p:cNvSpPr>
            <a:spLocks noGrp="1"/>
          </p:cNvSpPr>
          <p:nvPr>
            <p:ph type="dt" sz="half" idx="10"/>
          </p:nvPr>
        </p:nvSpPr>
        <p:spPr/>
        <p:txBody>
          <a:bodyPr/>
          <a:lstStyle/>
          <a:p>
            <a:fld id="{CA50C1FE-25CC-47CA-B38C-9D4C8FD2EFA1}" type="datetimeFigureOut">
              <a:rPr lang="en-US" smtClean="0"/>
              <a:t>6/17/2020</a:t>
            </a:fld>
            <a:endParaRPr lang="en-US"/>
          </a:p>
        </p:txBody>
      </p:sp>
      <p:sp>
        <p:nvSpPr>
          <p:cNvPr id="6" name="Footer Placeholder 5">
            <a:extLst>
              <a:ext uri="{FF2B5EF4-FFF2-40B4-BE49-F238E27FC236}">
                <a16:creationId xmlns:a16="http://schemas.microsoft.com/office/drawing/2014/main" id="{BC39430D-5424-45A5-9E7B-B5C0FC074A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1739C0-29B3-447D-A81B-1D0E6D1F7E4B}"/>
              </a:ext>
            </a:extLst>
          </p:cNvPr>
          <p:cNvSpPr>
            <a:spLocks noGrp="1"/>
          </p:cNvSpPr>
          <p:nvPr>
            <p:ph type="sldNum" sz="quarter" idx="12"/>
          </p:nvPr>
        </p:nvSpPr>
        <p:spPr/>
        <p:txBody>
          <a:bodyPr/>
          <a:lstStyle/>
          <a:p>
            <a:fld id="{370A8AFB-DE8F-492C-89A9-0948A02AFC50}" type="slidenum">
              <a:rPr lang="en-US" smtClean="0"/>
              <a:t>‹#›</a:t>
            </a:fld>
            <a:endParaRPr lang="en-US"/>
          </a:p>
        </p:txBody>
      </p:sp>
    </p:spTree>
    <p:extLst>
      <p:ext uri="{BB962C8B-B14F-4D97-AF65-F5344CB8AC3E}">
        <p14:creationId xmlns:p14="http://schemas.microsoft.com/office/powerpoint/2010/main" val="232555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BFAC8-FDEB-4B23-9B2F-DB8FF024FC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BACD7F-C85C-4AE7-8E2B-3D9769B582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DE37C-B698-4250-8C7E-BDC4109BA0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0C1FE-25CC-47CA-B38C-9D4C8FD2EFA1}" type="datetimeFigureOut">
              <a:rPr lang="en-US" smtClean="0"/>
              <a:t>6/17/2020</a:t>
            </a:fld>
            <a:endParaRPr lang="en-US"/>
          </a:p>
        </p:txBody>
      </p:sp>
      <p:sp>
        <p:nvSpPr>
          <p:cNvPr id="5" name="Footer Placeholder 4">
            <a:extLst>
              <a:ext uri="{FF2B5EF4-FFF2-40B4-BE49-F238E27FC236}">
                <a16:creationId xmlns:a16="http://schemas.microsoft.com/office/drawing/2014/main" id="{88B91C80-D62E-47A5-BC61-42224935B1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C9E330-E10C-4C3D-BBF3-CF589622B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A8AFB-DE8F-492C-89A9-0948A02AFC50}" type="slidenum">
              <a:rPr lang="en-US" smtClean="0"/>
              <a:t>‹#›</a:t>
            </a:fld>
            <a:endParaRPr lang="en-US"/>
          </a:p>
        </p:txBody>
      </p:sp>
    </p:spTree>
    <p:extLst>
      <p:ext uri="{BB962C8B-B14F-4D97-AF65-F5344CB8AC3E}">
        <p14:creationId xmlns:p14="http://schemas.microsoft.com/office/powerpoint/2010/main" val="3905783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1.jp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mailto:azizul.nk@gmail.com"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5.gif"/><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8.png"/><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7.jpg"/><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a:hlinkClick r:id="" action="ppaction://media"/>
            <a:extLst>
              <a:ext uri="{FF2B5EF4-FFF2-40B4-BE49-F238E27FC236}">
                <a16:creationId xmlns:a16="http://schemas.microsoft.com/office/drawing/2014/main" id="{28FAFD45-B9D2-4FE3-9318-091081A7DE64}"/>
              </a:ext>
            </a:extLst>
          </p:cNvPr>
          <p:cNvPicPr>
            <a:picLocks noChangeAspect="1"/>
          </p:cNvPicPr>
          <p:nvPr>
            <a:audioFile r:link="rId1"/>
            <p:extLst>
              <p:ext uri="{DAA4B4D4-6D71-4841-9C94-3DE7FCFB9230}">
                <p14:media xmlns:p14="http://schemas.microsoft.com/office/powerpoint/2010/main" r:embed="rId2">
                  <p14:trim st="2231" end="2442.1428"/>
                </p14:media>
              </p:ext>
            </p:extLst>
          </p:nvPr>
        </p:nvPicPr>
        <p:blipFill>
          <a:blip r:embed="rId4"/>
          <a:stretch>
            <a:fillRect/>
          </a:stretch>
        </p:blipFill>
        <p:spPr>
          <a:xfrm>
            <a:off x="5439637" y="3073518"/>
            <a:ext cx="609600" cy="609600"/>
          </a:xfrm>
          <a:prstGeom prst="rect">
            <a:avLst/>
          </a:prstGeom>
        </p:spPr>
      </p:pic>
      <p:pic>
        <p:nvPicPr>
          <p:cNvPr id="5" name="Picture 4">
            <a:extLst>
              <a:ext uri="{FF2B5EF4-FFF2-40B4-BE49-F238E27FC236}">
                <a16:creationId xmlns:a16="http://schemas.microsoft.com/office/drawing/2014/main" id="{C49C98C5-1D62-4E9A-BB6C-B1BFD1D13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003166">
            <a:off x="2640649" y="1554959"/>
            <a:ext cx="6096000" cy="4391025"/>
          </a:xfrm>
          <a:prstGeom prst="rect">
            <a:avLst/>
          </a:prstGeom>
        </p:spPr>
      </p:pic>
      <p:sp>
        <p:nvSpPr>
          <p:cNvPr id="2" name="TextBox 1">
            <a:extLst>
              <a:ext uri="{FF2B5EF4-FFF2-40B4-BE49-F238E27FC236}">
                <a16:creationId xmlns:a16="http://schemas.microsoft.com/office/drawing/2014/main" id="{DD57AC62-6F04-433F-8EF7-FEE99E87D9C8}"/>
              </a:ext>
            </a:extLst>
          </p:cNvPr>
          <p:cNvSpPr txBox="1"/>
          <p:nvPr/>
        </p:nvSpPr>
        <p:spPr>
          <a:xfrm>
            <a:off x="2456412" y="203269"/>
            <a:ext cx="7116418" cy="2215991"/>
          </a:xfrm>
          <a:prstGeom prst="rect">
            <a:avLst/>
          </a:prstGeom>
          <a:noFill/>
        </p:spPr>
        <p:txBody>
          <a:bodyPr wrap="square" rtlCol="0">
            <a:prstTxWarp prst="textPlain">
              <a:avLst/>
            </a:prstTxWarp>
            <a:spAutoFit/>
          </a:bodyPr>
          <a:lstStyle/>
          <a:p>
            <a:r>
              <a:rPr lang="en-US" sz="13800" b="1" dirty="0">
                <a:ln w="10160">
                  <a:solidFill>
                    <a:schemeClr val="accent5"/>
                  </a:solidFill>
                  <a:prstDash val="solid"/>
                </a:ln>
                <a:solidFill>
                  <a:srgbClr val="FF3399"/>
                </a:solidFill>
                <a:effectLst>
                  <a:outerShdw blurRad="50800" dist="38100" dir="8100000" algn="tr" rotWithShape="0">
                    <a:prstClr val="black">
                      <a:alpha val="40000"/>
                    </a:prstClr>
                  </a:outerShdw>
                </a:effectLst>
              </a:rPr>
              <a:t>Welcome </a:t>
            </a:r>
          </a:p>
        </p:txBody>
      </p:sp>
    </p:spTree>
    <p:extLst>
      <p:ext uri="{BB962C8B-B14F-4D97-AF65-F5344CB8AC3E}">
        <p14:creationId xmlns:p14="http://schemas.microsoft.com/office/powerpoint/2010/main" val="280085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cTn>
                              </p:par>
                              <p:par>
                                <p:cTn id="10" presetID="1" presetClass="mediacall" presetSubtype="0" fill="hold" nodeType="withEffect">
                                  <p:stCondLst>
                                    <p:cond delay="0"/>
                                  </p:stCondLst>
                                  <p:childTnLst>
                                    <p:cmd type="call" cmd="playFrom(0.0)">
                                      <p:cBhvr>
                                        <p:cTn id="11" dur="16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127801-5790-4925-A7B5-80C1C0F16168}"/>
              </a:ext>
            </a:extLst>
          </p:cNvPr>
          <p:cNvSpPr txBox="1"/>
          <p:nvPr/>
        </p:nvSpPr>
        <p:spPr>
          <a:xfrm>
            <a:off x="3379304" y="3538331"/>
            <a:ext cx="1775792"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essence</a:t>
            </a:r>
          </a:p>
        </p:txBody>
      </p:sp>
      <p:sp>
        <p:nvSpPr>
          <p:cNvPr id="3" name="TextBox 2">
            <a:extLst>
              <a:ext uri="{FF2B5EF4-FFF2-40B4-BE49-F238E27FC236}">
                <a16:creationId xmlns:a16="http://schemas.microsoft.com/office/drawing/2014/main" id="{DE4A54AE-8519-48E1-B583-15D5DE604547}"/>
              </a:ext>
            </a:extLst>
          </p:cNvPr>
          <p:cNvSpPr txBox="1"/>
          <p:nvPr/>
        </p:nvSpPr>
        <p:spPr>
          <a:xfrm>
            <a:off x="609600" y="3220278"/>
            <a:ext cx="2517914" cy="1285460"/>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2060"/>
                </a:solidFill>
              </a:rPr>
              <a:t>Meaning</a:t>
            </a:r>
          </a:p>
        </p:txBody>
      </p:sp>
      <p:sp>
        <p:nvSpPr>
          <p:cNvPr id="4" name="TextBox 3">
            <a:extLst>
              <a:ext uri="{FF2B5EF4-FFF2-40B4-BE49-F238E27FC236}">
                <a16:creationId xmlns:a16="http://schemas.microsoft.com/office/drawing/2014/main" id="{67E99591-C43C-4A2C-817A-FD712133FF1F}"/>
              </a:ext>
            </a:extLst>
          </p:cNvPr>
          <p:cNvSpPr txBox="1"/>
          <p:nvPr/>
        </p:nvSpPr>
        <p:spPr>
          <a:xfrm>
            <a:off x="768626" y="2279374"/>
            <a:ext cx="5671930"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a:effectLst>
                  <a:outerShdw blurRad="50800" dist="38100" dir="8100000" algn="tr" rotWithShape="0">
                    <a:prstClr val="black">
                      <a:alpha val="40000"/>
                    </a:prstClr>
                  </a:outerShdw>
                </a:effectLst>
              </a:rPr>
              <a:t>noun </a:t>
            </a:r>
          </a:p>
        </p:txBody>
      </p:sp>
      <p:sp>
        <p:nvSpPr>
          <p:cNvPr id="5" name="TextBox 4">
            <a:extLst>
              <a:ext uri="{FF2B5EF4-FFF2-40B4-BE49-F238E27FC236}">
                <a16:creationId xmlns:a16="http://schemas.microsoft.com/office/drawing/2014/main" id="{DABB8E6B-B7FC-4BD9-99F8-4B3489B11F41}"/>
              </a:ext>
            </a:extLst>
          </p:cNvPr>
          <p:cNvSpPr txBox="1"/>
          <p:nvPr/>
        </p:nvSpPr>
        <p:spPr>
          <a:xfrm>
            <a:off x="1444489" y="1364974"/>
            <a:ext cx="1073424"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soul</a:t>
            </a:r>
            <a:endParaRPr lang="en-US" sz="4000" dirty="0">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60B63481-D3F1-4532-A6A9-587BA4AD0FD7}"/>
              </a:ext>
            </a:extLst>
          </p:cNvPr>
          <p:cNvSpPr txBox="1"/>
          <p:nvPr/>
        </p:nvSpPr>
        <p:spPr>
          <a:xfrm>
            <a:off x="1921566" y="371062"/>
            <a:ext cx="2226365" cy="707886"/>
          </a:xfrm>
          <a:prstGeom prst="rect">
            <a:avLst/>
          </a:prstGeom>
          <a:blipFill>
            <a:blip r:embed="rId4"/>
            <a:tile tx="0" ty="0" sx="100000" sy="100000" flip="none" algn="tl"/>
          </a:blipFill>
        </p:spPr>
        <p:txBody>
          <a:bodyPr wrap="square" rtlCol="0">
            <a:spAutoFit/>
          </a:bodyPr>
          <a:lstStyle/>
          <a:p>
            <a:r>
              <a:rPr lang="en-US" sz="4000" i="1" dirty="0">
                <a:effectLst>
                  <a:outerShdw blurRad="50800" dist="38100" dir="8100000" algn="tr" rotWithShape="0">
                    <a:prstClr val="black">
                      <a:alpha val="40000"/>
                    </a:prstClr>
                  </a:outerShdw>
                </a:effectLst>
              </a:rPr>
              <a:t>keyword</a:t>
            </a:r>
          </a:p>
        </p:txBody>
      </p:sp>
      <p:sp>
        <p:nvSpPr>
          <p:cNvPr id="7" name="TextBox 6">
            <a:extLst>
              <a:ext uri="{FF2B5EF4-FFF2-40B4-BE49-F238E27FC236}">
                <a16:creationId xmlns:a16="http://schemas.microsoft.com/office/drawing/2014/main" id="{8A8389C4-8FB9-4F7A-984E-EE06FAF6D13E}"/>
              </a:ext>
            </a:extLst>
          </p:cNvPr>
          <p:cNvSpPr txBox="1"/>
          <p:nvPr/>
        </p:nvSpPr>
        <p:spPr>
          <a:xfrm>
            <a:off x="1139687" y="4731027"/>
            <a:ext cx="9859617" cy="1429074"/>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We cannot achieve anything physically, mentally or spiritually if we are unclean in our body, mind and </a:t>
            </a:r>
            <a:r>
              <a:rPr lang="en-US" sz="2400" dirty="0">
                <a:solidFill>
                  <a:srgbClr val="BB0398"/>
                </a:solidFill>
                <a:effectLst>
                  <a:outerShdw blurRad="50800" dist="38100" dir="8100000" algn="tr" rotWithShape="0">
                    <a:prstClr val="black">
                      <a:alpha val="40000"/>
                    </a:prstClr>
                  </a:outerShdw>
                </a:effectLst>
              </a:rPr>
              <a:t>soul</a:t>
            </a:r>
            <a:r>
              <a:rPr lang="en-US" sz="2400" dirty="0">
                <a:effectLst>
                  <a:outerShdw blurRad="50800" dist="38100" dir="8100000" algn="tr" rotWithShape="0">
                    <a:prstClr val="black">
                      <a:alpha val="40000"/>
                    </a:prstClr>
                  </a:outerShdw>
                </a:effectLst>
              </a:rPr>
              <a:t>.</a:t>
            </a:r>
          </a:p>
        </p:txBody>
      </p:sp>
      <p:pic>
        <p:nvPicPr>
          <p:cNvPr id="9" name="Picture 8">
            <a:extLst>
              <a:ext uri="{FF2B5EF4-FFF2-40B4-BE49-F238E27FC236}">
                <a16:creationId xmlns:a16="http://schemas.microsoft.com/office/drawing/2014/main" id="{79809D33-433B-4163-95F0-B8D82617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7190" y="2429655"/>
            <a:ext cx="5316323" cy="2262265"/>
          </a:xfrm>
          <a:prstGeom prst="rect">
            <a:avLst/>
          </a:prstGeom>
        </p:spPr>
      </p:pic>
    </p:spTree>
    <p:extLst>
      <p:ext uri="{BB962C8B-B14F-4D97-AF65-F5344CB8AC3E}">
        <p14:creationId xmlns:p14="http://schemas.microsoft.com/office/powerpoint/2010/main" val="4233345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6"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97EC67-D661-46F4-A4CB-07695FF888C2}"/>
              </a:ext>
            </a:extLst>
          </p:cNvPr>
          <p:cNvSpPr txBox="1"/>
          <p:nvPr/>
        </p:nvSpPr>
        <p:spPr>
          <a:xfrm>
            <a:off x="1457739" y="297790"/>
            <a:ext cx="9766853"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Open at page 22 in your text book and read the passage carefully.</a:t>
            </a:r>
          </a:p>
        </p:txBody>
      </p:sp>
      <p:pic>
        <p:nvPicPr>
          <p:cNvPr id="6" name="Picture 5">
            <a:extLst>
              <a:ext uri="{FF2B5EF4-FFF2-40B4-BE49-F238E27FC236}">
                <a16:creationId xmlns:a16="http://schemas.microsoft.com/office/drawing/2014/main" id="{51FCB53A-7F48-4377-9632-424E9C497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836" y="867344"/>
            <a:ext cx="3756852" cy="5586464"/>
          </a:xfrm>
          <a:prstGeom prst="rect">
            <a:avLst/>
          </a:prstGeom>
          <a:scene3d>
            <a:camera prst="orthographicFront"/>
            <a:lightRig rig="threePt" dir="t"/>
          </a:scene3d>
          <a:sp3d>
            <a:bevelT prst="angle"/>
          </a:sp3d>
        </p:spPr>
      </p:pic>
      <p:sp>
        <p:nvSpPr>
          <p:cNvPr id="3" name="TextBox 2">
            <a:extLst>
              <a:ext uri="{FF2B5EF4-FFF2-40B4-BE49-F238E27FC236}">
                <a16:creationId xmlns:a16="http://schemas.microsoft.com/office/drawing/2014/main" id="{7C616B56-B8DE-4D6D-804D-D5B7DB3358B8}"/>
              </a:ext>
            </a:extLst>
          </p:cNvPr>
          <p:cNvSpPr txBox="1"/>
          <p:nvPr/>
        </p:nvSpPr>
        <p:spPr>
          <a:xfrm>
            <a:off x="622853" y="1325218"/>
            <a:ext cx="7341704" cy="1823182"/>
          </a:xfrm>
          <a:prstGeom prst="rect">
            <a:avLst/>
          </a:prstGeom>
          <a:noFill/>
        </p:spPr>
        <p:txBody>
          <a:bodyPr wrap="square" rtlCol="0">
            <a:prstTxWarp prst="textPlain">
              <a:avLst/>
            </a:prstTxWarp>
            <a:spAutoFit/>
          </a:bodyPr>
          <a:lstStyle/>
          <a:p>
            <a:pPr algn="just"/>
            <a:r>
              <a:rPr lang="en-US" sz="2400" dirty="0">
                <a:effectLst>
                  <a:outerShdw blurRad="50800" dist="38100" dir="8100000" algn="tr" rotWithShape="0">
                    <a:prstClr val="black">
                      <a:alpha val="40000"/>
                    </a:prstClr>
                  </a:outerShdw>
                </a:effectLst>
              </a:rPr>
              <a:t>The word ‘hygiene’ means the practice of keeping ourselves clean. It also means to keep our home and work place clean. It is important for our good health.</a:t>
            </a:r>
          </a:p>
        </p:txBody>
      </p:sp>
      <p:sp>
        <p:nvSpPr>
          <p:cNvPr id="11" name="TextBox 10">
            <a:extLst>
              <a:ext uri="{FF2B5EF4-FFF2-40B4-BE49-F238E27FC236}">
                <a16:creationId xmlns:a16="http://schemas.microsoft.com/office/drawing/2014/main" id="{42350074-34D7-4109-8DE8-7A016D63B49A}"/>
              </a:ext>
            </a:extLst>
          </p:cNvPr>
          <p:cNvSpPr txBox="1"/>
          <p:nvPr/>
        </p:nvSpPr>
        <p:spPr>
          <a:xfrm>
            <a:off x="530087" y="3631097"/>
            <a:ext cx="7341704" cy="2720870"/>
          </a:xfrm>
          <a:prstGeom prst="rect">
            <a:avLst/>
          </a:prstGeom>
          <a:noFill/>
        </p:spPr>
        <p:txBody>
          <a:bodyPr wrap="square" rtlCol="0">
            <a:prstTxWarp prst="textPlain">
              <a:avLst/>
            </a:prstTxWarp>
            <a:spAutoFit/>
          </a:bodyPr>
          <a:lstStyle/>
          <a:p>
            <a:pPr algn="just"/>
            <a:r>
              <a:rPr lang="en-US" sz="2400" dirty="0">
                <a:solidFill>
                  <a:srgbClr val="002060"/>
                </a:solidFill>
                <a:effectLst>
                  <a:outerShdw blurRad="50800" dist="38100" dir="8100000" algn="tr" rotWithShape="0">
                    <a:prstClr val="black">
                      <a:alpha val="40000"/>
                    </a:prstClr>
                  </a:outerShdw>
                </a:effectLst>
              </a:rPr>
              <a:t>Hygiene is thought to be next to godliness. It is because we cannot achieve anything physically, mentally or spiritually if we are unclean in our body, mind and soul. No body likes an unclean person either. So we must follow the rules of hygiene.</a:t>
            </a:r>
          </a:p>
        </p:txBody>
      </p:sp>
    </p:spTree>
    <p:extLst>
      <p:ext uri="{BB962C8B-B14F-4D97-AF65-F5344CB8AC3E}">
        <p14:creationId xmlns:p14="http://schemas.microsoft.com/office/powerpoint/2010/main" val="39512170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B61078-92D2-4A54-A158-F1DA5D84E80F}"/>
              </a:ext>
            </a:extLst>
          </p:cNvPr>
          <p:cNvSpPr txBox="1"/>
          <p:nvPr/>
        </p:nvSpPr>
        <p:spPr>
          <a:xfrm>
            <a:off x="291547" y="450575"/>
            <a:ext cx="11635409" cy="1374336"/>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First</a:t>
            </a:r>
            <a:r>
              <a:rPr lang="en-US" sz="2400" dirty="0">
                <a:effectLst>
                  <a:outerShdw blurRad="50800" dist="38100" dir="8100000" algn="tr" rotWithShape="0">
                    <a:prstClr val="black">
                      <a:alpha val="40000"/>
                    </a:prstClr>
                  </a:outerShdw>
                </a:effectLst>
              </a:rPr>
              <a:t>, we must keep our body clean. We should have a bath every day and wash our hair regularly. This will keep the body and hair free from dirt and bacteria.</a:t>
            </a:r>
          </a:p>
        </p:txBody>
      </p:sp>
      <p:sp>
        <p:nvSpPr>
          <p:cNvPr id="3" name="TextBox 2">
            <a:extLst>
              <a:ext uri="{FF2B5EF4-FFF2-40B4-BE49-F238E27FC236}">
                <a16:creationId xmlns:a16="http://schemas.microsoft.com/office/drawing/2014/main" id="{FF96C437-B96A-4011-9812-88106C04B5A6}"/>
              </a:ext>
            </a:extLst>
          </p:cNvPr>
          <p:cNvSpPr txBox="1"/>
          <p:nvPr/>
        </p:nvSpPr>
        <p:spPr>
          <a:xfrm>
            <a:off x="265043" y="1987827"/>
            <a:ext cx="11635409" cy="2311782"/>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Secondly</a:t>
            </a:r>
            <a:r>
              <a:rPr lang="en-US" sz="2400" dirty="0">
                <a:effectLst>
                  <a:outerShdw blurRad="50800" dist="38100" dir="8100000" algn="tr" rotWithShape="0">
                    <a:prstClr val="black">
                      <a:alpha val="40000"/>
                    </a:prstClr>
                  </a:outerShdw>
                </a:effectLst>
              </a:rPr>
              <a:t>, we should wash our clothes regularly. Dirty clothes gives off bad smell and invite germs. It is also important to wash our hands before meals and after using the toilet. We should brush our teeth twice a day, after breakfast and supper. We must also cut our nails regularly. Our drinking water must be safe. We can get safe water by boiling and filtering.</a:t>
            </a:r>
          </a:p>
        </p:txBody>
      </p:sp>
      <p:sp>
        <p:nvSpPr>
          <p:cNvPr id="4" name="TextBox 3">
            <a:extLst>
              <a:ext uri="{FF2B5EF4-FFF2-40B4-BE49-F238E27FC236}">
                <a16:creationId xmlns:a16="http://schemas.microsoft.com/office/drawing/2014/main" id="{D5D162E1-338E-43EA-9D0A-240AB517C298}"/>
              </a:ext>
            </a:extLst>
          </p:cNvPr>
          <p:cNvSpPr txBox="1"/>
          <p:nvPr/>
        </p:nvSpPr>
        <p:spPr>
          <a:xfrm>
            <a:off x="278294" y="4359967"/>
            <a:ext cx="11635409" cy="527924"/>
          </a:xfrm>
          <a:prstGeom prst="rect">
            <a:avLst/>
          </a:prstGeom>
          <a:noFill/>
        </p:spPr>
        <p:txBody>
          <a:bodyPr wrap="square" rtlCol="0">
            <a:prstTxWarp prst="textPlain">
              <a:avLst/>
            </a:prstTxWarp>
            <a:spAutoFit/>
          </a:bodyPr>
          <a:lstStyle/>
          <a:p>
            <a:r>
              <a:rPr lang="en-US" sz="2400" dirty="0">
                <a:solidFill>
                  <a:srgbClr val="BB0398"/>
                </a:solidFill>
                <a:effectLst>
                  <a:outerShdw blurRad="50800" dist="38100" dir="8100000" algn="tr" rotWithShape="0">
                    <a:prstClr val="black">
                      <a:alpha val="40000"/>
                    </a:prstClr>
                  </a:outerShdw>
                </a:effectLst>
              </a:rPr>
              <a:t>Finally</a:t>
            </a:r>
            <a:r>
              <a:rPr lang="en-US" sz="2400" dirty="0">
                <a:effectLst>
                  <a:outerShdw blurRad="50800" dist="38100" dir="8100000" algn="tr" rotWithShape="0">
                    <a:prstClr val="black">
                      <a:alpha val="40000"/>
                    </a:prstClr>
                  </a:outerShdw>
                </a:effectLst>
              </a:rPr>
              <a:t>, we should keep our surroundings and environment clean.</a:t>
            </a:r>
          </a:p>
        </p:txBody>
      </p:sp>
      <p:sp>
        <p:nvSpPr>
          <p:cNvPr id="5" name="TextBox 4">
            <a:extLst>
              <a:ext uri="{FF2B5EF4-FFF2-40B4-BE49-F238E27FC236}">
                <a16:creationId xmlns:a16="http://schemas.microsoft.com/office/drawing/2014/main" id="{11804730-29F2-41D7-9E38-8AAE93B5E488}"/>
              </a:ext>
            </a:extLst>
          </p:cNvPr>
          <p:cNvSpPr txBox="1"/>
          <p:nvPr/>
        </p:nvSpPr>
        <p:spPr>
          <a:xfrm>
            <a:off x="304798" y="5208104"/>
            <a:ext cx="11635409" cy="1241816"/>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If we do and follow all the above things properly, we will be able to lead a healthy and happy life.</a:t>
            </a:r>
          </a:p>
        </p:txBody>
      </p:sp>
    </p:spTree>
    <p:extLst>
      <p:ext uri="{BB962C8B-B14F-4D97-AF65-F5344CB8AC3E}">
        <p14:creationId xmlns:p14="http://schemas.microsoft.com/office/powerpoint/2010/main" val="167450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3425"/>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cTn>
                              </p:par>
                            </p:childTnLst>
                          </p:cTn>
                        </p:par>
                        <p:par>
                          <p:cTn id="12" fill="hold">
                            <p:stCondLst>
                              <p:cond delay="11175"/>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5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6" fill="hold">
                            <p:stCondLst>
                              <p:cond delay="11425"/>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wipe(left)">
                                      <p:cBhvr>
                                        <p:cTn id="1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65C907-57F4-4957-AAD6-0CED08B4F6B5}"/>
              </a:ext>
            </a:extLst>
          </p:cNvPr>
          <p:cNvSpPr txBox="1"/>
          <p:nvPr/>
        </p:nvSpPr>
        <p:spPr>
          <a:xfrm>
            <a:off x="1020416" y="4837044"/>
            <a:ext cx="1749287" cy="594618"/>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Washing clothes</a:t>
            </a:r>
          </a:p>
        </p:txBody>
      </p:sp>
      <p:sp>
        <p:nvSpPr>
          <p:cNvPr id="3" name="TextBox 2">
            <a:extLst>
              <a:ext uri="{FF2B5EF4-FFF2-40B4-BE49-F238E27FC236}">
                <a16:creationId xmlns:a16="http://schemas.microsoft.com/office/drawing/2014/main" id="{65140481-2215-45D6-A3B2-A75FCA7A9B9B}"/>
              </a:ext>
            </a:extLst>
          </p:cNvPr>
          <p:cNvSpPr txBox="1"/>
          <p:nvPr/>
        </p:nvSpPr>
        <p:spPr>
          <a:xfrm>
            <a:off x="4717772" y="4850296"/>
            <a:ext cx="2544419" cy="541605"/>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Wearing socks and shoes</a:t>
            </a:r>
          </a:p>
        </p:txBody>
      </p:sp>
      <p:sp>
        <p:nvSpPr>
          <p:cNvPr id="4" name="TextBox 3">
            <a:extLst>
              <a:ext uri="{FF2B5EF4-FFF2-40B4-BE49-F238E27FC236}">
                <a16:creationId xmlns:a16="http://schemas.microsoft.com/office/drawing/2014/main" id="{691582FD-F915-4F33-AC44-E9E85D53F651}"/>
              </a:ext>
            </a:extLst>
          </p:cNvPr>
          <p:cNvSpPr txBox="1"/>
          <p:nvPr/>
        </p:nvSpPr>
        <p:spPr>
          <a:xfrm>
            <a:off x="9382541" y="4850294"/>
            <a:ext cx="1749286" cy="528359"/>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Washing hands</a:t>
            </a:r>
          </a:p>
        </p:txBody>
      </p:sp>
      <p:sp>
        <p:nvSpPr>
          <p:cNvPr id="5" name="TextBox 4">
            <a:extLst>
              <a:ext uri="{FF2B5EF4-FFF2-40B4-BE49-F238E27FC236}">
                <a16:creationId xmlns:a16="http://schemas.microsoft.com/office/drawing/2014/main" id="{E569BCE5-09F8-4776-A878-688017CDF347}"/>
              </a:ext>
            </a:extLst>
          </p:cNvPr>
          <p:cNvSpPr txBox="1"/>
          <p:nvPr/>
        </p:nvSpPr>
        <p:spPr>
          <a:xfrm>
            <a:off x="291548" y="5804452"/>
            <a:ext cx="3803374" cy="594619"/>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We should wash our clothes regularly</a:t>
            </a:r>
          </a:p>
        </p:txBody>
      </p:sp>
      <p:sp>
        <p:nvSpPr>
          <p:cNvPr id="6" name="TextBox 5">
            <a:extLst>
              <a:ext uri="{FF2B5EF4-FFF2-40B4-BE49-F238E27FC236}">
                <a16:creationId xmlns:a16="http://schemas.microsoft.com/office/drawing/2014/main" id="{FEA670A9-F734-48B8-B05A-727EAC1862E5}"/>
              </a:ext>
            </a:extLst>
          </p:cNvPr>
          <p:cNvSpPr txBox="1"/>
          <p:nvPr/>
        </p:nvSpPr>
        <p:spPr>
          <a:xfrm>
            <a:off x="4267200" y="5433391"/>
            <a:ext cx="3538331" cy="951129"/>
          </a:xfrm>
          <a:prstGeom prst="rect">
            <a:avLst/>
          </a:prstGeom>
          <a:solidFill>
            <a:srgbClr val="00B050"/>
          </a:solid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When we go out, we should wear socks and shoes to protect germs.</a:t>
            </a:r>
          </a:p>
        </p:txBody>
      </p:sp>
      <p:sp>
        <p:nvSpPr>
          <p:cNvPr id="7" name="TextBox 6">
            <a:extLst>
              <a:ext uri="{FF2B5EF4-FFF2-40B4-BE49-F238E27FC236}">
                <a16:creationId xmlns:a16="http://schemas.microsoft.com/office/drawing/2014/main" id="{5C4F4EC3-755D-44C4-B560-4485EB5AB6C5}"/>
              </a:ext>
            </a:extLst>
          </p:cNvPr>
          <p:cNvSpPr txBox="1"/>
          <p:nvPr/>
        </p:nvSpPr>
        <p:spPr>
          <a:xfrm>
            <a:off x="7924800" y="5486400"/>
            <a:ext cx="4015409" cy="911375"/>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We should wash our hands till 20 seconds to safe ourselves from </a:t>
            </a:r>
            <a:r>
              <a:rPr lang="en-US" dirty="0" err="1">
                <a:effectLst>
                  <a:outerShdw blurRad="50800" dist="38100" dir="8100000" algn="tr" rotWithShape="0">
                    <a:prstClr val="black">
                      <a:alpha val="40000"/>
                    </a:prstClr>
                  </a:outerShdw>
                </a:effectLst>
              </a:rPr>
              <a:t>covid</a:t>
            </a:r>
            <a:r>
              <a:rPr lang="en-US" dirty="0">
                <a:effectLst>
                  <a:outerShdw blurRad="50800" dist="38100" dir="8100000" algn="tr" rotWithShape="0">
                    <a:prstClr val="black">
                      <a:alpha val="40000"/>
                    </a:prstClr>
                  </a:outerShdw>
                </a:effectLst>
              </a:rPr>
              <a:t> 19.</a:t>
            </a:r>
          </a:p>
        </p:txBody>
      </p:sp>
      <p:sp>
        <p:nvSpPr>
          <p:cNvPr id="8" name="TextBox 7">
            <a:extLst>
              <a:ext uri="{FF2B5EF4-FFF2-40B4-BE49-F238E27FC236}">
                <a16:creationId xmlns:a16="http://schemas.microsoft.com/office/drawing/2014/main" id="{7A9675F8-A328-4105-93B9-5AD3D7CF1CBE}"/>
              </a:ext>
            </a:extLst>
          </p:cNvPr>
          <p:cNvSpPr txBox="1"/>
          <p:nvPr/>
        </p:nvSpPr>
        <p:spPr>
          <a:xfrm>
            <a:off x="4690836" y="248315"/>
            <a:ext cx="2809460" cy="554863"/>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Look the pictures carefully.</a:t>
            </a:r>
          </a:p>
        </p:txBody>
      </p:sp>
      <p:pic>
        <p:nvPicPr>
          <p:cNvPr id="10" name="Picture 9">
            <a:extLst>
              <a:ext uri="{FF2B5EF4-FFF2-40B4-BE49-F238E27FC236}">
                <a16:creationId xmlns:a16="http://schemas.microsoft.com/office/drawing/2014/main" id="{711CFCA5-6F04-43B8-A339-76BED8724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82" y="1643273"/>
            <a:ext cx="3704403" cy="3175308"/>
          </a:xfrm>
          <a:prstGeom prst="rect">
            <a:avLst/>
          </a:prstGeom>
        </p:spPr>
      </p:pic>
      <p:pic>
        <p:nvPicPr>
          <p:cNvPr id="12" name="Picture 11">
            <a:extLst>
              <a:ext uri="{FF2B5EF4-FFF2-40B4-BE49-F238E27FC236}">
                <a16:creationId xmlns:a16="http://schemas.microsoft.com/office/drawing/2014/main" id="{18D0FF47-B00D-4003-8625-1991EB2C9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9817" y="1616769"/>
            <a:ext cx="3468965" cy="3154012"/>
          </a:xfrm>
          <a:prstGeom prst="rect">
            <a:avLst/>
          </a:prstGeom>
        </p:spPr>
      </p:pic>
      <p:pic>
        <p:nvPicPr>
          <p:cNvPr id="14" name="Picture 13">
            <a:extLst>
              <a:ext uri="{FF2B5EF4-FFF2-40B4-BE49-F238E27FC236}">
                <a16:creationId xmlns:a16="http://schemas.microsoft.com/office/drawing/2014/main" id="{67F881A7-DD62-4F0A-8478-95F6789012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2121" y="1656526"/>
            <a:ext cx="3721584" cy="3116126"/>
          </a:xfrm>
          <a:prstGeom prst="rect">
            <a:avLst/>
          </a:prstGeom>
        </p:spPr>
      </p:pic>
      <p:sp>
        <p:nvSpPr>
          <p:cNvPr id="13" name="TextBox 12">
            <a:extLst>
              <a:ext uri="{FF2B5EF4-FFF2-40B4-BE49-F238E27FC236}">
                <a16:creationId xmlns:a16="http://schemas.microsoft.com/office/drawing/2014/main" id="{4740FB93-04EC-4A12-B1EA-FED1AE80DFCD}"/>
              </a:ext>
            </a:extLst>
          </p:cNvPr>
          <p:cNvSpPr txBox="1"/>
          <p:nvPr/>
        </p:nvSpPr>
        <p:spPr>
          <a:xfrm>
            <a:off x="3437254" y="794477"/>
            <a:ext cx="5306267" cy="381283"/>
          </a:xfrm>
          <a:prstGeom prst="rect">
            <a:avLst/>
          </a:prstGeom>
          <a:noFill/>
        </p:spPr>
        <p:txBody>
          <a:bodyPr wrap="square" rtlCol="0">
            <a:prstTxWarp prst="textPlain">
              <a:avLst/>
            </a:prstTxWarp>
            <a:spAutoFit/>
          </a:bodyPr>
          <a:lstStyle/>
          <a:p>
            <a:r>
              <a:rPr lang="en-US" dirty="0">
                <a:solidFill>
                  <a:srgbClr val="B20C5F"/>
                </a:solidFill>
                <a:effectLst>
                  <a:outerShdw blurRad="50800" dist="38100" dir="8100000" algn="tr" rotWithShape="0">
                    <a:prstClr val="black">
                      <a:alpha val="40000"/>
                    </a:prstClr>
                  </a:outerShdw>
                </a:effectLst>
              </a:rPr>
              <a:t>Dear students, what do you see in the pictures?</a:t>
            </a:r>
          </a:p>
        </p:txBody>
      </p:sp>
      <p:sp>
        <p:nvSpPr>
          <p:cNvPr id="16" name="TextBox 15">
            <a:extLst>
              <a:ext uri="{FF2B5EF4-FFF2-40B4-BE49-F238E27FC236}">
                <a16:creationId xmlns:a16="http://schemas.microsoft.com/office/drawing/2014/main" id="{C483073A-BA9F-491F-8157-BC4B9D01B401}"/>
              </a:ext>
            </a:extLst>
          </p:cNvPr>
          <p:cNvSpPr txBox="1"/>
          <p:nvPr/>
        </p:nvSpPr>
        <p:spPr>
          <a:xfrm>
            <a:off x="3542185" y="1199212"/>
            <a:ext cx="5092149" cy="381282"/>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Dear students, keeping healthy what should  we do?</a:t>
            </a:r>
          </a:p>
        </p:txBody>
      </p:sp>
    </p:spTree>
    <p:extLst>
      <p:ext uri="{BB962C8B-B14F-4D97-AF65-F5344CB8AC3E}">
        <p14:creationId xmlns:p14="http://schemas.microsoft.com/office/powerpoint/2010/main" val="31726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outVertical)">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barn(inVertical)">
                                      <p:cBhvr>
                                        <p:cTn id="50" dur="500"/>
                                        <p:tgtEl>
                                          <p:spTgt spid="5"/>
                                        </p:tgtEl>
                                      </p:cBhvr>
                                    </p:animEffect>
                                  </p:childTnLst>
                                  <p:subTnLst>
                                    <p:audio>
                                      <p:cMediaNode>
                                        <p:cTn display="0" masterRel="sameClick">
                                          <p:stCondLst>
                                            <p:cond evt="begin" delay="0">
                                              <p:tn val="48"/>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up)">
                                      <p:cBhvr>
                                        <p:cTn id="55" dur="500"/>
                                        <p:tgtEl>
                                          <p:spTgt spid="6"/>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par>
                    <p:cTn id="56" fill="hold">
                      <p:stCondLst>
                        <p:cond delay="indefinite"/>
                      </p:stCondLst>
                      <p:childTnLst>
                        <p:par>
                          <p:cTn id="57" fill="hold">
                            <p:stCondLst>
                              <p:cond delay="0"/>
                            </p:stCondLst>
                            <p:childTnLst>
                              <p:par>
                                <p:cTn id="58" presetID="16" presetClass="entr" presetSubtype="37"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barn(outVertical)">
                                      <p:cBhvr>
                                        <p:cTn id="60" dur="500"/>
                                        <p:tgtEl>
                                          <p:spTgt spid="7"/>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8BB5010-447A-438D-9530-39F8DD994069}"/>
              </a:ext>
            </a:extLst>
          </p:cNvPr>
          <p:cNvSpPr txBox="1"/>
          <p:nvPr/>
        </p:nvSpPr>
        <p:spPr>
          <a:xfrm>
            <a:off x="1202474" y="4502698"/>
            <a:ext cx="1722782" cy="369332"/>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Brushing teeth</a:t>
            </a:r>
          </a:p>
        </p:txBody>
      </p:sp>
      <p:sp>
        <p:nvSpPr>
          <p:cNvPr id="18" name="TextBox 17">
            <a:extLst>
              <a:ext uri="{FF2B5EF4-FFF2-40B4-BE49-F238E27FC236}">
                <a16:creationId xmlns:a16="http://schemas.microsoft.com/office/drawing/2014/main" id="{0187EFF6-85E0-4558-9B89-BC38EADB5E66}"/>
              </a:ext>
            </a:extLst>
          </p:cNvPr>
          <p:cNvSpPr txBox="1"/>
          <p:nvPr/>
        </p:nvSpPr>
        <p:spPr>
          <a:xfrm>
            <a:off x="5427958" y="4557663"/>
            <a:ext cx="1351722" cy="369332"/>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Cutting </a:t>
            </a:r>
            <a:r>
              <a:rPr lang="en-US" dirty="0"/>
              <a:t>nail </a:t>
            </a:r>
            <a:endParaRPr lang="en-US" dirty="0">
              <a:effectLst>
                <a:outerShdw blurRad="50800" dist="38100" dir="8100000" algn="tr" rotWithShape="0">
                  <a:prstClr val="black">
                    <a:alpha val="40000"/>
                  </a:prstClr>
                </a:outerShdw>
              </a:effectLst>
            </a:endParaRPr>
          </a:p>
        </p:txBody>
      </p:sp>
      <p:sp>
        <p:nvSpPr>
          <p:cNvPr id="19" name="TextBox 18">
            <a:extLst>
              <a:ext uri="{FF2B5EF4-FFF2-40B4-BE49-F238E27FC236}">
                <a16:creationId xmlns:a16="http://schemas.microsoft.com/office/drawing/2014/main" id="{D96C0B67-C73C-460B-A3CE-B3EFE7D07B66}"/>
              </a:ext>
            </a:extLst>
          </p:cNvPr>
          <p:cNvSpPr txBox="1"/>
          <p:nvPr/>
        </p:nvSpPr>
        <p:spPr>
          <a:xfrm>
            <a:off x="9120102" y="4523988"/>
            <a:ext cx="2080591" cy="369332"/>
          </a:xfrm>
          <a:prstGeom prst="rect">
            <a:avLst/>
          </a:prstGeom>
          <a:noFill/>
        </p:spPr>
        <p:txBody>
          <a:bodyPr wrap="square" rtlCol="0">
            <a:prstTxWarp prst="textPlain">
              <a:avLst/>
            </a:prstTxWarp>
            <a:spAutoFit/>
          </a:bodyPr>
          <a:lstStyle/>
          <a:p>
            <a:r>
              <a:rPr lang="en-US" dirty="0"/>
              <a:t>Safe </a:t>
            </a:r>
            <a:r>
              <a:rPr lang="en-US" dirty="0">
                <a:effectLst>
                  <a:outerShdw blurRad="50800" dist="38100" dir="8100000" algn="tr" rotWithShape="0">
                    <a:prstClr val="black">
                      <a:alpha val="40000"/>
                    </a:prstClr>
                  </a:outerShdw>
                </a:effectLst>
              </a:rPr>
              <a:t>drinking</a:t>
            </a:r>
            <a:r>
              <a:rPr lang="en-US" dirty="0"/>
              <a:t> water</a:t>
            </a:r>
          </a:p>
        </p:txBody>
      </p:sp>
      <p:sp>
        <p:nvSpPr>
          <p:cNvPr id="21" name="TextBox 20">
            <a:extLst>
              <a:ext uri="{FF2B5EF4-FFF2-40B4-BE49-F238E27FC236}">
                <a16:creationId xmlns:a16="http://schemas.microsoft.com/office/drawing/2014/main" id="{3385B39E-2121-4D9D-AD18-5FBDE7EC2CB2}"/>
              </a:ext>
            </a:extLst>
          </p:cNvPr>
          <p:cNvSpPr txBox="1"/>
          <p:nvPr/>
        </p:nvSpPr>
        <p:spPr>
          <a:xfrm>
            <a:off x="8574375" y="5115339"/>
            <a:ext cx="3297836" cy="559424"/>
          </a:xfrm>
          <a:prstGeom prst="rect">
            <a:avLst/>
          </a:prstGeom>
          <a:noFill/>
        </p:spPr>
        <p:txBody>
          <a:bodyPr wrap="square" rtlCol="0">
            <a:prstTxWarp prst="textPlain">
              <a:avLst/>
            </a:prstTxWarp>
            <a:spAutoFit/>
          </a:bodyPr>
          <a:lstStyle/>
          <a:p>
            <a:r>
              <a:rPr lang="en-US" dirty="0"/>
              <a:t>Our </a:t>
            </a:r>
            <a:r>
              <a:rPr lang="en-US" dirty="0">
                <a:effectLst>
                  <a:outerShdw blurRad="50800" dist="38100" dir="8100000" algn="tr" rotWithShape="0">
                    <a:prstClr val="black">
                      <a:alpha val="40000"/>
                    </a:prstClr>
                  </a:outerShdw>
                </a:effectLst>
              </a:rPr>
              <a:t>drinking</a:t>
            </a:r>
            <a:r>
              <a:rPr lang="en-US" dirty="0"/>
              <a:t> water must be safe.</a:t>
            </a:r>
          </a:p>
        </p:txBody>
      </p:sp>
      <p:sp>
        <p:nvSpPr>
          <p:cNvPr id="26" name="TextBox 25">
            <a:extLst>
              <a:ext uri="{FF2B5EF4-FFF2-40B4-BE49-F238E27FC236}">
                <a16:creationId xmlns:a16="http://schemas.microsoft.com/office/drawing/2014/main" id="{22F4B2AF-0436-4A3D-A0D3-F5DFBCD5E1B7}"/>
              </a:ext>
            </a:extLst>
          </p:cNvPr>
          <p:cNvSpPr txBox="1"/>
          <p:nvPr/>
        </p:nvSpPr>
        <p:spPr>
          <a:xfrm>
            <a:off x="306104" y="5035828"/>
            <a:ext cx="3881583" cy="671522"/>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We should brush our teeth twice a day.</a:t>
            </a:r>
          </a:p>
        </p:txBody>
      </p:sp>
      <p:sp>
        <p:nvSpPr>
          <p:cNvPr id="29" name="TextBox 28">
            <a:extLst>
              <a:ext uri="{FF2B5EF4-FFF2-40B4-BE49-F238E27FC236}">
                <a16:creationId xmlns:a16="http://schemas.microsoft.com/office/drawing/2014/main" id="{3A113ABD-5D65-4D93-84EB-4B4D0FCEC9FC}"/>
              </a:ext>
            </a:extLst>
          </p:cNvPr>
          <p:cNvSpPr txBox="1"/>
          <p:nvPr/>
        </p:nvSpPr>
        <p:spPr>
          <a:xfrm>
            <a:off x="4408845" y="5085573"/>
            <a:ext cx="3741241" cy="646331"/>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We must also cut our nails regularly.</a:t>
            </a:r>
          </a:p>
        </p:txBody>
      </p:sp>
      <p:pic>
        <p:nvPicPr>
          <p:cNvPr id="3" name="Picture 2">
            <a:extLst>
              <a:ext uri="{FF2B5EF4-FFF2-40B4-BE49-F238E27FC236}">
                <a16:creationId xmlns:a16="http://schemas.microsoft.com/office/drawing/2014/main" id="{A83A51AB-3B2F-4D1C-BE62-8A056ED49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589" y="1895498"/>
            <a:ext cx="3958041" cy="2458152"/>
          </a:xfrm>
          <a:prstGeom prst="rect">
            <a:avLst/>
          </a:prstGeom>
        </p:spPr>
      </p:pic>
      <p:pic>
        <p:nvPicPr>
          <p:cNvPr id="5" name="Picture 4">
            <a:extLst>
              <a:ext uri="{FF2B5EF4-FFF2-40B4-BE49-F238E27FC236}">
                <a16:creationId xmlns:a16="http://schemas.microsoft.com/office/drawing/2014/main" id="{249B0C38-05DD-4A07-8E4E-204DF80C42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1537" y="1931159"/>
            <a:ext cx="3593191" cy="2482685"/>
          </a:xfrm>
          <a:prstGeom prst="rect">
            <a:avLst/>
          </a:prstGeom>
        </p:spPr>
      </p:pic>
      <p:pic>
        <p:nvPicPr>
          <p:cNvPr id="7" name="Picture 6">
            <a:extLst>
              <a:ext uri="{FF2B5EF4-FFF2-40B4-BE49-F238E27FC236}">
                <a16:creationId xmlns:a16="http://schemas.microsoft.com/office/drawing/2014/main" id="{D1C3D123-73F1-4F0E-AB2C-163A9351B6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9600" y="1940466"/>
            <a:ext cx="3657599" cy="2389213"/>
          </a:xfrm>
          <a:prstGeom prst="rect">
            <a:avLst/>
          </a:prstGeom>
        </p:spPr>
      </p:pic>
      <p:sp>
        <p:nvSpPr>
          <p:cNvPr id="11" name="TextBox 10">
            <a:extLst>
              <a:ext uri="{FF2B5EF4-FFF2-40B4-BE49-F238E27FC236}">
                <a16:creationId xmlns:a16="http://schemas.microsoft.com/office/drawing/2014/main" id="{3D7E17A3-FC76-467A-907A-11A2F3277B34}"/>
              </a:ext>
            </a:extLst>
          </p:cNvPr>
          <p:cNvSpPr txBox="1"/>
          <p:nvPr/>
        </p:nvSpPr>
        <p:spPr>
          <a:xfrm>
            <a:off x="4757097" y="275907"/>
            <a:ext cx="2809460" cy="554863"/>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Look the pictures carefully.</a:t>
            </a:r>
          </a:p>
        </p:txBody>
      </p:sp>
      <p:sp>
        <p:nvSpPr>
          <p:cNvPr id="12" name="TextBox 11">
            <a:extLst>
              <a:ext uri="{FF2B5EF4-FFF2-40B4-BE49-F238E27FC236}">
                <a16:creationId xmlns:a16="http://schemas.microsoft.com/office/drawing/2014/main" id="{4F03061E-20FB-4859-B2ED-B209A217F16F}"/>
              </a:ext>
            </a:extLst>
          </p:cNvPr>
          <p:cNvSpPr txBox="1"/>
          <p:nvPr/>
        </p:nvSpPr>
        <p:spPr>
          <a:xfrm>
            <a:off x="3516767" y="848141"/>
            <a:ext cx="5306267" cy="461230"/>
          </a:xfrm>
          <a:prstGeom prst="rect">
            <a:avLst/>
          </a:prstGeom>
          <a:noFill/>
        </p:spPr>
        <p:txBody>
          <a:bodyPr wrap="square" rtlCol="0">
            <a:prstTxWarp prst="textPlain">
              <a:avLst/>
            </a:prstTxWarp>
            <a:spAutoFit/>
          </a:bodyPr>
          <a:lstStyle/>
          <a:p>
            <a:r>
              <a:rPr lang="en-US" dirty="0">
                <a:solidFill>
                  <a:srgbClr val="B20C5F"/>
                </a:solidFill>
                <a:effectLst>
                  <a:outerShdw blurRad="50800" dist="38100" dir="8100000" algn="tr" rotWithShape="0">
                    <a:prstClr val="black">
                      <a:alpha val="40000"/>
                    </a:prstClr>
                  </a:outerShdw>
                </a:effectLst>
              </a:rPr>
              <a:t>Dear students, what do you see in the pictures?</a:t>
            </a:r>
          </a:p>
        </p:txBody>
      </p:sp>
      <p:sp>
        <p:nvSpPr>
          <p:cNvPr id="13" name="TextBox 12">
            <a:extLst>
              <a:ext uri="{FF2B5EF4-FFF2-40B4-BE49-F238E27FC236}">
                <a16:creationId xmlns:a16="http://schemas.microsoft.com/office/drawing/2014/main" id="{EF87EF5E-C0F9-4B3A-BB04-6EEB94B6E087}"/>
              </a:ext>
            </a:extLst>
          </p:cNvPr>
          <p:cNvSpPr txBox="1"/>
          <p:nvPr/>
        </p:nvSpPr>
        <p:spPr>
          <a:xfrm>
            <a:off x="3422914" y="1378227"/>
            <a:ext cx="5495799" cy="481650"/>
          </a:xfrm>
          <a:prstGeom prst="rect">
            <a:avLst/>
          </a:prstGeom>
          <a:noFill/>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Dear students, keeping healthy what should  we do also?</a:t>
            </a:r>
          </a:p>
        </p:txBody>
      </p:sp>
    </p:spTree>
    <p:extLst>
      <p:ext uri="{BB962C8B-B14F-4D97-AF65-F5344CB8AC3E}">
        <p14:creationId xmlns:p14="http://schemas.microsoft.com/office/powerpoint/2010/main" val="273120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3"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2" presetClass="entr" presetSubtype="1"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subTnLst>
                                    <p:audio>
                                      <p:cMediaNode>
                                        <p:cTn display="0" masterRel="sameClick">
                                          <p:stCondLst>
                                            <p:cond evt="begin" delay="0">
                                              <p:tn val="27"/>
                                            </p:cond>
                                          </p:stCondLst>
                                          <p:endCondLst>
                                            <p:cond evt="onStopAudio" delay="0">
                                              <p:tgtEl>
                                                <p:sldTgt/>
                                              </p:tgtEl>
                                            </p:cond>
                                          </p:endCondLst>
                                        </p:cTn>
                                        <p:tgtEl>
                                          <p:sndTgt r:embed="rId3" name="laser.wav"/>
                                        </p:tgtEl>
                                      </p:cMediaNode>
                                    </p:audio>
                                  </p:sub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subTnLst>
                                    <p:audio>
                                      <p:cMediaNode>
                                        <p:cTn display="0" masterRel="sameClick">
                                          <p:stCondLst>
                                            <p:cond evt="begin" delay="0">
                                              <p:tn val="32"/>
                                            </p:cond>
                                          </p:stCondLst>
                                          <p:endCondLst>
                                            <p:cond evt="onStopAudio" delay="0">
                                              <p:tgtEl>
                                                <p:sldTgt/>
                                              </p:tgtEl>
                                            </p:cond>
                                          </p:endCondLst>
                                        </p:cTn>
                                        <p:tgtEl>
                                          <p:sndTgt r:embed="rId3" name="laser.wav"/>
                                        </p:tgtEl>
                                      </p:cMediaNode>
                                    </p:audio>
                                  </p:sub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subTnLst>
                                    <p:audio>
                                      <p:cMediaNode>
                                        <p:cTn display="0" masterRel="sameClick">
                                          <p:stCondLst>
                                            <p:cond evt="begin" delay="0">
                                              <p:tn val="37"/>
                                            </p:cond>
                                          </p:stCondLst>
                                          <p:endCondLst>
                                            <p:cond evt="onStopAudio" delay="0">
                                              <p:tgtEl>
                                                <p:sldTgt/>
                                              </p:tgtEl>
                                            </p:cond>
                                          </p:endCondLst>
                                        </p:cTn>
                                        <p:tgtEl>
                                          <p:sndTgt r:embed="rId3" name="laser.wav"/>
                                        </p:tgtEl>
                                      </p:cMediaNode>
                                    </p:audio>
                                  </p:sub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left)">
                                      <p:cBhvr>
                                        <p:cTn id="54" dur="500"/>
                                        <p:tgtEl>
                                          <p:spTgt spid="29"/>
                                        </p:tgtEl>
                                      </p:cBhvr>
                                    </p:animEffect>
                                  </p:childTnLst>
                                  <p:subTnLst>
                                    <p:audio>
                                      <p:cMediaNode>
                                        <p:cTn display="0" masterRel="sameClick">
                                          <p:stCondLst>
                                            <p:cond evt="begin" delay="0">
                                              <p:tn val="52"/>
                                            </p:cond>
                                          </p:stCondLst>
                                          <p:endCondLst>
                                            <p:cond evt="onStopAudio" delay="0">
                                              <p:tgtEl>
                                                <p:sldTgt/>
                                              </p:tgtEl>
                                            </p:cond>
                                          </p:endCondLst>
                                        </p:cTn>
                                        <p:tgtEl>
                                          <p:sndTgt r:embed="rId4"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subTnLst>
                                    <p:audio>
                                      <p:cMediaNode>
                                        <p:cTn display="0" masterRel="sameClick">
                                          <p:stCondLst>
                                            <p:cond evt="begin" delay="0">
                                              <p:tn val="57"/>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6" grpId="0"/>
      <p:bldP spid="29"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3A0B77-DD80-492D-A9BA-73A37BE21B17}"/>
              </a:ext>
            </a:extLst>
          </p:cNvPr>
          <p:cNvSpPr txBox="1"/>
          <p:nvPr/>
        </p:nvSpPr>
        <p:spPr>
          <a:xfrm>
            <a:off x="626979" y="2098622"/>
            <a:ext cx="10990397" cy="2782939"/>
          </a:xfrm>
          <a:prstGeom prst="rect">
            <a:avLst/>
          </a:prstGeom>
          <a:noFill/>
        </p:spPr>
        <p:txBody>
          <a:bodyPr wrap="square" rtlCol="0">
            <a:prstTxWarp prst="textPlain">
              <a:avLst/>
            </a:prstTxWarp>
            <a:spAutoFit/>
          </a:bodyPr>
          <a:lstStyle/>
          <a:p>
            <a:pPr algn="just"/>
            <a:r>
              <a:rPr lang="en-US" sz="2800" dirty="0">
                <a:effectLst>
                  <a:outerShdw blurRad="50800" dist="38100" dir="8100000" algn="tr" rotWithShape="0">
                    <a:prstClr val="black">
                      <a:alpha val="40000"/>
                    </a:prstClr>
                  </a:outerShdw>
                </a:effectLst>
              </a:rPr>
              <a:t>We should wash our clothes regularly. Dirty clothes gives off bad smell and invite germs. It is also important to wash our hands before meals and after using the toilet. We should brush our teeth twice a day, after breakfast and supper. We must also cut our nails regularly. Our drinking water must be safe. We can get safe water by boiling and filtering.</a:t>
            </a:r>
          </a:p>
        </p:txBody>
      </p:sp>
    </p:spTree>
    <p:extLst>
      <p:ext uri="{BB962C8B-B14F-4D97-AF65-F5344CB8AC3E}">
        <p14:creationId xmlns:p14="http://schemas.microsoft.com/office/powerpoint/2010/main" val="10724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474E43-C79B-44D4-A0CD-7FBC86A4F1F5}"/>
              </a:ext>
            </a:extLst>
          </p:cNvPr>
          <p:cNvSpPr txBox="1"/>
          <p:nvPr/>
        </p:nvSpPr>
        <p:spPr>
          <a:xfrm>
            <a:off x="10133351" y="312080"/>
            <a:ext cx="1699482" cy="646331"/>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wrap="square" rtlCol="0">
            <a:prstTxWarp prst="textPlain">
              <a:avLst/>
            </a:prstTxWarp>
            <a:spAutoFit/>
          </a:bodyPr>
          <a:lstStyle/>
          <a:p>
            <a:pPr algn="ctr"/>
            <a:r>
              <a:rPr lang="en-US" dirty="0">
                <a:effectLst>
                  <a:outerShdw blurRad="50800" dist="38100" dir="8100000" algn="tr" rotWithShape="0">
                    <a:prstClr val="black">
                      <a:alpha val="40000"/>
                    </a:prstClr>
                  </a:outerShdw>
                </a:effectLst>
              </a:rPr>
              <a:t>Individual </a:t>
            </a:r>
            <a:r>
              <a:rPr lang="en-US">
                <a:effectLst>
                  <a:outerShdw blurRad="50800" dist="38100" dir="8100000" algn="tr" rotWithShape="0">
                    <a:prstClr val="black">
                      <a:alpha val="40000"/>
                    </a:prstClr>
                  </a:outerShdw>
                </a:effectLst>
              </a:rPr>
              <a:t>works 4mins</a:t>
            </a:r>
            <a:r>
              <a:rPr lang="en-US" dirty="0">
                <a:effectLst>
                  <a:outerShdw blurRad="50800" dist="38100" dir="8100000" algn="tr" rotWithShape="0">
                    <a:prstClr val="black">
                      <a:alpha val="40000"/>
                    </a:prstClr>
                  </a:outerShdw>
                </a:effectLst>
              </a:rPr>
              <a:t>.</a:t>
            </a:r>
          </a:p>
        </p:txBody>
      </p:sp>
      <p:sp>
        <p:nvSpPr>
          <p:cNvPr id="8" name="TextBox 7">
            <a:extLst>
              <a:ext uri="{FF2B5EF4-FFF2-40B4-BE49-F238E27FC236}">
                <a16:creationId xmlns:a16="http://schemas.microsoft.com/office/drawing/2014/main" id="{449A3773-E4E5-4BAE-A82F-680C331AB4A5}"/>
              </a:ext>
            </a:extLst>
          </p:cNvPr>
          <p:cNvSpPr txBox="1"/>
          <p:nvPr/>
        </p:nvSpPr>
        <p:spPr>
          <a:xfrm>
            <a:off x="2834537" y="406289"/>
            <a:ext cx="5751443" cy="584775"/>
          </a:xfrm>
          <a:prstGeom prst="rect">
            <a:avLst/>
          </a:prstGeom>
          <a:noFill/>
        </p:spPr>
        <p:txBody>
          <a:bodyPr wrap="square" rtlCol="0">
            <a:prstTxWarp prst="textPlain">
              <a:avLst/>
            </a:prstTxWarp>
            <a:spAutoFit/>
          </a:bodyPr>
          <a:lstStyle/>
          <a:p>
            <a:r>
              <a:rPr lang="en-US" sz="3200" dirty="0"/>
              <a:t>Answer the following </a:t>
            </a:r>
            <a:r>
              <a:rPr lang="en-US" sz="3200" dirty="0">
                <a:effectLst>
                  <a:outerShdw blurRad="50800" dist="38100" dir="8100000" algn="tr" rotWithShape="0">
                    <a:prstClr val="black">
                      <a:alpha val="40000"/>
                    </a:prstClr>
                  </a:outerShdw>
                </a:effectLst>
              </a:rPr>
              <a:t>questions</a:t>
            </a:r>
            <a:r>
              <a:rPr lang="en-US" sz="3200" dirty="0"/>
              <a:t>.</a:t>
            </a:r>
          </a:p>
        </p:txBody>
      </p:sp>
      <p:sp>
        <p:nvSpPr>
          <p:cNvPr id="9" name="TextBox 8">
            <a:extLst>
              <a:ext uri="{FF2B5EF4-FFF2-40B4-BE49-F238E27FC236}">
                <a16:creationId xmlns:a16="http://schemas.microsoft.com/office/drawing/2014/main" id="{2DE28D1F-B4F3-4AF7-BFDE-F6783E9D3553}"/>
              </a:ext>
            </a:extLst>
          </p:cNvPr>
          <p:cNvSpPr txBox="1"/>
          <p:nvPr/>
        </p:nvSpPr>
        <p:spPr>
          <a:xfrm>
            <a:off x="2178250" y="1140461"/>
            <a:ext cx="8613913" cy="584775"/>
          </a:xfrm>
          <a:prstGeom prst="rect">
            <a:avLst/>
          </a:prstGeom>
          <a:noFill/>
        </p:spPr>
        <p:txBody>
          <a:bodyPr wrap="square" rtlCol="0">
            <a:prstTxWarp prst="textPlain">
              <a:avLst/>
            </a:prstTxWarp>
            <a:spAutoFit/>
          </a:bodyPr>
          <a:lstStyle/>
          <a:p>
            <a:r>
              <a:rPr lang="en-US" sz="3200" dirty="0"/>
              <a:t>Q1. </a:t>
            </a:r>
            <a:r>
              <a:rPr lang="en-US" sz="3200" dirty="0">
                <a:effectLst>
                  <a:outerShdw blurRad="50800" dist="38100" dir="8100000" algn="tr" rotWithShape="0">
                    <a:prstClr val="black">
                      <a:alpha val="40000"/>
                    </a:prstClr>
                  </a:outerShdw>
                </a:effectLst>
              </a:rPr>
              <a:t>What</a:t>
            </a:r>
            <a:r>
              <a:rPr lang="en-US" sz="3200" dirty="0"/>
              <a:t> can be a hotbed of germs?</a:t>
            </a:r>
          </a:p>
        </p:txBody>
      </p:sp>
      <p:sp>
        <p:nvSpPr>
          <p:cNvPr id="10" name="TextBox 9">
            <a:extLst>
              <a:ext uri="{FF2B5EF4-FFF2-40B4-BE49-F238E27FC236}">
                <a16:creationId xmlns:a16="http://schemas.microsoft.com/office/drawing/2014/main" id="{0B1D0CEF-7ECE-489A-A78A-1D810D39ABC0}"/>
              </a:ext>
            </a:extLst>
          </p:cNvPr>
          <p:cNvSpPr txBox="1"/>
          <p:nvPr/>
        </p:nvSpPr>
        <p:spPr>
          <a:xfrm>
            <a:off x="2205568" y="1756993"/>
            <a:ext cx="9363580" cy="584775"/>
          </a:xfrm>
          <a:prstGeom prst="rect">
            <a:avLst/>
          </a:prstGeom>
          <a:noFill/>
        </p:spPr>
        <p:txBody>
          <a:bodyPr wrap="square" rtlCol="0">
            <a:prstTxWarp prst="textPlain">
              <a:avLst/>
            </a:prstTxWarp>
            <a:spAutoFit/>
          </a:bodyPr>
          <a:lstStyle/>
          <a:p>
            <a:r>
              <a:rPr lang="en-US" sz="3200" dirty="0"/>
              <a:t>Q2. How many times </a:t>
            </a:r>
            <a:r>
              <a:rPr lang="en-US" sz="3200" dirty="0">
                <a:effectLst>
                  <a:outerShdw blurRad="50800" dist="38100" dir="8100000" algn="tr" rotWithShape="0">
                    <a:prstClr val="black">
                      <a:alpha val="40000"/>
                    </a:prstClr>
                  </a:outerShdw>
                </a:effectLst>
              </a:rPr>
              <a:t>should</a:t>
            </a:r>
            <a:r>
              <a:rPr lang="en-US" sz="3200" dirty="0"/>
              <a:t> we brush our teeth a day?</a:t>
            </a:r>
          </a:p>
        </p:txBody>
      </p:sp>
      <p:sp>
        <p:nvSpPr>
          <p:cNvPr id="11" name="TextBox 10">
            <a:extLst>
              <a:ext uri="{FF2B5EF4-FFF2-40B4-BE49-F238E27FC236}">
                <a16:creationId xmlns:a16="http://schemas.microsoft.com/office/drawing/2014/main" id="{C8C92CE9-4F8C-4C9A-8E73-3CDE3EE74B3A}"/>
              </a:ext>
            </a:extLst>
          </p:cNvPr>
          <p:cNvSpPr txBox="1"/>
          <p:nvPr/>
        </p:nvSpPr>
        <p:spPr>
          <a:xfrm>
            <a:off x="4327146" y="2998969"/>
            <a:ext cx="3467740" cy="584775"/>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scene3d>
            <a:camera prst="orthographicFront"/>
            <a:lightRig rig="threePt" dir="t"/>
          </a:scene3d>
          <a:sp3d>
            <a:bevelT w="101600" prst="riblet"/>
          </a:sp3d>
        </p:spPr>
        <p:style>
          <a:lnRef idx="2">
            <a:schemeClr val="accent6">
              <a:shade val="50000"/>
            </a:schemeClr>
          </a:lnRef>
          <a:fillRef idx="1">
            <a:schemeClr val="accent6"/>
          </a:fillRef>
          <a:effectRef idx="0">
            <a:schemeClr val="accent6"/>
          </a:effectRef>
          <a:fontRef idx="minor">
            <a:schemeClr val="lt1"/>
          </a:fontRef>
        </p:style>
        <p:txBody>
          <a:bodyPr wrap="square" rtlCol="0">
            <a:prstTxWarp prst="textPlain">
              <a:avLst/>
            </a:prstTxWarp>
            <a:spAutoFit/>
          </a:bodyPr>
          <a:lstStyle/>
          <a:p>
            <a:pPr algn="ctr"/>
            <a:r>
              <a:rPr lang="en-US" sz="3200" dirty="0">
                <a:blipFill>
                  <a:blip r:embed="rId4"/>
                  <a:tile tx="0" ty="0" sx="100000" sy="100000" flip="none" algn="tl"/>
                </a:blipFill>
              </a:rPr>
              <a:t>Check your answer</a:t>
            </a:r>
          </a:p>
        </p:txBody>
      </p:sp>
      <p:sp>
        <p:nvSpPr>
          <p:cNvPr id="12" name="TextBox 11">
            <a:extLst>
              <a:ext uri="{FF2B5EF4-FFF2-40B4-BE49-F238E27FC236}">
                <a16:creationId xmlns:a16="http://schemas.microsoft.com/office/drawing/2014/main" id="{392F66F2-1A7E-4621-B058-768C4D785E2E}"/>
              </a:ext>
            </a:extLst>
          </p:cNvPr>
          <p:cNvSpPr txBox="1"/>
          <p:nvPr/>
        </p:nvSpPr>
        <p:spPr>
          <a:xfrm>
            <a:off x="2134620" y="3770949"/>
            <a:ext cx="8497295" cy="584775"/>
          </a:xfrm>
          <a:prstGeom prst="rect">
            <a:avLst/>
          </a:prstGeom>
          <a:noFill/>
        </p:spPr>
        <p:txBody>
          <a:bodyPr wrap="square" rtlCol="0">
            <a:prstTxWarp prst="textPlain">
              <a:avLst/>
            </a:prstTxWarp>
            <a:spAutoFit/>
          </a:bodyPr>
          <a:lstStyle/>
          <a:p>
            <a:r>
              <a:rPr lang="en-US" sz="3200" dirty="0">
                <a:effectLst>
                  <a:outerShdw blurRad="50800" dist="38100" dir="8100000" algn="tr" rotWithShape="0">
                    <a:prstClr val="black">
                      <a:alpha val="40000"/>
                    </a:prstClr>
                  </a:outerShdw>
                </a:effectLst>
              </a:rPr>
              <a:t>Ans1. Dirty clothes can be a hotbed of germs.</a:t>
            </a:r>
          </a:p>
        </p:txBody>
      </p:sp>
      <p:sp>
        <p:nvSpPr>
          <p:cNvPr id="13" name="TextBox 12">
            <a:extLst>
              <a:ext uri="{FF2B5EF4-FFF2-40B4-BE49-F238E27FC236}">
                <a16:creationId xmlns:a16="http://schemas.microsoft.com/office/drawing/2014/main" id="{21048AAB-E712-4D88-8500-59880315A2AE}"/>
              </a:ext>
            </a:extLst>
          </p:cNvPr>
          <p:cNvSpPr txBox="1"/>
          <p:nvPr/>
        </p:nvSpPr>
        <p:spPr>
          <a:xfrm>
            <a:off x="2035933" y="4464333"/>
            <a:ext cx="8502154" cy="1077218"/>
          </a:xfrm>
          <a:prstGeom prst="rect">
            <a:avLst/>
          </a:prstGeom>
          <a:noFill/>
        </p:spPr>
        <p:txBody>
          <a:bodyPr wrap="square" rtlCol="0">
            <a:prstTxWarp prst="textPlain">
              <a:avLst/>
            </a:prstTxWarp>
            <a:spAutoFit/>
          </a:bodyPr>
          <a:lstStyle/>
          <a:p>
            <a:r>
              <a:rPr lang="en-US" sz="3200" dirty="0">
                <a:effectLst>
                  <a:outerShdw blurRad="50800" dist="38100" dir="8100000" algn="tr" rotWithShape="0">
                    <a:prstClr val="black">
                      <a:alpha val="40000"/>
                    </a:prstClr>
                  </a:outerShdw>
                </a:effectLst>
              </a:rPr>
              <a:t>Ans2.We should brush our teeth twice a day, after   </a:t>
            </a:r>
          </a:p>
          <a:p>
            <a:r>
              <a:rPr lang="en-US" sz="3200" dirty="0">
                <a:effectLst>
                  <a:outerShdw blurRad="50800" dist="38100" dir="8100000" algn="tr" rotWithShape="0">
                    <a:prstClr val="black">
                      <a:alpha val="40000"/>
                    </a:prstClr>
                  </a:outerShdw>
                </a:effectLst>
              </a:rPr>
              <a:t>          breakfast and after supper.</a:t>
            </a:r>
          </a:p>
        </p:txBody>
      </p:sp>
      <p:sp>
        <p:nvSpPr>
          <p:cNvPr id="14" name="TextBox 13">
            <a:extLst>
              <a:ext uri="{FF2B5EF4-FFF2-40B4-BE49-F238E27FC236}">
                <a16:creationId xmlns:a16="http://schemas.microsoft.com/office/drawing/2014/main" id="{E3E662B1-6F24-4619-9E05-6EE12B80EF36}"/>
              </a:ext>
            </a:extLst>
          </p:cNvPr>
          <p:cNvSpPr txBox="1"/>
          <p:nvPr/>
        </p:nvSpPr>
        <p:spPr>
          <a:xfrm>
            <a:off x="2205568" y="2379844"/>
            <a:ext cx="9363580" cy="584775"/>
          </a:xfrm>
          <a:prstGeom prst="rect">
            <a:avLst/>
          </a:prstGeom>
          <a:noFill/>
        </p:spPr>
        <p:txBody>
          <a:bodyPr wrap="square" rtlCol="0">
            <a:prstTxWarp prst="textPlain">
              <a:avLst/>
            </a:prstTxWarp>
            <a:spAutoFit/>
          </a:bodyPr>
          <a:lstStyle/>
          <a:p>
            <a:r>
              <a:rPr lang="en-US" sz="3200" dirty="0"/>
              <a:t>Q3. What kind of water should we drink? </a:t>
            </a:r>
          </a:p>
        </p:txBody>
      </p:sp>
      <p:sp>
        <p:nvSpPr>
          <p:cNvPr id="15" name="TextBox 14">
            <a:extLst>
              <a:ext uri="{FF2B5EF4-FFF2-40B4-BE49-F238E27FC236}">
                <a16:creationId xmlns:a16="http://schemas.microsoft.com/office/drawing/2014/main" id="{EFD5F161-CA2A-4DD1-A2EC-4626E274932B}"/>
              </a:ext>
            </a:extLst>
          </p:cNvPr>
          <p:cNvSpPr txBox="1"/>
          <p:nvPr/>
        </p:nvSpPr>
        <p:spPr>
          <a:xfrm>
            <a:off x="2118922" y="5647253"/>
            <a:ext cx="5945786" cy="584775"/>
          </a:xfrm>
          <a:prstGeom prst="rect">
            <a:avLst/>
          </a:prstGeom>
          <a:noFill/>
        </p:spPr>
        <p:txBody>
          <a:bodyPr wrap="square" rtlCol="0">
            <a:prstTxWarp prst="textPlain">
              <a:avLst/>
            </a:prstTxWarp>
            <a:spAutoFit/>
          </a:bodyPr>
          <a:lstStyle/>
          <a:p>
            <a:r>
              <a:rPr lang="en-US" sz="3200" dirty="0">
                <a:effectLst>
                  <a:outerShdw blurRad="50800" dist="38100" dir="8100000" algn="tr" rotWithShape="0">
                    <a:prstClr val="black">
                      <a:alpha val="40000"/>
                    </a:prstClr>
                  </a:outerShdw>
                </a:effectLst>
              </a:rPr>
              <a:t>Ans3. We should drink safe water.</a:t>
            </a:r>
          </a:p>
        </p:txBody>
      </p:sp>
    </p:spTree>
    <p:extLst>
      <p:ext uri="{BB962C8B-B14F-4D97-AF65-F5344CB8AC3E}">
        <p14:creationId xmlns:p14="http://schemas.microsoft.com/office/powerpoint/2010/main" val="2998300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
                                        <p:tgtEl>
                                          <p:spTgt spid="9"/>
                                        </p:tgtEl>
                                      </p:cBhvr>
                                    </p:animEffect>
                                  </p:childTnLst>
                                </p:cTn>
                              </p:par>
                            </p:childTnLst>
                          </p:cTn>
                        </p:par>
                        <p:par>
                          <p:cTn id="8" fill="hold">
                            <p:stCondLst>
                              <p:cond delay="25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250"/>
                                        <p:tgtEl>
                                          <p:spTgt spid="10"/>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25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250"/>
                                        <p:tgtEl>
                                          <p:spTgt spid="11"/>
                                        </p:tgtEl>
                                      </p:cBhvr>
                                    </p:animEffect>
                                  </p:childTnLst>
                                </p:cTn>
                              </p:par>
                            </p:childTnLst>
                          </p:cTn>
                        </p:par>
                        <p:par>
                          <p:cTn id="21" fill="hold">
                            <p:stCondLst>
                              <p:cond delay="250"/>
                            </p:stCondLst>
                            <p:childTnLst>
                              <p:par>
                                <p:cTn id="22" presetID="16" presetClass="entr" presetSubtype="2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25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2" name="hammer.wav"/>
                                        </p:tgtEl>
                                      </p:cMediaNode>
                                    </p:audio>
                                  </p:sub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25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3" name="laser.wav"/>
                                        </p:tgtEl>
                                      </p:cMediaNode>
                                    </p:audio>
                                  </p:subTnLst>
                                </p:cTn>
                              </p:par>
                            </p:childTnLst>
                          </p:cTn>
                        </p:par>
                        <p:par>
                          <p:cTn id="29" fill="hold">
                            <p:stCondLst>
                              <p:cond delay="750"/>
                            </p:stCondLst>
                            <p:childTnLst>
                              <p:par>
                                <p:cTn id="30" presetID="16" presetClass="entr" presetSubtype="2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250"/>
                                        <p:tgtEl>
                                          <p:spTgt spid="15"/>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8E212CE-5586-4803-A996-9EEAE7625B67}"/>
              </a:ext>
            </a:extLst>
          </p:cNvPr>
          <p:cNvSpPr txBox="1"/>
          <p:nvPr/>
        </p:nvSpPr>
        <p:spPr>
          <a:xfrm>
            <a:off x="9888953" y="318053"/>
            <a:ext cx="1958495" cy="954107"/>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a:t>Pair works 5mins.</a:t>
            </a:r>
          </a:p>
        </p:txBody>
      </p:sp>
      <p:sp>
        <p:nvSpPr>
          <p:cNvPr id="2" name="TextBox 1">
            <a:extLst>
              <a:ext uri="{FF2B5EF4-FFF2-40B4-BE49-F238E27FC236}">
                <a16:creationId xmlns:a16="http://schemas.microsoft.com/office/drawing/2014/main" id="{F8CF6DEE-BFEA-425A-8A84-6589302EF3F7}"/>
              </a:ext>
            </a:extLst>
          </p:cNvPr>
          <p:cNvSpPr txBox="1"/>
          <p:nvPr/>
        </p:nvSpPr>
        <p:spPr>
          <a:xfrm>
            <a:off x="1729307" y="276340"/>
            <a:ext cx="6505731" cy="461665"/>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True or false? If false, give the correct information.</a:t>
            </a:r>
          </a:p>
        </p:txBody>
      </p:sp>
      <p:sp>
        <p:nvSpPr>
          <p:cNvPr id="12" name="TextBox 11">
            <a:extLst>
              <a:ext uri="{FF2B5EF4-FFF2-40B4-BE49-F238E27FC236}">
                <a16:creationId xmlns:a16="http://schemas.microsoft.com/office/drawing/2014/main" id="{156C042C-DC4C-4AC5-AA36-E54AE105E6AA}"/>
              </a:ext>
            </a:extLst>
          </p:cNvPr>
          <p:cNvSpPr txBox="1"/>
          <p:nvPr/>
        </p:nvSpPr>
        <p:spPr>
          <a:xfrm>
            <a:off x="2332392" y="707144"/>
            <a:ext cx="5009319" cy="461665"/>
          </a:xfrm>
          <a:prstGeom prst="rect">
            <a:avLst/>
          </a:prstGeom>
          <a:noFill/>
        </p:spPr>
        <p:txBody>
          <a:bodyPr wrap="square" rtlCol="0">
            <a:prstTxWarp prst="textPlain">
              <a:avLst/>
            </a:prstTxWarp>
            <a:spAutoFit/>
          </a:bodyPr>
          <a:lstStyle/>
          <a:p>
            <a:r>
              <a:rPr lang="en-US" sz="2400" dirty="0"/>
              <a:t>1. Cleanliness is a part of good health.</a:t>
            </a:r>
          </a:p>
        </p:txBody>
      </p:sp>
      <p:sp>
        <p:nvSpPr>
          <p:cNvPr id="13" name="TextBox 12">
            <a:extLst>
              <a:ext uri="{FF2B5EF4-FFF2-40B4-BE49-F238E27FC236}">
                <a16:creationId xmlns:a16="http://schemas.microsoft.com/office/drawing/2014/main" id="{847BE10A-249A-43C0-8FE4-2329D9FAAF10}"/>
              </a:ext>
            </a:extLst>
          </p:cNvPr>
          <p:cNvSpPr txBox="1"/>
          <p:nvPr/>
        </p:nvSpPr>
        <p:spPr>
          <a:xfrm>
            <a:off x="2254616" y="1596560"/>
            <a:ext cx="6465322" cy="461665"/>
          </a:xfrm>
          <a:prstGeom prst="rect">
            <a:avLst/>
          </a:prstGeom>
          <a:noFill/>
        </p:spPr>
        <p:txBody>
          <a:bodyPr wrap="square" rtlCol="0">
            <a:prstTxWarp prst="textPlain">
              <a:avLst/>
            </a:prstTxWarp>
            <a:spAutoFit/>
          </a:bodyPr>
          <a:lstStyle/>
          <a:p>
            <a:r>
              <a:rPr lang="en-US" sz="2400" dirty="0"/>
              <a:t>2. Cleanliness is very important for mental health.</a:t>
            </a:r>
          </a:p>
        </p:txBody>
      </p:sp>
      <p:sp>
        <p:nvSpPr>
          <p:cNvPr id="14" name="TextBox 13">
            <a:extLst>
              <a:ext uri="{FF2B5EF4-FFF2-40B4-BE49-F238E27FC236}">
                <a16:creationId xmlns:a16="http://schemas.microsoft.com/office/drawing/2014/main" id="{C3768B3A-D0A8-44F9-BD6C-DDA9B41C1430}"/>
              </a:ext>
            </a:extLst>
          </p:cNvPr>
          <p:cNvSpPr txBox="1"/>
          <p:nvPr/>
        </p:nvSpPr>
        <p:spPr>
          <a:xfrm>
            <a:off x="2307624" y="2542462"/>
            <a:ext cx="6438819" cy="461665"/>
          </a:xfrm>
          <a:prstGeom prst="rect">
            <a:avLst/>
          </a:prstGeom>
          <a:noFill/>
        </p:spPr>
        <p:txBody>
          <a:bodyPr wrap="square" rtlCol="0">
            <a:prstTxWarp prst="textPlain">
              <a:avLst/>
            </a:prstTxWarp>
            <a:spAutoFit/>
          </a:bodyPr>
          <a:lstStyle/>
          <a:p>
            <a:r>
              <a:rPr lang="en-US" sz="2400" dirty="0"/>
              <a:t>3. We need to wear socks and shoes to look smart.</a:t>
            </a:r>
          </a:p>
        </p:txBody>
      </p:sp>
      <p:sp>
        <p:nvSpPr>
          <p:cNvPr id="15" name="TextBox 14">
            <a:extLst>
              <a:ext uri="{FF2B5EF4-FFF2-40B4-BE49-F238E27FC236}">
                <a16:creationId xmlns:a16="http://schemas.microsoft.com/office/drawing/2014/main" id="{97E26239-54E1-4317-A655-44721A500087}"/>
              </a:ext>
            </a:extLst>
          </p:cNvPr>
          <p:cNvSpPr txBox="1"/>
          <p:nvPr/>
        </p:nvSpPr>
        <p:spPr>
          <a:xfrm>
            <a:off x="2237888" y="3660642"/>
            <a:ext cx="5633911" cy="461665"/>
          </a:xfrm>
          <a:prstGeom prst="rect">
            <a:avLst/>
          </a:prstGeom>
          <a:noFill/>
        </p:spPr>
        <p:txBody>
          <a:bodyPr wrap="square" rtlCol="0">
            <a:prstTxWarp prst="textPlain">
              <a:avLst/>
            </a:prstTxWarp>
            <a:spAutoFit/>
          </a:bodyPr>
          <a:lstStyle/>
          <a:p>
            <a:r>
              <a:rPr lang="en-US" sz="2400" dirty="0"/>
              <a:t>4. We need to brush our teeth before meals.</a:t>
            </a:r>
          </a:p>
        </p:txBody>
      </p:sp>
      <p:sp>
        <p:nvSpPr>
          <p:cNvPr id="16" name="TextBox 15">
            <a:extLst>
              <a:ext uri="{FF2B5EF4-FFF2-40B4-BE49-F238E27FC236}">
                <a16:creationId xmlns:a16="http://schemas.microsoft.com/office/drawing/2014/main" id="{0F531FE1-CEF2-473E-911E-A0215206D0B7}"/>
              </a:ext>
            </a:extLst>
          </p:cNvPr>
          <p:cNvSpPr txBox="1"/>
          <p:nvPr/>
        </p:nvSpPr>
        <p:spPr>
          <a:xfrm>
            <a:off x="2300672" y="4661289"/>
            <a:ext cx="4484449" cy="461665"/>
          </a:xfrm>
          <a:prstGeom prst="rect">
            <a:avLst/>
          </a:prstGeom>
          <a:noFill/>
        </p:spPr>
        <p:txBody>
          <a:bodyPr wrap="square" rtlCol="0">
            <a:prstTxWarp prst="textPlain">
              <a:avLst/>
            </a:prstTxWarp>
            <a:spAutoFit/>
          </a:bodyPr>
          <a:lstStyle/>
          <a:p>
            <a:r>
              <a:rPr lang="en-US" sz="2400" dirty="0"/>
              <a:t>5. We must keep ourselves clean.</a:t>
            </a:r>
          </a:p>
        </p:txBody>
      </p:sp>
      <p:sp>
        <p:nvSpPr>
          <p:cNvPr id="17" name="TextBox 16">
            <a:extLst>
              <a:ext uri="{FF2B5EF4-FFF2-40B4-BE49-F238E27FC236}">
                <a16:creationId xmlns:a16="http://schemas.microsoft.com/office/drawing/2014/main" id="{00A1B613-378F-4FFF-9195-A5E16FAB12A7}"/>
              </a:ext>
            </a:extLst>
          </p:cNvPr>
          <p:cNvSpPr txBox="1"/>
          <p:nvPr/>
        </p:nvSpPr>
        <p:spPr>
          <a:xfrm>
            <a:off x="2262654" y="5645426"/>
            <a:ext cx="6868101" cy="456236"/>
          </a:xfrm>
          <a:prstGeom prst="rect">
            <a:avLst/>
          </a:prstGeom>
          <a:noFill/>
        </p:spPr>
        <p:txBody>
          <a:bodyPr wrap="square" rtlCol="0">
            <a:prstTxWarp prst="textPlain">
              <a:avLst/>
            </a:prstTxWarp>
            <a:spAutoFit/>
          </a:bodyPr>
          <a:lstStyle/>
          <a:p>
            <a:r>
              <a:rPr lang="en-US" sz="2400" dirty="0"/>
              <a:t>6. We can have pure drinking water from tube wells.</a:t>
            </a:r>
          </a:p>
        </p:txBody>
      </p:sp>
      <p:sp>
        <p:nvSpPr>
          <p:cNvPr id="11" name="TextBox 10">
            <a:extLst>
              <a:ext uri="{FF2B5EF4-FFF2-40B4-BE49-F238E27FC236}">
                <a16:creationId xmlns:a16="http://schemas.microsoft.com/office/drawing/2014/main" id="{B09BFEB7-4107-4299-B6B4-C07F62E387D8}"/>
              </a:ext>
            </a:extLst>
          </p:cNvPr>
          <p:cNvSpPr txBox="1"/>
          <p:nvPr/>
        </p:nvSpPr>
        <p:spPr>
          <a:xfrm>
            <a:off x="2385395" y="1099932"/>
            <a:ext cx="649353" cy="461665"/>
          </a:xfrm>
          <a:prstGeom prst="rect">
            <a:avLst/>
          </a:prstGeom>
          <a:noFill/>
        </p:spPr>
        <p:txBody>
          <a:bodyPr wrap="square" rtlCol="0">
            <a:prstTxWarp prst="textPlain">
              <a:avLst/>
            </a:prstTxWarp>
            <a:spAutoFit/>
          </a:bodyPr>
          <a:lstStyle/>
          <a:p>
            <a:r>
              <a:rPr lang="en-US" sz="1200" dirty="0">
                <a:solidFill>
                  <a:srgbClr val="00B050"/>
                </a:solidFill>
                <a:effectLst>
                  <a:outerShdw blurRad="50800" dist="38100" dir="8100000" algn="tr" rotWithShape="0">
                    <a:prstClr val="black">
                      <a:alpha val="40000"/>
                    </a:prstClr>
                  </a:outerShdw>
                </a:effectLst>
              </a:rPr>
              <a:t>True </a:t>
            </a:r>
          </a:p>
        </p:txBody>
      </p:sp>
      <p:sp>
        <p:nvSpPr>
          <p:cNvPr id="20" name="TextBox 19">
            <a:extLst>
              <a:ext uri="{FF2B5EF4-FFF2-40B4-BE49-F238E27FC236}">
                <a16:creationId xmlns:a16="http://schemas.microsoft.com/office/drawing/2014/main" id="{7E57D7A9-24EC-4883-8ABA-4647A8B2B853}"/>
              </a:ext>
            </a:extLst>
          </p:cNvPr>
          <p:cNvSpPr txBox="1"/>
          <p:nvPr/>
        </p:nvSpPr>
        <p:spPr>
          <a:xfrm>
            <a:off x="2312511" y="2020959"/>
            <a:ext cx="775246" cy="461665"/>
          </a:xfrm>
          <a:prstGeom prst="rect">
            <a:avLst/>
          </a:prstGeom>
          <a:noFill/>
        </p:spPr>
        <p:txBody>
          <a:bodyPr wrap="square" rtlCol="0">
            <a:prstTxWarp prst="textPlain">
              <a:avLst/>
            </a:prstTxWarp>
            <a:spAutoFit/>
          </a:bodyPr>
          <a:lstStyle/>
          <a:p>
            <a:r>
              <a:rPr lang="en-US" sz="2400" dirty="0">
                <a:solidFill>
                  <a:srgbClr val="00B050"/>
                </a:solidFill>
                <a:effectLst>
                  <a:outerShdw blurRad="50800" dist="38100" dir="8100000" algn="tr" rotWithShape="0">
                    <a:prstClr val="black">
                      <a:alpha val="40000"/>
                    </a:prstClr>
                  </a:outerShdw>
                </a:effectLst>
              </a:rPr>
              <a:t>True </a:t>
            </a:r>
          </a:p>
        </p:txBody>
      </p:sp>
      <p:sp>
        <p:nvSpPr>
          <p:cNvPr id="22" name="TextBox 21">
            <a:extLst>
              <a:ext uri="{FF2B5EF4-FFF2-40B4-BE49-F238E27FC236}">
                <a16:creationId xmlns:a16="http://schemas.microsoft.com/office/drawing/2014/main" id="{FCCFC6B7-5A3A-460E-B736-8EA3485D7DBC}"/>
              </a:ext>
            </a:extLst>
          </p:cNvPr>
          <p:cNvSpPr txBox="1"/>
          <p:nvPr/>
        </p:nvSpPr>
        <p:spPr>
          <a:xfrm>
            <a:off x="2339014" y="5082217"/>
            <a:ext cx="708986" cy="461665"/>
          </a:xfrm>
          <a:prstGeom prst="rect">
            <a:avLst/>
          </a:prstGeom>
          <a:noFill/>
        </p:spPr>
        <p:txBody>
          <a:bodyPr wrap="square" rtlCol="0">
            <a:prstTxWarp prst="textPlain">
              <a:avLst/>
            </a:prstTxWarp>
            <a:spAutoFit/>
          </a:bodyPr>
          <a:lstStyle/>
          <a:p>
            <a:r>
              <a:rPr lang="en-US" sz="2000" dirty="0">
                <a:solidFill>
                  <a:srgbClr val="00B050"/>
                </a:solidFill>
                <a:effectLst>
                  <a:outerShdw blurRad="50800" dist="38100" dir="8100000" algn="tr" rotWithShape="0">
                    <a:prstClr val="black">
                      <a:alpha val="40000"/>
                    </a:prstClr>
                  </a:outerShdw>
                </a:effectLst>
              </a:rPr>
              <a:t>True </a:t>
            </a:r>
          </a:p>
        </p:txBody>
      </p:sp>
      <p:sp>
        <p:nvSpPr>
          <p:cNvPr id="23" name="TextBox 22">
            <a:extLst>
              <a:ext uri="{FF2B5EF4-FFF2-40B4-BE49-F238E27FC236}">
                <a16:creationId xmlns:a16="http://schemas.microsoft.com/office/drawing/2014/main" id="{84902DEB-8AE4-4890-9BCA-46BAD01C1C1A}"/>
              </a:ext>
            </a:extLst>
          </p:cNvPr>
          <p:cNvSpPr txBox="1"/>
          <p:nvPr/>
        </p:nvSpPr>
        <p:spPr>
          <a:xfrm>
            <a:off x="331314" y="5917102"/>
            <a:ext cx="901148" cy="496949"/>
          </a:xfrm>
          <a:prstGeom prst="rect">
            <a:avLst/>
          </a:prstGeom>
          <a:noFill/>
        </p:spPr>
        <p:txBody>
          <a:bodyPr wrap="square" rtlCol="0">
            <a:prstTxWarp prst="textPlain">
              <a:avLst/>
            </a:prstTxWarp>
            <a:spAutoFit/>
          </a:bodyPr>
          <a:lstStyle/>
          <a:p>
            <a:r>
              <a:rPr lang="en-US" sz="2400" dirty="0">
                <a:solidFill>
                  <a:srgbClr val="FF0000"/>
                </a:solidFill>
                <a:effectLst>
                  <a:outerShdw blurRad="50800" dist="38100" dir="8100000" algn="tr" rotWithShape="0">
                    <a:prstClr val="black">
                      <a:alpha val="40000"/>
                    </a:prstClr>
                  </a:outerShdw>
                </a:effectLst>
              </a:rPr>
              <a:t>False </a:t>
            </a:r>
          </a:p>
        </p:txBody>
      </p:sp>
      <p:sp>
        <p:nvSpPr>
          <p:cNvPr id="24" name="TextBox 23">
            <a:extLst>
              <a:ext uri="{FF2B5EF4-FFF2-40B4-BE49-F238E27FC236}">
                <a16:creationId xmlns:a16="http://schemas.microsoft.com/office/drawing/2014/main" id="{EF3B90E6-7599-4515-AECF-01EE5F7F400B}"/>
              </a:ext>
            </a:extLst>
          </p:cNvPr>
          <p:cNvSpPr txBox="1"/>
          <p:nvPr/>
        </p:nvSpPr>
        <p:spPr>
          <a:xfrm>
            <a:off x="1384860" y="5964897"/>
            <a:ext cx="881271" cy="496949"/>
          </a:xfrm>
          <a:prstGeom prst="rect">
            <a:avLst/>
          </a:prstGeom>
          <a:noFill/>
        </p:spPr>
        <p:txBody>
          <a:bodyPr wrap="square" rtlCol="0">
            <a:prstTxWarp prst="textPlain">
              <a:avLst/>
            </a:prstTxWarp>
            <a:spAutoFit/>
          </a:bodyPr>
          <a:lstStyle/>
          <a:p>
            <a:r>
              <a:rPr lang="en-US" sz="2400" dirty="0" err="1">
                <a:solidFill>
                  <a:srgbClr val="00B050"/>
                </a:solidFill>
                <a:effectLst>
                  <a:outerShdw blurRad="50800" dist="38100" dir="8100000" algn="tr" rotWithShape="0">
                    <a:prstClr val="black">
                      <a:alpha val="40000"/>
                    </a:prstClr>
                  </a:outerShdw>
                </a:effectLst>
              </a:rPr>
              <a:t>Corr</a:t>
            </a:r>
            <a:r>
              <a:rPr lang="en-US" sz="2400" dirty="0">
                <a:solidFill>
                  <a:srgbClr val="00B050"/>
                </a:solidFill>
                <a:effectLst>
                  <a:outerShdw blurRad="50800" dist="38100" dir="8100000" algn="tr" rotWithShape="0">
                    <a:prstClr val="black">
                      <a:alpha val="40000"/>
                    </a:prstClr>
                  </a:outerShdw>
                </a:effectLst>
              </a:rPr>
              <a:t>:</a:t>
            </a:r>
          </a:p>
        </p:txBody>
      </p:sp>
      <p:sp>
        <p:nvSpPr>
          <p:cNvPr id="25" name="TextBox 24">
            <a:extLst>
              <a:ext uri="{FF2B5EF4-FFF2-40B4-BE49-F238E27FC236}">
                <a16:creationId xmlns:a16="http://schemas.microsoft.com/office/drawing/2014/main" id="{8CC33389-5564-471E-B406-D4D4E0BF4C49}"/>
              </a:ext>
            </a:extLst>
          </p:cNvPr>
          <p:cNvSpPr txBox="1"/>
          <p:nvPr/>
        </p:nvSpPr>
        <p:spPr>
          <a:xfrm>
            <a:off x="357818" y="4088301"/>
            <a:ext cx="901148" cy="496949"/>
          </a:xfrm>
          <a:prstGeom prst="rect">
            <a:avLst/>
          </a:prstGeom>
          <a:noFill/>
        </p:spPr>
        <p:txBody>
          <a:bodyPr wrap="square" rtlCol="0">
            <a:prstTxWarp prst="textPlain">
              <a:avLst/>
            </a:prstTxWarp>
            <a:spAutoFit/>
          </a:bodyPr>
          <a:lstStyle/>
          <a:p>
            <a:r>
              <a:rPr lang="en-US" sz="2400" dirty="0">
                <a:solidFill>
                  <a:srgbClr val="FF0000"/>
                </a:solidFill>
                <a:effectLst>
                  <a:outerShdw blurRad="50800" dist="38100" dir="8100000" algn="tr" rotWithShape="0">
                    <a:prstClr val="black">
                      <a:alpha val="40000"/>
                    </a:prstClr>
                  </a:outerShdw>
                </a:effectLst>
              </a:rPr>
              <a:t>False </a:t>
            </a:r>
          </a:p>
        </p:txBody>
      </p:sp>
      <p:sp>
        <p:nvSpPr>
          <p:cNvPr id="26" name="TextBox 25">
            <a:extLst>
              <a:ext uri="{FF2B5EF4-FFF2-40B4-BE49-F238E27FC236}">
                <a16:creationId xmlns:a16="http://schemas.microsoft.com/office/drawing/2014/main" id="{A9D638D9-1DE8-4133-9403-7DD36D8BF251}"/>
              </a:ext>
            </a:extLst>
          </p:cNvPr>
          <p:cNvSpPr txBox="1"/>
          <p:nvPr/>
        </p:nvSpPr>
        <p:spPr>
          <a:xfrm>
            <a:off x="1411364" y="4151086"/>
            <a:ext cx="881271" cy="496949"/>
          </a:xfrm>
          <a:prstGeom prst="rect">
            <a:avLst/>
          </a:prstGeom>
          <a:noFill/>
        </p:spPr>
        <p:txBody>
          <a:bodyPr wrap="square" rtlCol="0">
            <a:prstTxWarp prst="textPlain">
              <a:avLst/>
            </a:prstTxWarp>
            <a:spAutoFit/>
          </a:bodyPr>
          <a:lstStyle/>
          <a:p>
            <a:r>
              <a:rPr lang="en-US" sz="2400" dirty="0" err="1">
                <a:solidFill>
                  <a:srgbClr val="00B050"/>
                </a:solidFill>
                <a:effectLst>
                  <a:outerShdw blurRad="50800" dist="38100" dir="8100000" algn="tr" rotWithShape="0">
                    <a:prstClr val="black">
                      <a:alpha val="40000"/>
                    </a:prstClr>
                  </a:outerShdw>
                </a:effectLst>
              </a:rPr>
              <a:t>Corr</a:t>
            </a:r>
            <a:r>
              <a:rPr lang="en-US" sz="2400" dirty="0">
                <a:solidFill>
                  <a:srgbClr val="00B050"/>
                </a:solidFill>
                <a:effectLst>
                  <a:outerShdw blurRad="50800" dist="38100" dir="8100000" algn="tr" rotWithShape="0">
                    <a:prstClr val="black">
                      <a:alpha val="40000"/>
                    </a:prstClr>
                  </a:outerShdw>
                </a:effectLst>
              </a:rPr>
              <a:t>:</a:t>
            </a:r>
          </a:p>
        </p:txBody>
      </p:sp>
      <p:sp>
        <p:nvSpPr>
          <p:cNvPr id="27" name="TextBox 26">
            <a:extLst>
              <a:ext uri="{FF2B5EF4-FFF2-40B4-BE49-F238E27FC236}">
                <a16:creationId xmlns:a16="http://schemas.microsoft.com/office/drawing/2014/main" id="{961E8F84-4EDC-435C-9C92-501CF0E87B41}"/>
              </a:ext>
            </a:extLst>
          </p:cNvPr>
          <p:cNvSpPr txBox="1"/>
          <p:nvPr/>
        </p:nvSpPr>
        <p:spPr>
          <a:xfrm>
            <a:off x="477088" y="2988372"/>
            <a:ext cx="901148" cy="496949"/>
          </a:xfrm>
          <a:prstGeom prst="rect">
            <a:avLst/>
          </a:prstGeom>
          <a:noFill/>
        </p:spPr>
        <p:txBody>
          <a:bodyPr wrap="square" rtlCol="0">
            <a:prstTxWarp prst="textPlain">
              <a:avLst/>
            </a:prstTxWarp>
            <a:spAutoFit/>
          </a:bodyPr>
          <a:lstStyle/>
          <a:p>
            <a:r>
              <a:rPr lang="en-US" sz="2400" dirty="0">
                <a:solidFill>
                  <a:srgbClr val="FF0000"/>
                </a:solidFill>
                <a:effectLst>
                  <a:outerShdw blurRad="50800" dist="38100" dir="8100000" algn="tr" rotWithShape="0">
                    <a:prstClr val="black">
                      <a:alpha val="40000"/>
                    </a:prstClr>
                  </a:outerShdw>
                </a:effectLst>
              </a:rPr>
              <a:t>False </a:t>
            </a:r>
          </a:p>
        </p:txBody>
      </p:sp>
      <p:sp>
        <p:nvSpPr>
          <p:cNvPr id="28" name="TextBox 27">
            <a:extLst>
              <a:ext uri="{FF2B5EF4-FFF2-40B4-BE49-F238E27FC236}">
                <a16:creationId xmlns:a16="http://schemas.microsoft.com/office/drawing/2014/main" id="{E825F9B6-0A28-4E89-93F4-219E2F847A77}"/>
              </a:ext>
            </a:extLst>
          </p:cNvPr>
          <p:cNvSpPr txBox="1"/>
          <p:nvPr/>
        </p:nvSpPr>
        <p:spPr>
          <a:xfrm>
            <a:off x="1530634" y="3051157"/>
            <a:ext cx="881271" cy="496949"/>
          </a:xfrm>
          <a:prstGeom prst="rect">
            <a:avLst/>
          </a:prstGeom>
          <a:noFill/>
        </p:spPr>
        <p:txBody>
          <a:bodyPr wrap="square" rtlCol="0">
            <a:prstTxWarp prst="textPlain">
              <a:avLst/>
            </a:prstTxWarp>
            <a:spAutoFit/>
          </a:bodyPr>
          <a:lstStyle/>
          <a:p>
            <a:r>
              <a:rPr lang="en-US" sz="2400" dirty="0" err="1">
                <a:solidFill>
                  <a:srgbClr val="00B050"/>
                </a:solidFill>
                <a:effectLst>
                  <a:outerShdw blurRad="50800" dist="38100" dir="8100000" algn="tr" rotWithShape="0">
                    <a:prstClr val="black">
                      <a:alpha val="40000"/>
                    </a:prstClr>
                  </a:outerShdw>
                </a:effectLst>
              </a:rPr>
              <a:t>Corr</a:t>
            </a:r>
            <a:r>
              <a:rPr lang="en-US" sz="2400" dirty="0">
                <a:solidFill>
                  <a:srgbClr val="00B050"/>
                </a:solidFill>
                <a:effectLst>
                  <a:outerShdw blurRad="50800" dist="38100" dir="8100000" algn="tr" rotWithShape="0">
                    <a:prstClr val="black">
                      <a:alpha val="40000"/>
                    </a:prstClr>
                  </a:outerShdw>
                </a:effectLst>
              </a:rPr>
              <a:t>:</a:t>
            </a:r>
          </a:p>
        </p:txBody>
      </p:sp>
      <p:sp>
        <p:nvSpPr>
          <p:cNvPr id="5" name="TextBox 4">
            <a:extLst>
              <a:ext uri="{FF2B5EF4-FFF2-40B4-BE49-F238E27FC236}">
                <a16:creationId xmlns:a16="http://schemas.microsoft.com/office/drawing/2014/main" id="{8D1D9B11-1D0E-4183-BBE3-A76A89AA74BD}"/>
              </a:ext>
            </a:extLst>
          </p:cNvPr>
          <p:cNvSpPr txBox="1"/>
          <p:nvPr/>
        </p:nvSpPr>
        <p:spPr>
          <a:xfrm>
            <a:off x="2464909" y="3167270"/>
            <a:ext cx="9369282" cy="461665"/>
          </a:xfrm>
          <a:prstGeom prst="rect">
            <a:avLst/>
          </a:prstGeom>
          <a:noFill/>
        </p:spPr>
        <p:txBody>
          <a:bodyPr wrap="square" rtlCol="0">
            <a:prstTxWarp prst="textPlain">
              <a:avLst/>
            </a:prstTxWarp>
            <a:spAutoFit/>
          </a:bodyPr>
          <a:lstStyle/>
          <a:p>
            <a:r>
              <a:rPr lang="en-US" sz="2400" dirty="0"/>
              <a:t>We need to wear socks and shoes to protect our feet from dust and germs.</a:t>
            </a:r>
          </a:p>
        </p:txBody>
      </p:sp>
      <p:sp>
        <p:nvSpPr>
          <p:cNvPr id="29" name="TextBox 28">
            <a:extLst>
              <a:ext uri="{FF2B5EF4-FFF2-40B4-BE49-F238E27FC236}">
                <a16:creationId xmlns:a16="http://schemas.microsoft.com/office/drawing/2014/main" id="{D8939B52-F8C2-4E57-9001-11EBE74CC8DE}"/>
              </a:ext>
            </a:extLst>
          </p:cNvPr>
          <p:cNvSpPr txBox="1"/>
          <p:nvPr/>
        </p:nvSpPr>
        <p:spPr>
          <a:xfrm>
            <a:off x="2464911" y="4227444"/>
            <a:ext cx="4200932" cy="400110"/>
          </a:xfrm>
          <a:prstGeom prst="rect">
            <a:avLst/>
          </a:prstGeom>
          <a:noFill/>
        </p:spPr>
        <p:txBody>
          <a:bodyPr wrap="square" rtlCol="0">
            <a:prstTxWarp prst="textPlain">
              <a:avLst/>
            </a:prstTxWarp>
            <a:spAutoFit/>
          </a:bodyPr>
          <a:lstStyle/>
          <a:p>
            <a:r>
              <a:rPr lang="en-US" sz="2000" dirty="0"/>
              <a:t>We need to brush our teeth after meal.</a:t>
            </a:r>
          </a:p>
        </p:txBody>
      </p:sp>
      <p:sp>
        <p:nvSpPr>
          <p:cNvPr id="30" name="TextBox 29">
            <a:extLst>
              <a:ext uri="{FF2B5EF4-FFF2-40B4-BE49-F238E27FC236}">
                <a16:creationId xmlns:a16="http://schemas.microsoft.com/office/drawing/2014/main" id="{E745722E-176C-451D-B09F-AA66C8546609}"/>
              </a:ext>
            </a:extLst>
          </p:cNvPr>
          <p:cNvSpPr txBox="1"/>
          <p:nvPr/>
        </p:nvSpPr>
        <p:spPr>
          <a:xfrm>
            <a:off x="2319137" y="6162261"/>
            <a:ext cx="6069489" cy="400110"/>
          </a:xfrm>
          <a:prstGeom prst="rect">
            <a:avLst/>
          </a:prstGeom>
          <a:noFill/>
        </p:spPr>
        <p:txBody>
          <a:bodyPr wrap="square" rtlCol="0">
            <a:prstTxWarp prst="textPlain">
              <a:avLst/>
            </a:prstTxWarp>
            <a:spAutoFit/>
          </a:bodyPr>
          <a:lstStyle/>
          <a:p>
            <a:r>
              <a:rPr lang="en-US" sz="2000" dirty="0"/>
              <a:t>We can get pure drinking water by boiling and filtering.</a:t>
            </a:r>
          </a:p>
        </p:txBody>
      </p:sp>
    </p:spTree>
    <p:extLst>
      <p:ext uri="{BB962C8B-B14F-4D97-AF65-F5344CB8AC3E}">
        <p14:creationId xmlns:p14="http://schemas.microsoft.com/office/powerpoint/2010/main" val="202396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50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strVal val="#ppt_w+.3"/>
                                          </p:val>
                                        </p:tav>
                                        <p:tav tm="100000">
                                          <p:val>
                                            <p:strVal val="#ppt_w"/>
                                          </p:val>
                                        </p:tav>
                                      </p:tavLst>
                                    </p:anim>
                                    <p:anim calcmode="lin" valueType="num">
                                      <p:cBhvr>
                                        <p:cTn id="33" dur="1000" fill="hold"/>
                                        <p:tgtEl>
                                          <p:spTgt spid="11"/>
                                        </p:tgtEl>
                                        <p:attrNameLst>
                                          <p:attrName>ppt_h</p:attrName>
                                        </p:attrNameLst>
                                      </p:cBhvr>
                                      <p:tavLst>
                                        <p:tav tm="0">
                                          <p:val>
                                            <p:strVal val="#ppt_h"/>
                                          </p:val>
                                        </p:tav>
                                        <p:tav tm="100000">
                                          <p:val>
                                            <p:strVal val="#ppt_h"/>
                                          </p:val>
                                        </p:tav>
                                      </p:tavLst>
                                    </p:anim>
                                    <p:animEffect transition="in" filter="fade">
                                      <p:cBhvr>
                                        <p:cTn id="34" dur="1000"/>
                                        <p:tgtEl>
                                          <p:spTgt spid="11"/>
                                        </p:tgtEl>
                                      </p:cBhvr>
                                    </p:animEffect>
                                  </p:childTnLst>
                                  <p:subTnLst>
                                    <p:audio>
                                      <p:cMediaNode>
                                        <p:cTn display="0" masterRel="sameClick">
                                          <p:stCondLst>
                                            <p:cond evt="begin" delay="0">
                                              <p:tn val="30"/>
                                            </p:cond>
                                          </p:stCondLst>
                                          <p:endCondLst>
                                            <p:cond evt="onStopAudio" delay="0">
                                              <p:tgtEl>
                                                <p:sldTgt/>
                                              </p:tgtEl>
                                            </p:cond>
                                          </p:endCondLst>
                                        </p:cTn>
                                        <p:tgtEl>
                                          <p:sndTgt r:embed="rId2"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50" presetClass="entr" presetSubtype="0" decel="10000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3"/>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subTnLs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strVal val="#ppt_w+.3"/>
                                          </p:val>
                                        </p:tav>
                                        <p:tav tm="100000">
                                          <p:val>
                                            <p:strVal val="#ppt_w"/>
                                          </p:val>
                                        </p:tav>
                                      </p:tavLst>
                                    </p:anim>
                                    <p:anim calcmode="lin" valueType="num">
                                      <p:cBhvr>
                                        <p:cTn id="47" dur="1000" fill="hold"/>
                                        <p:tgtEl>
                                          <p:spTgt spid="22"/>
                                        </p:tgtEl>
                                        <p:attrNameLst>
                                          <p:attrName>ppt_h</p:attrName>
                                        </p:attrNameLst>
                                      </p:cBhvr>
                                      <p:tavLst>
                                        <p:tav tm="0">
                                          <p:val>
                                            <p:strVal val="#ppt_h"/>
                                          </p:val>
                                        </p:tav>
                                        <p:tav tm="100000">
                                          <p:val>
                                            <p:strVal val="#ppt_h"/>
                                          </p:val>
                                        </p:tav>
                                      </p:tavLst>
                                    </p:anim>
                                    <p:animEffect transition="in" filter="fade">
                                      <p:cBhvr>
                                        <p:cTn id="48" dur="1000"/>
                                        <p:tgtEl>
                                          <p:spTgt spid="22"/>
                                        </p:tgtEl>
                                      </p:cBhvr>
                                    </p:animEffect>
                                  </p:childTnLst>
                                  <p:subTnLst>
                                    <p:audio>
                                      <p:cMediaNode>
                                        <p:cTn display="0" masterRel="sameClick">
                                          <p:stCondLst>
                                            <p:cond evt="begin" delay="0">
                                              <p:tn val="44"/>
                                            </p:cond>
                                          </p:stCondLst>
                                          <p:endCondLst>
                                            <p:cond evt="onStopAudio" delay="0">
                                              <p:tgtEl>
                                                <p:sldTgt/>
                                              </p:tgtEl>
                                            </p:cond>
                                          </p:endCondLst>
                                        </p:cTn>
                                        <p:tgtEl>
                                          <p:sndTgt r:embed="rId2"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subTnLst>
                                    <p:audio>
                                      <p:cMediaNode>
                                        <p:cTn display="0" masterRel="sameClick">
                                          <p:stCondLst>
                                            <p:cond evt="begin" delay="0">
                                              <p:tn val="51"/>
                                            </p:cond>
                                          </p:stCondLst>
                                          <p:endCondLst>
                                            <p:cond evt="onStopAudio" delay="0">
                                              <p:tgtEl>
                                                <p:sldTgt/>
                                              </p:tgtEl>
                                            </p:cond>
                                          </p:endCondLst>
                                        </p:cTn>
                                        <p:tgtEl>
                                          <p:sndTgt r:embed="rId3" name="laser.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subTnLst>
                                    <p:audio>
                                      <p:cMediaNode>
                                        <p:cTn display="0" masterRel="sameClick">
                                          <p:stCondLst>
                                            <p:cond evt="begin" delay="0">
                                              <p:tn val="56"/>
                                            </p:cond>
                                          </p:stCondLst>
                                          <p:endCondLst>
                                            <p:cond evt="onStopAudio" delay="0">
                                              <p:tgtEl>
                                                <p:sldTgt/>
                                              </p:tgtEl>
                                            </p:cond>
                                          </p:endCondLst>
                                        </p:cTn>
                                        <p:tgtEl>
                                          <p:sndTgt r:embed="rId3" name="laser.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wipe(left)">
                                      <p:cBhvr>
                                        <p:cTn id="63" dur="500"/>
                                        <p:tgtEl>
                                          <p:spTgt spid="5"/>
                                        </p:tgtEl>
                                      </p:cBhvr>
                                    </p:animEffect>
                                  </p:childTnLst>
                                  <p:subTnLst>
                                    <p:audio>
                                      <p:cMediaNode>
                                        <p:cTn display="0" masterRel="sameClick">
                                          <p:stCondLst>
                                            <p:cond evt="begin" delay="0">
                                              <p:tn val="61"/>
                                            </p:cond>
                                          </p:stCondLst>
                                          <p:endCondLst>
                                            <p:cond evt="onStopAudio" delay="0">
                                              <p:tgtEl>
                                                <p:sldTgt/>
                                              </p:tgtEl>
                                            </p:cond>
                                          </p:endCondLst>
                                        </p:cTn>
                                        <p:tgtEl>
                                          <p:sndTgt r:embed="rId3" name="laser.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subTnLst>
                                    <p:audio>
                                      <p:cMediaNode>
                                        <p:cTn display="0" masterRel="sameClick">
                                          <p:stCondLst>
                                            <p:cond evt="begin" delay="0">
                                              <p:tn val="66"/>
                                            </p:cond>
                                          </p:stCondLst>
                                          <p:endCondLst>
                                            <p:cond evt="onStopAudio" delay="0">
                                              <p:tgtEl>
                                                <p:sldTgt/>
                                              </p:tgtEl>
                                            </p:cond>
                                          </p:endCondLst>
                                        </p:cTn>
                                        <p:tgtEl>
                                          <p:sndTgt r:embed="rId3" name="laser.wav"/>
                                        </p:tgtEl>
                                      </p:cMediaNode>
                                    </p:audio>
                                  </p:sub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subTnLst>
                                    <p:audio>
                                      <p:cMediaNode>
                                        <p:cTn display="0" masterRel="sameClick">
                                          <p:stCondLst>
                                            <p:cond evt="begin" delay="0">
                                              <p:tn val="71"/>
                                            </p:cond>
                                          </p:stCondLst>
                                          <p:endCondLst>
                                            <p:cond evt="onStopAudio" delay="0">
                                              <p:tgtEl>
                                                <p:sldTgt/>
                                              </p:tgtEl>
                                            </p:cond>
                                          </p:endCondLst>
                                        </p:cTn>
                                        <p:tgtEl>
                                          <p:sndTgt r:embed="rId3" name="laser.wav"/>
                                        </p:tgtEl>
                                      </p:cMediaNode>
                                    </p:audio>
                                  </p:sub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500"/>
                                        <p:tgtEl>
                                          <p:spTgt spid="29"/>
                                        </p:tgtEl>
                                      </p:cBhvr>
                                    </p:animEffect>
                                  </p:childTnLst>
                                  <p:subTnLst>
                                    <p:audio>
                                      <p:cMediaNode>
                                        <p:cTn display="0" masterRel="sameClick">
                                          <p:stCondLst>
                                            <p:cond evt="begin" delay="0">
                                              <p:tn val="76"/>
                                            </p:cond>
                                          </p:stCondLst>
                                          <p:endCondLst>
                                            <p:cond evt="onStopAudio" delay="0">
                                              <p:tgtEl>
                                                <p:sldTgt/>
                                              </p:tgtEl>
                                            </p:cond>
                                          </p:endCondLst>
                                        </p:cTn>
                                        <p:tgtEl>
                                          <p:sndTgt r:embed="rId3" name="laser.wav"/>
                                        </p:tgtEl>
                                      </p:cMediaNode>
                                    </p:audio>
                                  </p:sub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left)">
                                      <p:cBhvr>
                                        <p:cTn id="83" dur="500"/>
                                        <p:tgtEl>
                                          <p:spTgt spid="23"/>
                                        </p:tgtEl>
                                      </p:cBhvr>
                                    </p:animEffect>
                                  </p:childTnLst>
                                  <p:subTnLst>
                                    <p:audio>
                                      <p:cMediaNode>
                                        <p:cTn display="0" masterRel="sameClick">
                                          <p:stCondLst>
                                            <p:cond evt="begin" delay="0">
                                              <p:tn val="81"/>
                                            </p:cond>
                                          </p:stCondLst>
                                          <p:endCondLst>
                                            <p:cond evt="onStopAudio" delay="0">
                                              <p:tgtEl>
                                                <p:sldTgt/>
                                              </p:tgtEl>
                                            </p:cond>
                                          </p:endCondLst>
                                        </p:cTn>
                                        <p:tgtEl>
                                          <p:sndTgt r:embed="rId3" name="laser.wav"/>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500"/>
                                        <p:tgtEl>
                                          <p:spTgt spid="24"/>
                                        </p:tgtEl>
                                      </p:cBhvr>
                                    </p:animEffect>
                                  </p:childTnLst>
                                  <p:subTnLst>
                                    <p:audio>
                                      <p:cMediaNode>
                                        <p:cTn display="0" masterRel="sameClick">
                                          <p:stCondLst>
                                            <p:cond evt="begin" delay="0">
                                              <p:tn val="86"/>
                                            </p:cond>
                                          </p:stCondLst>
                                          <p:endCondLst>
                                            <p:cond evt="onStopAudio" delay="0">
                                              <p:tgtEl>
                                                <p:sldTgt/>
                                              </p:tgtEl>
                                            </p:cond>
                                          </p:endCondLst>
                                        </p:cTn>
                                        <p:tgtEl>
                                          <p:sndTgt r:embed="rId3" name="laser.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wipe(left)">
                                      <p:cBhvr>
                                        <p:cTn id="93" dur="500"/>
                                        <p:tgtEl>
                                          <p:spTgt spid="30"/>
                                        </p:tgtEl>
                                      </p:cBhvr>
                                    </p:animEffect>
                                  </p:childTnLst>
                                  <p:subTnLst>
                                    <p:audio>
                                      <p:cMediaNode>
                                        <p:cTn display="0" masterRel="sameClick">
                                          <p:stCondLst>
                                            <p:cond evt="begin" delay="0">
                                              <p:tn val="9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1" grpId="0"/>
      <p:bldP spid="20" grpId="0"/>
      <p:bldP spid="22" grpId="0"/>
      <p:bldP spid="23" grpId="0"/>
      <p:bldP spid="24" grpId="0"/>
      <p:bldP spid="25" grpId="0"/>
      <p:bldP spid="26" grpId="0"/>
      <p:bldP spid="27" grpId="0"/>
      <p:bldP spid="28" grpId="0"/>
      <p:bldP spid="5"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D19C79-7733-47D4-AD44-48628314CA33}"/>
              </a:ext>
            </a:extLst>
          </p:cNvPr>
          <p:cNvSpPr txBox="1"/>
          <p:nvPr/>
        </p:nvSpPr>
        <p:spPr>
          <a:xfrm>
            <a:off x="10374006" y="239843"/>
            <a:ext cx="1528183" cy="779488"/>
          </a:xfrm>
          <a:prstGeom prst="rect">
            <a:avLst/>
          </a:prstGeom>
          <a:blipFill>
            <a:blip r:embed="rId4"/>
            <a:tile tx="0" ty="0" sx="100000" sy="100000" flip="none" algn="tl"/>
          </a:blip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2000" dirty="0">
                <a:effectLst>
                  <a:outerShdw blurRad="50800" dist="38100" dir="8100000" algn="tr" rotWithShape="0">
                    <a:prstClr val="black">
                      <a:alpha val="40000"/>
                    </a:prstClr>
                  </a:outerShdw>
                </a:effectLst>
              </a:rPr>
              <a:t>Group work</a:t>
            </a:r>
          </a:p>
          <a:p>
            <a:pPr algn="ctr"/>
            <a:r>
              <a:rPr lang="en-US" sz="2000" dirty="0">
                <a:effectLst>
                  <a:outerShdw blurRad="50800" dist="38100" dir="8100000" algn="tr" rotWithShape="0">
                    <a:prstClr val="black">
                      <a:alpha val="40000"/>
                    </a:prstClr>
                  </a:outerShdw>
                </a:effectLst>
              </a:rPr>
              <a:t>6 mins</a:t>
            </a:r>
          </a:p>
        </p:txBody>
      </p:sp>
      <p:sp>
        <p:nvSpPr>
          <p:cNvPr id="3" name="TextBox 2">
            <a:extLst>
              <a:ext uri="{FF2B5EF4-FFF2-40B4-BE49-F238E27FC236}">
                <a16:creationId xmlns:a16="http://schemas.microsoft.com/office/drawing/2014/main" id="{6899544A-E879-4AA8-9D1A-9169FF96FD7B}"/>
              </a:ext>
            </a:extLst>
          </p:cNvPr>
          <p:cNvSpPr txBox="1"/>
          <p:nvPr/>
        </p:nvSpPr>
        <p:spPr>
          <a:xfrm>
            <a:off x="3282412" y="253747"/>
            <a:ext cx="5936539" cy="58477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2700000" scaled="1"/>
            <a:tileRect/>
          </a:gradFill>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Complete the following sentences.</a:t>
            </a:r>
          </a:p>
        </p:txBody>
      </p:sp>
      <p:sp>
        <p:nvSpPr>
          <p:cNvPr id="4" name="TextBox 3">
            <a:extLst>
              <a:ext uri="{FF2B5EF4-FFF2-40B4-BE49-F238E27FC236}">
                <a16:creationId xmlns:a16="http://schemas.microsoft.com/office/drawing/2014/main" id="{9040D0D0-E609-4026-B57C-AE2DFED8476D}"/>
              </a:ext>
            </a:extLst>
          </p:cNvPr>
          <p:cNvSpPr txBox="1"/>
          <p:nvPr/>
        </p:nvSpPr>
        <p:spPr>
          <a:xfrm>
            <a:off x="592222" y="969761"/>
            <a:ext cx="11039059" cy="1938992"/>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2700000" scaled="1"/>
            <a:tileRect/>
          </a:gradFill>
          <a:scene3d>
            <a:camera prst="orthographicFront"/>
            <a:lightRig rig="threePt" dir="t"/>
          </a:scene3d>
          <a:sp3d>
            <a:bevelT w="165100" prst="coolSlant"/>
          </a:sp3d>
        </p:spPr>
        <p:txBody>
          <a:bodyPr wrap="square" rtlCol="0">
            <a:prstTxWarp prst="textPlain">
              <a:avLst/>
            </a:prstTxWarp>
            <a:spAutoFit/>
          </a:bodyPr>
          <a:lstStyle/>
          <a:p>
            <a:pPr marL="514350" indent="-514350">
              <a:buAutoNum type="arabicPeriod"/>
            </a:pPr>
            <a:r>
              <a:rPr lang="en-US" sz="2400" dirty="0">
                <a:effectLst>
                  <a:outerShdw blurRad="50800" dist="38100" dir="8100000" algn="tr" rotWithShape="0">
                    <a:prstClr val="black">
                      <a:alpha val="40000"/>
                    </a:prstClr>
                  </a:outerShdw>
                </a:effectLst>
              </a:rPr>
              <a:t>If we are healthy, we --------------------------------------------</a:t>
            </a:r>
          </a:p>
          <a:p>
            <a:pPr marL="514350" indent="-514350">
              <a:buAutoNum type="arabicPeriod"/>
            </a:pPr>
            <a:r>
              <a:rPr lang="en-US" sz="2400" dirty="0">
                <a:effectLst>
                  <a:outerShdw blurRad="50800" dist="38100" dir="8100000" algn="tr" rotWithShape="0">
                    <a:prstClr val="black">
                      <a:alpha val="40000"/>
                    </a:prstClr>
                  </a:outerShdw>
                </a:effectLst>
              </a:rPr>
              <a:t>We must be clean so that ----------------------------------------</a:t>
            </a:r>
          </a:p>
          <a:p>
            <a:pPr marL="514350" indent="-514350">
              <a:buAutoNum type="arabicPeriod"/>
            </a:pPr>
            <a:r>
              <a:rPr lang="en-US" sz="2400" dirty="0">
                <a:effectLst>
                  <a:outerShdw blurRad="50800" dist="38100" dir="8100000" algn="tr" rotWithShape="0">
                    <a:prstClr val="black">
                      <a:alpha val="40000"/>
                    </a:prstClr>
                  </a:outerShdw>
                </a:effectLst>
              </a:rPr>
              <a:t>You must exercise to --------------------------------------------</a:t>
            </a:r>
          </a:p>
          <a:p>
            <a:pPr marL="514350" indent="-514350">
              <a:buAutoNum type="arabicPeriod"/>
            </a:pPr>
            <a:r>
              <a:rPr lang="en-US" sz="2400" dirty="0">
                <a:effectLst>
                  <a:outerShdw blurRad="50800" dist="38100" dir="8100000" algn="tr" rotWithShape="0">
                    <a:prstClr val="black">
                      <a:alpha val="40000"/>
                    </a:prstClr>
                  </a:outerShdw>
                </a:effectLst>
              </a:rPr>
              <a:t>Nobody likes an ------------------------------------------------</a:t>
            </a:r>
          </a:p>
          <a:p>
            <a:pPr marL="514350" indent="-514350">
              <a:buAutoNum type="arabicPeriod"/>
            </a:pPr>
            <a:r>
              <a:rPr lang="en-US" sz="2400" dirty="0">
                <a:effectLst>
                  <a:outerShdw blurRad="50800" dist="38100" dir="8100000" algn="tr" rotWithShape="0">
                    <a:prstClr val="black">
                      <a:alpha val="40000"/>
                    </a:prstClr>
                  </a:outerShdw>
                </a:effectLst>
              </a:rPr>
              <a:t>If we obey the laws of hygiene, we --------------------------------</a:t>
            </a:r>
          </a:p>
        </p:txBody>
      </p:sp>
      <p:sp>
        <p:nvSpPr>
          <p:cNvPr id="5" name="TextBox 4">
            <a:extLst>
              <a:ext uri="{FF2B5EF4-FFF2-40B4-BE49-F238E27FC236}">
                <a16:creationId xmlns:a16="http://schemas.microsoft.com/office/drawing/2014/main" id="{8E02004E-F0A8-4B56-A85C-2F18BB2D728B}"/>
              </a:ext>
            </a:extLst>
          </p:cNvPr>
          <p:cNvSpPr txBox="1"/>
          <p:nvPr/>
        </p:nvSpPr>
        <p:spPr>
          <a:xfrm>
            <a:off x="3602104" y="3108697"/>
            <a:ext cx="4492583" cy="707886"/>
          </a:xfrm>
          <a:prstGeom prst="rect">
            <a:avLst/>
          </a:prstGeom>
          <a:blipFill>
            <a:blip r:embed="rId5"/>
            <a:tile tx="0" ty="0" sx="100000" sy="100000" flip="none" algn="tl"/>
          </a:blip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4000" dirty="0">
                <a:blipFill>
                  <a:blip r:embed="rId6"/>
                  <a:tile tx="0" ty="0" sx="100000" sy="100000" flip="none" algn="tl"/>
                </a:blipFill>
                <a:effectLst>
                  <a:outerShdw blurRad="50800" dist="38100" dir="8100000" algn="tr" rotWithShape="0">
                    <a:prstClr val="black">
                      <a:alpha val="40000"/>
                    </a:prstClr>
                  </a:outerShdw>
                </a:effectLst>
              </a:rPr>
              <a:t>Check your answers</a:t>
            </a:r>
          </a:p>
        </p:txBody>
      </p:sp>
      <p:sp>
        <p:nvSpPr>
          <p:cNvPr id="6" name="TextBox 5">
            <a:extLst>
              <a:ext uri="{FF2B5EF4-FFF2-40B4-BE49-F238E27FC236}">
                <a16:creationId xmlns:a16="http://schemas.microsoft.com/office/drawing/2014/main" id="{6C0CE47B-1F59-44CD-A8C3-C9A1E19BC550}"/>
              </a:ext>
            </a:extLst>
          </p:cNvPr>
          <p:cNvSpPr txBox="1"/>
          <p:nvPr/>
        </p:nvSpPr>
        <p:spPr>
          <a:xfrm>
            <a:off x="616413" y="4035783"/>
            <a:ext cx="10941004" cy="1938992"/>
          </a:xfrm>
          <a:prstGeom prst="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2700000" scaled="1"/>
            <a:tileRect/>
          </a:gradFill>
          <a:scene3d>
            <a:camera prst="orthographicFront"/>
            <a:lightRig rig="threePt" dir="t"/>
          </a:scene3d>
          <a:sp3d>
            <a:bevelT prst="relaxedInset"/>
          </a:sp3d>
        </p:spPr>
        <p:txBody>
          <a:bodyPr wrap="square" rtlCol="0">
            <a:prstTxWarp prst="textPlain">
              <a:avLst/>
            </a:prstTxWarp>
            <a:spAutoFit/>
          </a:bodyPr>
          <a:lstStyle/>
          <a:p>
            <a:pPr marL="514350" indent="-514350">
              <a:buAutoNum type="arabicPeriod"/>
            </a:pPr>
            <a:r>
              <a:rPr lang="en-US" sz="2400" dirty="0">
                <a:effectLst>
                  <a:outerShdw blurRad="50800" dist="38100" dir="8100000" algn="tr" rotWithShape="0">
                    <a:prstClr val="black">
                      <a:alpha val="40000"/>
                    </a:prstClr>
                  </a:outerShdw>
                </a:effectLst>
              </a:rPr>
              <a:t>If we are healthy, we </a:t>
            </a:r>
            <a:r>
              <a:rPr lang="en-US" sz="2400" b="1" i="1" u="sng" dirty="0">
                <a:effectLst>
                  <a:outerShdw blurRad="50800" dist="38100" dir="8100000" algn="tr" rotWithShape="0">
                    <a:prstClr val="black">
                      <a:alpha val="40000"/>
                    </a:prstClr>
                  </a:outerShdw>
                </a:effectLst>
              </a:rPr>
              <a:t>will lead a happy life </a:t>
            </a:r>
            <a:r>
              <a:rPr lang="en-US" sz="2400" b="1" i="1" dirty="0">
                <a:effectLst>
                  <a:outerShdw blurRad="50800" dist="38100" dir="8100000" algn="tr" rotWithShape="0">
                    <a:prstClr val="black">
                      <a:alpha val="40000"/>
                    </a:prstClr>
                  </a:outerShdw>
                </a:effectLst>
              </a:rPr>
              <a:t>.</a:t>
            </a:r>
          </a:p>
          <a:p>
            <a:pPr marL="514350" indent="-514350">
              <a:buAutoNum type="arabicPeriod"/>
            </a:pPr>
            <a:r>
              <a:rPr lang="en-US" sz="2400" dirty="0">
                <a:effectLst>
                  <a:outerShdw blurRad="50800" dist="38100" dir="8100000" algn="tr" rotWithShape="0">
                    <a:prstClr val="black">
                      <a:alpha val="40000"/>
                    </a:prstClr>
                  </a:outerShdw>
                </a:effectLst>
              </a:rPr>
              <a:t>We must be clean so that </a:t>
            </a:r>
            <a:r>
              <a:rPr lang="en-US" sz="2400" b="1" i="1" u="sng" dirty="0">
                <a:effectLst>
                  <a:outerShdw blurRad="50800" dist="38100" dir="8100000" algn="tr" rotWithShape="0">
                    <a:prstClr val="black">
                      <a:alpha val="40000"/>
                    </a:prstClr>
                  </a:outerShdw>
                </a:effectLst>
              </a:rPr>
              <a:t>we can maintain good health.</a:t>
            </a:r>
          </a:p>
          <a:p>
            <a:pPr marL="514350" indent="-514350">
              <a:buAutoNum type="arabicPeriod"/>
            </a:pPr>
            <a:r>
              <a:rPr lang="en-US" sz="2400" dirty="0">
                <a:effectLst>
                  <a:outerShdw blurRad="50800" dist="38100" dir="8100000" algn="tr" rotWithShape="0">
                    <a:prstClr val="black">
                      <a:alpha val="40000"/>
                    </a:prstClr>
                  </a:outerShdw>
                </a:effectLst>
              </a:rPr>
              <a:t>You must exercise to </a:t>
            </a:r>
            <a:r>
              <a:rPr lang="en-US" sz="2400" b="1" i="1" u="sng" dirty="0">
                <a:effectLst>
                  <a:outerShdw blurRad="50800" dist="38100" dir="8100000" algn="tr" rotWithShape="0">
                    <a:prstClr val="black">
                      <a:alpha val="40000"/>
                    </a:prstClr>
                  </a:outerShdw>
                </a:effectLst>
              </a:rPr>
              <a:t>keep your body fit.</a:t>
            </a:r>
          </a:p>
          <a:p>
            <a:pPr marL="514350" indent="-514350">
              <a:buAutoNum type="arabicPeriod"/>
            </a:pPr>
            <a:r>
              <a:rPr lang="en-US" sz="2400" dirty="0">
                <a:effectLst>
                  <a:outerShdw blurRad="50800" dist="38100" dir="8100000" algn="tr" rotWithShape="0">
                    <a:prstClr val="black">
                      <a:alpha val="40000"/>
                    </a:prstClr>
                  </a:outerShdw>
                </a:effectLst>
              </a:rPr>
              <a:t>Nobody likes an </a:t>
            </a:r>
            <a:r>
              <a:rPr lang="en-US" sz="2400" b="1" i="1" u="sng" dirty="0">
                <a:effectLst>
                  <a:outerShdw blurRad="50800" dist="38100" dir="8100000" algn="tr" rotWithShape="0">
                    <a:prstClr val="black">
                      <a:alpha val="40000"/>
                    </a:prstClr>
                  </a:outerShdw>
                </a:effectLst>
              </a:rPr>
              <a:t>unclean person.</a:t>
            </a:r>
          </a:p>
          <a:p>
            <a:pPr marL="514350" indent="-514350">
              <a:buAutoNum type="arabicPeriod"/>
            </a:pPr>
            <a:r>
              <a:rPr lang="en-US" sz="2400" dirty="0">
                <a:effectLst>
                  <a:outerShdw blurRad="50800" dist="38100" dir="8100000" algn="tr" rotWithShape="0">
                    <a:prstClr val="black">
                      <a:alpha val="40000"/>
                    </a:prstClr>
                  </a:outerShdw>
                </a:effectLst>
              </a:rPr>
              <a:t>If we obey the laws of hygiene, </a:t>
            </a:r>
            <a:r>
              <a:rPr lang="en-US" sz="2400" b="1" i="1" u="sng" dirty="0">
                <a:effectLst>
                  <a:outerShdw blurRad="50800" dist="38100" dir="8100000" algn="tr" rotWithShape="0">
                    <a:prstClr val="black">
                      <a:alpha val="40000"/>
                    </a:prstClr>
                  </a:outerShdw>
                </a:effectLst>
              </a:rPr>
              <a:t>we will be able to lead a healthy and happy life</a:t>
            </a:r>
          </a:p>
        </p:txBody>
      </p:sp>
    </p:spTree>
    <p:extLst>
      <p:ext uri="{BB962C8B-B14F-4D97-AF65-F5344CB8AC3E}">
        <p14:creationId xmlns:p14="http://schemas.microsoft.com/office/powerpoint/2010/main" val="11436941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25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wipe(left)">
                                      <p:cBhvr>
                                        <p:cTn id="22" dur="25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65120B-D1C4-4B2F-A13C-216C6766DD33}"/>
              </a:ext>
            </a:extLst>
          </p:cNvPr>
          <p:cNvSpPr txBox="1"/>
          <p:nvPr/>
        </p:nvSpPr>
        <p:spPr>
          <a:xfrm>
            <a:off x="268522" y="238539"/>
            <a:ext cx="11671688" cy="6333102"/>
          </a:xfrm>
          <a:prstGeom prst="rect">
            <a:avLst/>
          </a:prstGeom>
          <a:gradFill flip="none" rotWithShape="1">
            <a:gsLst>
              <a:gs pos="0">
                <a:schemeClr val="accent1">
                  <a:tint val="66000"/>
                  <a:satMod val="160000"/>
                </a:schemeClr>
              </a:gs>
              <a:gs pos="42000">
                <a:schemeClr val="accent1">
                  <a:tint val="44500"/>
                  <a:satMod val="160000"/>
                </a:schemeClr>
              </a:gs>
              <a:gs pos="59000">
                <a:schemeClr val="accent1">
                  <a:tint val="23500"/>
                  <a:satMod val="160000"/>
                </a:schemeClr>
              </a:gs>
            </a:gsLst>
            <a:path path="shape">
              <a:fillToRect l="50000" t="50000" r="50000" b="50000"/>
            </a:path>
            <a:tileRect/>
          </a:gradFill>
          <a:ln w="38100">
            <a:solidFill>
              <a:srgbClr val="FF0066"/>
            </a:solidFill>
          </a:ln>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bodyPr>
          <a:lstStyle/>
          <a:p>
            <a:pPr marL="342900" indent="-342900">
              <a:buAutoNum type="alphaLcParenBoth"/>
            </a:pPr>
            <a:endParaRPr lang="en-US" sz="2400" dirty="0">
              <a:solidFill>
                <a:srgbClr val="002060"/>
              </a:solidFill>
              <a:effectLst>
                <a:outerShdw blurRad="50800" dist="38100" dir="8100000" algn="tr" rotWithShape="0">
                  <a:prstClr val="black">
                    <a:alpha val="40000"/>
                  </a:prstClr>
                </a:outerShdw>
              </a:effectLst>
            </a:endParaRPr>
          </a:p>
          <a:p>
            <a:pPr marL="342900" indent="-342900">
              <a:buAutoNum type="alphaLcParenBoth"/>
            </a:pPr>
            <a:r>
              <a:rPr lang="en-US" sz="2400" dirty="0">
                <a:solidFill>
                  <a:srgbClr val="002060"/>
                </a:solidFill>
                <a:effectLst>
                  <a:outerShdw blurRad="50800" dist="38100" dir="8100000" algn="tr" rotWithShape="0">
                    <a:prstClr val="black">
                      <a:alpha val="40000"/>
                    </a:prstClr>
                  </a:outerShdw>
                </a:effectLst>
              </a:rPr>
              <a:t> The word ‘hygiene’ is related with -----</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is truthfulness 	ii. happiness	iii. cleanliness		iv. religion</a:t>
            </a:r>
          </a:p>
          <a:p>
            <a:r>
              <a:rPr lang="en-US" sz="2400" dirty="0">
                <a:solidFill>
                  <a:srgbClr val="002060"/>
                </a:solidFill>
                <a:effectLst>
                  <a:outerShdw blurRad="50800" dist="38100" dir="8100000" algn="tr" rotWithShape="0">
                    <a:prstClr val="black">
                      <a:alpha val="40000"/>
                    </a:prstClr>
                  </a:outerShdw>
                </a:effectLst>
              </a:rPr>
              <a:t>(b) Hygiene is important for ----</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doing work		ii. getting job	iii. earning money  iv. good health</a:t>
            </a:r>
          </a:p>
          <a:p>
            <a:r>
              <a:rPr lang="en-US" sz="2400" dirty="0">
                <a:solidFill>
                  <a:srgbClr val="002060"/>
                </a:solidFill>
                <a:effectLst>
                  <a:outerShdw blurRad="50800" dist="38100" dir="8100000" algn="tr" rotWithShape="0">
                    <a:prstClr val="black">
                      <a:alpha val="40000"/>
                    </a:prstClr>
                  </a:outerShdw>
                </a:effectLst>
              </a:rPr>
              <a:t>(c) Who is not liked by anyone?</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a rich man	       ii. a thief          iii. an unclean person            iv. a healthy person</a:t>
            </a:r>
          </a:p>
          <a:p>
            <a:r>
              <a:rPr lang="en-US" sz="2400" dirty="0">
                <a:solidFill>
                  <a:srgbClr val="002060"/>
                </a:solidFill>
                <a:effectLst>
                  <a:outerShdw blurRad="50800" dist="38100" dir="8100000" algn="tr" rotWithShape="0">
                    <a:prstClr val="black">
                      <a:alpha val="40000"/>
                    </a:prstClr>
                  </a:outerShdw>
                </a:effectLst>
              </a:rPr>
              <a:t>(d) What does the word ‘important’ mean?</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developed	ii. significant	iii. good	iv. authorized </a:t>
            </a:r>
          </a:p>
          <a:p>
            <a:r>
              <a:rPr lang="en-US" sz="2400" dirty="0">
                <a:solidFill>
                  <a:srgbClr val="002060"/>
                </a:solidFill>
                <a:effectLst>
                  <a:outerShdw blurRad="50800" dist="38100" dir="8100000" algn="tr" rotWithShape="0">
                    <a:prstClr val="black">
                      <a:alpha val="40000"/>
                    </a:prstClr>
                  </a:outerShdw>
                </a:effectLst>
              </a:rPr>
              <a:t>(e) We should brush ------ a day.</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once 		iii. twice 	iv. 3 times	iv. 4 times</a:t>
            </a:r>
          </a:p>
          <a:p>
            <a:r>
              <a:rPr lang="en-US" sz="2400" dirty="0">
                <a:solidFill>
                  <a:srgbClr val="002060"/>
                </a:solidFill>
                <a:effectLst>
                  <a:outerShdw blurRad="50800" dist="38100" dir="8100000" algn="tr" rotWithShape="0">
                    <a:prstClr val="black">
                      <a:alpha val="40000"/>
                    </a:prstClr>
                  </a:outerShdw>
                </a:effectLst>
              </a:rPr>
              <a:t>(f) Hygiene is ----- godliness.</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as important as	ii. more than		iii. nearer to 	iv. equal to</a:t>
            </a:r>
          </a:p>
          <a:p>
            <a:r>
              <a:rPr lang="en-US" sz="2400" dirty="0">
                <a:solidFill>
                  <a:srgbClr val="002060"/>
                </a:solidFill>
                <a:effectLst>
                  <a:outerShdw blurRad="50800" dist="38100" dir="8100000" algn="tr" rotWithShape="0">
                    <a:prstClr val="black">
                      <a:alpha val="40000"/>
                    </a:prstClr>
                  </a:outerShdw>
                </a:effectLst>
              </a:rPr>
              <a:t>(g) Cutting our nails regularly is a -----</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fashion 	ii. must	iii. style 	iv. bad habit</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F9CD53C8-12B0-469C-BAB3-3F967628F200}"/>
                  </a:ext>
                </a:extLst>
              </p:cNvPr>
              <p:cNvSpPr/>
              <p:nvPr/>
            </p:nvSpPr>
            <p:spPr>
              <a:xfrm>
                <a:off x="5921524" y="1115885"/>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4" name="Rectangle 3">
                <a:extLst>
                  <a:ext uri="{FF2B5EF4-FFF2-40B4-BE49-F238E27FC236}">
                    <a16:creationId xmlns:a16="http://schemas.microsoft.com/office/drawing/2014/main" id="{F9CD53C8-12B0-469C-BAB3-3F967628F200}"/>
                  </a:ext>
                </a:extLst>
              </p:cNvPr>
              <p:cNvSpPr>
                <a:spLocks noRot="1" noChangeAspect="1" noMove="1" noResize="1" noEditPoints="1" noAdjustHandles="1" noChangeArrowheads="1" noChangeShapeType="1" noTextEdit="1"/>
              </p:cNvSpPr>
              <p:nvPr/>
            </p:nvSpPr>
            <p:spPr>
              <a:xfrm>
                <a:off x="5921524" y="1115885"/>
                <a:ext cx="519032" cy="355106"/>
              </a:xfrm>
              <a:prstGeom prst="rect">
                <a:avLst/>
              </a:prstGeom>
              <a:blipFill>
                <a:blip r:embed="rId3"/>
                <a:stretch>
                  <a:fillRect l="-13953"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32ECB46-C26B-46E6-988A-43B58BEB2D00}"/>
                  </a:ext>
                </a:extLst>
              </p:cNvPr>
              <p:cNvSpPr/>
              <p:nvPr/>
            </p:nvSpPr>
            <p:spPr>
              <a:xfrm>
                <a:off x="8505698" y="1990529"/>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5" name="Rectangle 4">
                <a:extLst>
                  <a:ext uri="{FF2B5EF4-FFF2-40B4-BE49-F238E27FC236}">
                    <a16:creationId xmlns:a16="http://schemas.microsoft.com/office/drawing/2014/main" id="{832ECB46-C26B-46E6-988A-43B58BEB2D00}"/>
                  </a:ext>
                </a:extLst>
              </p:cNvPr>
              <p:cNvSpPr>
                <a:spLocks noRot="1" noChangeAspect="1" noMove="1" noResize="1" noEditPoints="1" noAdjustHandles="1" noChangeArrowheads="1" noChangeShapeType="1" noTextEdit="1"/>
              </p:cNvSpPr>
              <p:nvPr/>
            </p:nvSpPr>
            <p:spPr>
              <a:xfrm>
                <a:off x="8505698" y="1990529"/>
                <a:ext cx="519032" cy="355106"/>
              </a:xfrm>
              <a:prstGeom prst="rect">
                <a:avLst/>
              </a:prstGeom>
              <a:blipFill>
                <a:blip r:embed="rId4"/>
                <a:stretch>
                  <a:fillRect l="-14118" t="-5517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4DB3A5D-7F72-413A-8A25-D9905A6CF9EE}"/>
                  </a:ext>
                </a:extLst>
              </p:cNvPr>
              <p:cNvSpPr/>
              <p:nvPr/>
            </p:nvSpPr>
            <p:spPr>
              <a:xfrm>
                <a:off x="5563715" y="2838667"/>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6" name="Rectangle 5">
                <a:extLst>
                  <a:ext uri="{FF2B5EF4-FFF2-40B4-BE49-F238E27FC236}">
                    <a16:creationId xmlns:a16="http://schemas.microsoft.com/office/drawing/2014/main" id="{B4DB3A5D-7F72-413A-8A25-D9905A6CF9EE}"/>
                  </a:ext>
                </a:extLst>
              </p:cNvPr>
              <p:cNvSpPr>
                <a:spLocks noRot="1" noChangeAspect="1" noMove="1" noResize="1" noEditPoints="1" noAdjustHandles="1" noChangeArrowheads="1" noChangeShapeType="1" noTextEdit="1"/>
              </p:cNvSpPr>
              <p:nvPr/>
            </p:nvSpPr>
            <p:spPr>
              <a:xfrm>
                <a:off x="5563715" y="2838667"/>
                <a:ext cx="519032" cy="355106"/>
              </a:xfrm>
              <a:prstGeom prst="rect">
                <a:avLst/>
              </a:prstGeom>
              <a:blipFill>
                <a:blip r:embed="rId5"/>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92378D8-FE8F-43B3-AE72-B4A9FCC5B7C6}"/>
                  </a:ext>
                </a:extLst>
              </p:cNvPr>
              <p:cNvSpPr/>
              <p:nvPr/>
            </p:nvSpPr>
            <p:spPr>
              <a:xfrm>
                <a:off x="3019297" y="370006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a16="http://schemas.microsoft.com/office/drawing/2014/main" id="{C92378D8-FE8F-43B3-AE72-B4A9FCC5B7C6}"/>
                  </a:ext>
                </a:extLst>
              </p:cNvPr>
              <p:cNvSpPr>
                <a:spLocks noRot="1" noChangeAspect="1" noMove="1" noResize="1" noEditPoints="1" noAdjustHandles="1" noChangeArrowheads="1" noChangeShapeType="1" noTextEdit="1"/>
              </p:cNvSpPr>
              <p:nvPr/>
            </p:nvSpPr>
            <p:spPr>
              <a:xfrm>
                <a:off x="3019297" y="3700060"/>
                <a:ext cx="519032" cy="355106"/>
              </a:xfrm>
              <a:prstGeom prst="rect">
                <a:avLst/>
              </a:prstGeom>
              <a:blipFill>
                <a:blip r:embed="rId6"/>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7BAB4AD5-F456-48E9-9632-668EC1588989}"/>
                  </a:ext>
                </a:extLst>
              </p:cNvPr>
              <p:cNvSpPr/>
              <p:nvPr/>
            </p:nvSpPr>
            <p:spPr>
              <a:xfrm>
                <a:off x="3045802" y="4534948"/>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a16="http://schemas.microsoft.com/office/drawing/2014/main" id="{7BAB4AD5-F456-48E9-9632-668EC1588989}"/>
                  </a:ext>
                </a:extLst>
              </p:cNvPr>
              <p:cNvSpPr>
                <a:spLocks noRot="1" noChangeAspect="1" noMove="1" noResize="1" noEditPoints="1" noAdjustHandles="1" noChangeArrowheads="1" noChangeShapeType="1" noTextEdit="1"/>
              </p:cNvSpPr>
              <p:nvPr/>
            </p:nvSpPr>
            <p:spPr>
              <a:xfrm>
                <a:off x="3045802" y="4534948"/>
                <a:ext cx="519032" cy="355106"/>
              </a:xfrm>
              <a:prstGeom prst="rect">
                <a:avLst/>
              </a:prstGeom>
              <a:blipFill>
                <a:blip r:embed="rId7"/>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1A8031E4-0574-4216-81E5-94141D6F393F}"/>
                  </a:ext>
                </a:extLst>
              </p:cNvPr>
              <p:cNvSpPr/>
              <p:nvPr/>
            </p:nvSpPr>
            <p:spPr>
              <a:xfrm>
                <a:off x="6875680" y="5422844"/>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9" name="Rectangle 8">
                <a:extLst>
                  <a:ext uri="{FF2B5EF4-FFF2-40B4-BE49-F238E27FC236}">
                    <a16:creationId xmlns:a16="http://schemas.microsoft.com/office/drawing/2014/main" id="{1A8031E4-0574-4216-81E5-94141D6F393F}"/>
                  </a:ext>
                </a:extLst>
              </p:cNvPr>
              <p:cNvSpPr>
                <a:spLocks noRot="1" noChangeAspect="1" noMove="1" noResize="1" noEditPoints="1" noAdjustHandles="1" noChangeArrowheads="1" noChangeShapeType="1" noTextEdit="1"/>
              </p:cNvSpPr>
              <p:nvPr/>
            </p:nvSpPr>
            <p:spPr>
              <a:xfrm>
                <a:off x="6875680" y="5422844"/>
                <a:ext cx="519032" cy="355106"/>
              </a:xfrm>
              <a:prstGeom prst="rect">
                <a:avLst/>
              </a:prstGeom>
              <a:blipFill>
                <a:blip r:embed="rId8"/>
                <a:stretch>
                  <a:fillRect l="-14118" t="-5517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2D75CFA4-E082-493E-B567-5305A62B1B0A}"/>
                  </a:ext>
                </a:extLst>
              </p:cNvPr>
              <p:cNvSpPr/>
              <p:nvPr/>
            </p:nvSpPr>
            <p:spPr>
              <a:xfrm>
                <a:off x="3019296" y="6231228"/>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0" name="Rectangle 9">
                <a:extLst>
                  <a:ext uri="{FF2B5EF4-FFF2-40B4-BE49-F238E27FC236}">
                    <a16:creationId xmlns:a16="http://schemas.microsoft.com/office/drawing/2014/main" id="{2D75CFA4-E082-493E-B567-5305A62B1B0A}"/>
                  </a:ext>
                </a:extLst>
              </p:cNvPr>
              <p:cNvSpPr>
                <a:spLocks noRot="1" noChangeAspect="1" noMove="1" noResize="1" noEditPoints="1" noAdjustHandles="1" noChangeArrowheads="1" noChangeShapeType="1" noTextEdit="1"/>
              </p:cNvSpPr>
              <p:nvPr/>
            </p:nvSpPr>
            <p:spPr>
              <a:xfrm>
                <a:off x="3019296" y="6231228"/>
                <a:ext cx="519032" cy="355106"/>
              </a:xfrm>
              <a:prstGeom prst="rect">
                <a:avLst/>
              </a:prstGeom>
              <a:blipFill>
                <a:blip r:embed="rId9"/>
                <a:stretch>
                  <a:fillRect l="-14118" t="-53448"/>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C50CCCE0-003C-4158-B2EE-2E338652DA8B}"/>
              </a:ext>
            </a:extLst>
          </p:cNvPr>
          <p:cNvSpPr txBox="1"/>
          <p:nvPr/>
        </p:nvSpPr>
        <p:spPr>
          <a:xfrm>
            <a:off x="5239823" y="280033"/>
            <a:ext cx="4121426" cy="569843"/>
          </a:xfrm>
          <a:prstGeom prst="rect">
            <a:avLst/>
          </a:prstGeom>
          <a:gradFill flip="none" rotWithShape="1">
            <a:gsLst>
              <a:gs pos="0">
                <a:srgbClr val="FF3399">
                  <a:tint val="66000"/>
                  <a:satMod val="160000"/>
                </a:srgbClr>
              </a:gs>
              <a:gs pos="50000">
                <a:srgbClr val="FF3399">
                  <a:tint val="44500"/>
                  <a:satMod val="160000"/>
                </a:srgbClr>
              </a:gs>
              <a:gs pos="74000">
                <a:srgbClr val="FF3399">
                  <a:tint val="23500"/>
                  <a:satMod val="160000"/>
                </a:srgbClr>
              </a:gs>
            </a:gsLst>
            <a:path path="shape">
              <a:fillToRect l="50000" t="50000" r="50000" b="50000"/>
            </a:path>
            <a:tileRect/>
          </a:gradFill>
        </p:spPr>
        <p:txBody>
          <a:bodyPr wrap="square" rtlCol="0">
            <a:spAutoFit/>
          </a:bodyPr>
          <a:lstStyle/>
          <a:p>
            <a:endParaRPr lang="en-US" dirty="0"/>
          </a:p>
        </p:txBody>
      </p:sp>
      <p:sp>
        <p:nvSpPr>
          <p:cNvPr id="2" name="TextBox 1">
            <a:extLst>
              <a:ext uri="{FF2B5EF4-FFF2-40B4-BE49-F238E27FC236}">
                <a16:creationId xmlns:a16="http://schemas.microsoft.com/office/drawing/2014/main" id="{391E47D0-2950-44BD-BAFF-8438F4A6282D}"/>
              </a:ext>
            </a:extLst>
          </p:cNvPr>
          <p:cNvSpPr txBox="1"/>
          <p:nvPr/>
        </p:nvSpPr>
        <p:spPr>
          <a:xfrm>
            <a:off x="5298833" y="233642"/>
            <a:ext cx="4267200" cy="646331"/>
          </a:xfrm>
          <a:prstGeom prst="rect">
            <a:avLst/>
          </a:prstGeom>
          <a:noFill/>
          <a:effectLst>
            <a:softEdge rad="317500"/>
          </a:effectLst>
        </p:spPr>
        <p:txBody>
          <a:bodyPr wrap="square" rtlCol="0">
            <a:spAutoFit/>
          </a:bodyPr>
          <a:lstStyle/>
          <a:p>
            <a:r>
              <a:rPr lang="en-US" sz="3600" dirty="0"/>
              <a:t>Tick the best answer.</a:t>
            </a:r>
          </a:p>
        </p:txBody>
      </p:sp>
    </p:spTree>
    <p:extLst>
      <p:ext uri="{BB962C8B-B14F-4D97-AF65-F5344CB8AC3E}">
        <p14:creationId xmlns:p14="http://schemas.microsoft.com/office/powerpoint/2010/main" val="334765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2" name="laser.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DEC141-957E-4404-8426-1565DF0DBBFD}"/>
              </a:ext>
            </a:extLst>
          </p:cNvPr>
          <p:cNvSpPr txBox="1"/>
          <p:nvPr/>
        </p:nvSpPr>
        <p:spPr>
          <a:xfrm>
            <a:off x="4240696" y="334581"/>
            <a:ext cx="3652388" cy="829995"/>
          </a:xfrm>
          <a:prstGeom prst="rect">
            <a:avLst/>
          </a:prstGeom>
          <a:noFill/>
        </p:spPr>
        <p:txBody>
          <a:bodyPr wrap="square" rtlCol="0">
            <a:prstTxWarp prst="textPlain">
              <a:avLst/>
            </a:prstTxWarp>
            <a:spAutoFit/>
            <a:scene3d>
              <a:camera prst="perspectiveAbove"/>
              <a:lightRig rig="threePt" dir="t"/>
            </a:scene3d>
            <a:sp3d extrusionH="57150">
              <a:bevelT w="38100" h="38100" prst="slope"/>
            </a:sp3d>
          </a:bodyPr>
          <a:lstStyle/>
          <a:p>
            <a:pPr algn="ctr"/>
            <a:r>
              <a:rPr lang="en-US" dirty="0">
                <a:effectLst>
                  <a:outerShdw blurRad="50800" dist="38100" dir="8100000" algn="tr" rotWithShape="0">
                    <a:prstClr val="black">
                      <a:alpha val="40000"/>
                    </a:prstClr>
                  </a:outerShdw>
                </a:effectLst>
              </a:rPr>
              <a:t>IDENTITY</a:t>
            </a:r>
          </a:p>
        </p:txBody>
      </p:sp>
      <p:sp>
        <p:nvSpPr>
          <p:cNvPr id="3" name="Flowchart: Delay 2">
            <a:extLst>
              <a:ext uri="{FF2B5EF4-FFF2-40B4-BE49-F238E27FC236}">
                <a16:creationId xmlns:a16="http://schemas.microsoft.com/office/drawing/2014/main" id="{906A6AE8-0F35-4180-9B9C-3031A4ED31F5}"/>
              </a:ext>
            </a:extLst>
          </p:cNvPr>
          <p:cNvSpPr/>
          <p:nvPr/>
        </p:nvSpPr>
        <p:spPr>
          <a:xfrm rot="16200000">
            <a:off x="375791" y="1712320"/>
            <a:ext cx="5052922" cy="4057583"/>
          </a:xfrm>
          <a:prstGeom prst="flowChartDelay">
            <a:avLst/>
          </a:prstGeom>
          <a:noFill/>
          <a:ln w="28575">
            <a:solidFill>
              <a:srgbClr val="BB039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tx1"/>
              </a:solidFill>
            </a:endParaRPr>
          </a:p>
        </p:txBody>
      </p:sp>
      <p:sp>
        <p:nvSpPr>
          <p:cNvPr id="4" name="Flowchart: Delay 3">
            <a:extLst>
              <a:ext uri="{FF2B5EF4-FFF2-40B4-BE49-F238E27FC236}">
                <a16:creationId xmlns:a16="http://schemas.microsoft.com/office/drawing/2014/main" id="{09C9C440-29D8-49C8-B4EF-76E43FBFD2DC}"/>
              </a:ext>
            </a:extLst>
          </p:cNvPr>
          <p:cNvSpPr/>
          <p:nvPr/>
        </p:nvSpPr>
        <p:spPr>
          <a:xfrm rot="16200000">
            <a:off x="7076844" y="1753266"/>
            <a:ext cx="5052922" cy="4057583"/>
          </a:xfrm>
          <a:prstGeom prst="flowChartDelay">
            <a:avLst/>
          </a:prstGeom>
          <a:noFill/>
          <a:ln w="28575">
            <a:solidFill>
              <a:srgbClr val="BB039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0886BF22-2706-4D01-AFD8-D1C914099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176" y="1563757"/>
            <a:ext cx="1815154" cy="2186608"/>
          </a:xfrm>
          <a:prstGeom prst="rect">
            <a:avLst/>
          </a:prstGeom>
          <a:ln w="57150" cap="sq" cmpd="thickThin">
            <a:solidFill>
              <a:srgbClr val="000000"/>
            </a:solidFill>
            <a:prstDash val="solid"/>
            <a:miter lim="800000"/>
          </a:ln>
          <a:effectLst>
            <a:innerShdw blurRad="76200">
              <a:srgbClr val="000000"/>
            </a:innerShdw>
          </a:effectLst>
        </p:spPr>
      </p:pic>
      <p:sp>
        <p:nvSpPr>
          <p:cNvPr id="7" name="Rectangle 6">
            <a:extLst>
              <a:ext uri="{FF2B5EF4-FFF2-40B4-BE49-F238E27FC236}">
                <a16:creationId xmlns:a16="http://schemas.microsoft.com/office/drawing/2014/main" id="{98E2DD89-E99F-4DDE-8814-084B2ABDD1DA}"/>
              </a:ext>
            </a:extLst>
          </p:cNvPr>
          <p:cNvSpPr/>
          <p:nvPr/>
        </p:nvSpPr>
        <p:spPr>
          <a:xfrm>
            <a:off x="873457" y="3807430"/>
            <a:ext cx="3998794" cy="2308324"/>
          </a:xfrm>
          <a:prstGeom prst="rect">
            <a:avLst/>
          </a:prstGeom>
        </p:spPr>
        <p:txBody>
          <a:bodyPr wrap="square">
            <a:prstTxWarp prst="textPlain">
              <a:avLst/>
            </a:prstTxWarp>
            <a:spAutoFit/>
          </a:bodyPr>
          <a:lstStyle/>
          <a:p>
            <a:pPr algn="ctr"/>
            <a:r>
              <a:rPr lang="en-US" sz="2400" dirty="0" err="1">
                <a:effectLst>
                  <a:outerShdw blurRad="50800" dist="38100" dir="8100000" algn="tr" rotWithShape="0">
                    <a:prstClr val="black">
                      <a:alpha val="40000"/>
                    </a:prstClr>
                  </a:outerShdw>
                </a:effectLst>
              </a:rPr>
              <a:t>Azizul</a:t>
            </a:r>
            <a:r>
              <a:rPr lang="en-US" sz="2400" dirty="0">
                <a:effectLst>
                  <a:outerShdw blurRad="50800" dist="38100" dir="8100000" algn="tr" rotWithShape="0">
                    <a:prstClr val="black">
                      <a:alpha val="40000"/>
                    </a:prstClr>
                  </a:outerShdw>
                </a:effectLst>
              </a:rPr>
              <a:t> Fakir</a:t>
            </a:r>
          </a:p>
          <a:p>
            <a:pPr algn="ctr"/>
            <a:r>
              <a:rPr lang="en-US" sz="2400" dirty="0">
                <a:effectLst>
                  <a:outerShdw blurRad="50800" dist="38100" dir="8100000" algn="tr" rotWithShape="0">
                    <a:prstClr val="black">
                      <a:alpha val="40000"/>
                    </a:prstClr>
                  </a:outerShdw>
                </a:effectLst>
              </a:rPr>
              <a:t>Assistant teacher</a:t>
            </a:r>
          </a:p>
          <a:p>
            <a:pPr algn="ctr"/>
            <a:r>
              <a:rPr lang="en-US" sz="2400" dirty="0" err="1">
                <a:effectLst>
                  <a:outerShdw blurRad="50800" dist="38100" dir="8100000" algn="tr" rotWithShape="0">
                    <a:prstClr val="black">
                      <a:alpha val="40000"/>
                    </a:prstClr>
                  </a:outerShdw>
                </a:effectLst>
              </a:rPr>
              <a:t>Dighijan</a:t>
            </a:r>
            <a:r>
              <a:rPr lang="en-US" sz="2400" dirty="0">
                <a:effectLst>
                  <a:outerShdw blurRad="50800" dist="38100" dir="8100000" algn="tr" rotWithShape="0">
                    <a:prstClr val="black">
                      <a:alpha val="40000"/>
                    </a:prstClr>
                  </a:outerShdw>
                </a:effectLst>
              </a:rPr>
              <a:t> Secondary School</a:t>
            </a:r>
          </a:p>
          <a:p>
            <a:pPr algn="ctr"/>
            <a:r>
              <a:rPr lang="en-US" sz="2400" dirty="0" err="1">
                <a:effectLst>
                  <a:outerShdw blurRad="50800" dist="38100" dir="8100000" algn="tr" rotWithShape="0">
                    <a:prstClr val="black">
                      <a:alpha val="40000"/>
                    </a:prstClr>
                  </a:outerShdw>
                </a:effectLst>
              </a:rPr>
              <a:t>Nazirpur</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Pirojpur</a:t>
            </a:r>
            <a:r>
              <a:rPr lang="en-US" sz="2400" dirty="0">
                <a:effectLst>
                  <a:outerShdw blurRad="50800" dist="38100" dir="8100000" algn="tr" rotWithShape="0">
                    <a:prstClr val="black">
                      <a:alpha val="40000"/>
                    </a:prstClr>
                  </a:outerShdw>
                </a:effectLst>
              </a:rPr>
              <a:t>.</a:t>
            </a:r>
          </a:p>
          <a:p>
            <a:pPr algn="ctr"/>
            <a:r>
              <a:rPr lang="en-US" sz="2400" dirty="0">
                <a:effectLst>
                  <a:outerShdw blurRad="50800" dist="38100" dir="8100000" algn="tr" rotWithShape="0">
                    <a:prstClr val="black">
                      <a:alpha val="40000"/>
                    </a:prstClr>
                  </a:outerShdw>
                </a:effectLst>
              </a:rPr>
              <a:t>Email: </a:t>
            </a:r>
            <a:r>
              <a:rPr lang="en-US" sz="2400" dirty="0">
                <a:effectLst>
                  <a:outerShdw blurRad="50800" dist="38100" dir="8100000" algn="tr" rotWithShape="0">
                    <a:prstClr val="black">
                      <a:alpha val="40000"/>
                    </a:prstClr>
                  </a:outerShdw>
                </a:effectLst>
                <a:hlinkClick r:id="rId3">
                  <a:extLst>
                    <a:ext uri="{A12FA001-AC4F-418D-AE19-62706E023703}">
                      <ahyp:hlinkClr xmlns:ahyp="http://schemas.microsoft.com/office/drawing/2018/hyperlinkcolor" val="tx"/>
                    </a:ext>
                  </a:extLst>
                </a:hlinkClick>
              </a:rPr>
              <a:t>azizul.nk@gmail.com</a:t>
            </a:r>
            <a:endParaRPr lang="en-US" sz="2400" dirty="0">
              <a:effectLst>
                <a:outerShdw blurRad="50800" dist="38100" dir="8100000" algn="tr" rotWithShape="0">
                  <a:prstClr val="black">
                    <a:alpha val="40000"/>
                  </a:prstClr>
                </a:outerShdw>
              </a:effectLst>
            </a:endParaRPr>
          </a:p>
          <a:p>
            <a:pPr algn="ctr"/>
            <a:r>
              <a:rPr lang="en-US" sz="2400" dirty="0">
                <a:effectLst>
                  <a:outerShdw blurRad="50800" dist="38100" dir="8100000" algn="tr" rotWithShape="0">
                    <a:prstClr val="black">
                      <a:alpha val="40000"/>
                    </a:prstClr>
                  </a:outerShdw>
                </a:effectLst>
              </a:rPr>
              <a:t>Mobile: 01710745128</a:t>
            </a:r>
          </a:p>
        </p:txBody>
      </p:sp>
      <p:pic>
        <p:nvPicPr>
          <p:cNvPr id="9" name="Picture 8">
            <a:extLst>
              <a:ext uri="{FF2B5EF4-FFF2-40B4-BE49-F238E27FC236}">
                <a16:creationId xmlns:a16="http://schemas.microsoft.com/office/drawing/2014/main" id="{B2BFA150-1032-476C-A62B-40DC87059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165" y="1683026"/>
            <a:ext cx="1908907" cy="2097005"/>
          </a:xfrm>
          <a:prstGeom prst="rect">
            <a:avLst/>
          </a:prstGeom>
          <a:ln w="57150">
            <a:solidFill>
              <a:schemeClr val="tx1"/>
            </a:solidFill>
          </a:ln>
        </p:spPr>
      </p:pic>
      <p:sp>
        <p:nvSpPr>
          <p:cNvPr id="10" name="Rectangle 9">
            <a:extLst>
              <a:ext uri="{FF2B5EF4-FFF2-40B4-BE49-F238E27FC236}">
                <a16:creationId xmlns:a16="http://schemas.microsoft.com/office/drawing/2014/main" id="{EFC82530-1493-4EBD-A8AC-053730C1CE23}"/>
              </a:ext>
            </a:extLst>
          </p:cNvPr>
          <p:cNvSpPr/>
          <p:nvPr/>
        </p:nvSpPr>
        <p:spPr>
          <a:xfrm>
            <a:off x="7642746" y="3951995"/>
            <a:ext cx="3930555" cy="1200329"/>
          </a:xfrm>
          <a:prstGeom prst="rect">
            <a:avLst/>
          </a:prstGeom>
        </p:spPr>
        <p:txBody>
          <a:bodyPr wrap="square">
            <a:prstTxWarp prst="textPlain">
              <a:avLst/>
            </a:prstTxWarp>
            <a:spAutoFit/>
          </a:bodyPr>
          <a:lstStyle/>
          <a:p>
            <a:pPr algn="ctr"/>
            <a:r>
              <a:rPr lang="en-US" sz="2400" dirty="0">
                <a:effectLst>
                  <a:outerShdw blurRad="50800" dist="38100" dir="8100000" algn="tr" rotWithShape="0">
                    <a:prstClr val="black">
                      <a:alpha val="40000"/>
                    </a:prstClr>
                  </a:outerShdw>
                </a:effectLst>
              </a:rPr>
              <a:t>Unit – Three </a:t>
            </a:r>
          </a:p>
          <a:p>
            <a:pPr algn="ctr"/>
            <a:r>
              <a:rPr lang="en-US" sz="2400" dirty="0">
                <a:effectLst>
                  <a:outerShdw blurRad="50800" dist="38100" dir="8100000" algn="tr" rotWithShape="0">
                    <a:prstClr val="black">
                      <a:alpha val="40000"/>
                    </a:prstClr>
                  </a:outerShdw>
                </a:effectLst>
              </a:rPr>
              <a:t>Lesson – 3</a:t>
            </a:r>
          </a:p>
          <a:p>
            <a:pPr algn="ctr"/>
            <a:r>
              <a:rPr lang="en-US" sz="2400" dirty="0">
                <a:effectLst>
                  <a:outerShdw blurRad="50800" dist="38100" dir="8100000" algn="tr" rotWithShape="0">
                    <a:prstClr val="black">
                      <a:alpha val="40000"/>
                    </a:prstClr>
                  </a:outerShdw>
                </a:effectLst>
              </a:rPr>
              <a:t>50 mins</a:t>
            </a:r>
          </a:p>
        </p:txBody>
      </p:sp>
      <p:grpSp>
        <p:nvGrpSpPr>
          <p:cNvPr id="11" name="Group 10">
            <a:extLst>
              <a:ext uri="{FF2B5EF4-FFF2-40B4-BE49-F238E27FC236}">
                <a16:creationId xmlns:a16="http://schemas.microsoft.com/office/drawing/2014/main" id="{ACF031F0-E66C-4618-9164-36842F9F4FAD}"/>
              </a:ext>
            </a:extLst>
          </p:cNvPr>
          <p:cNvGrpSpPr/>
          <p:nvPr/>
        </p:nvGrpSpPr>
        <p:grpSpPr>
          <a:xfrm>
            <a:off x="5141845" y="1192694"/>
            <a:ext cx="2014332" cy="5118268"/>
            <a:chOff x="5427046" y="1574021"/>
            <a:chExt cx="1397998" cy="3898514"/>
          </a:xfrm>
        </p:grpSpPr>
        <p:grpSp>
          <p:nvGrpSpPr>
            <p:cNvPr id="14" name="Group 13">
              <a:extLst>
                <a:ext uri="{FF2B5EF4-FFF2-40B4-BE49-F238E27FC236}">
                  <a16:creationId xmlns:a16="http://schemas.microsoft.com/office/drawing/2014/main" id="{7368DC93-FDEC-4AB0-8E09-F3436714C2AB}"/>
                </a:ext>
              </a:extLst>
            </p:cNvPr>
            <p:cNvGrpSpPr/>
            <p:nvPr/>
          </p:nvGrpSpPr>
          <p:grpSpPr>
            <a:xfrm>
              <a:off x="5785744" y="1574021"/>
              <a:ext cx="698997" cy="3560687"/>
              <a:chOff x="4097620" y="1194193"/>
              <a:chExt cx="698997" cy="3560687"/>
            </a:xfrm>
          </p:grpSpPr>
          <p:sp>
            <p:nvSpPr>
              <p:cNvPr id="18" name="Arrow: Up 17">
                <a:extLst>
                  <a:ext uri="{FF2B5EF4-FFF2-40B4-BE49-F238E27FC236}">
                    <a16:creationId xmlns:a16="http://schemas.microsoft.com/office/drawing/2014/main" id="{4A6B5C77-5984-4D04-8C8B-7F601410A971}"/>
                  </a:ext>
                </a:extLst>
              </p:cNvPr>
              <p:cNvSpPr/>
              <p:nvPr/>
            </p:nvSpPr>
            <p:spPr>
              <a:xfrm>
                <a:off x="4336885" y="1716259"/>
                <a:ext cx="219229" cy="303862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B9413B7-05E5-4DE3-88C0-577051215E9A}"/>
                  </a:ext>
                </a:extLst>
              </p:cNvPr>
              <p:cNvSpPr/>
              <p:nvPr/>
            </p:nvSpPr>
            <p:spPr>
              <a:xfrm>
                <a:off x="4337998" y="1194193"/>
                <a:ext cx="210292" cy="525756"/>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4730B75-7431-4EA2-A953-0DB8DAF3F4B3}"/>
                  </a:ext>
                </a:extLst>
              </p:cNvPr>
              <p:cNvSpPr/>
              <p:nvPr/>
            </p:nvSpPr>
            <p:spPr>
              <a:xfrm>
                <a:off x="4452792" y="1536613"/>
                <a:ext cx="343825" cy="366931"/>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CF238276-447F-43F0-8D54-8E47DE839123}"/>
                  </a:ext>
                </a:extLst>
              </p:cNvPr>
              <p:cNvSpPr/>
              <p:nvPr/>
            </p:nvSpPr>
            <p:spPr>
              <a:xfrm>
                <a:off x="4097620" y="1536613"/>
                <a:ext cx="348515" cy="350519"/>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Arrow: Curved Left 12">
              <a:extLst>
                <a:ext uri="{FF2B5EF4-FFF2-40B4-BE49-F238E27FC236}">
                  <a16:creationId xmlns:a16="http://schemas.microsoft.com/office/drawing/2014/main" id="{D9378647-9F81-4027-89B9-5AAFF269657F}"/>
                </a:ext>
              </a:extLst>
            </p:cNvPr>
            <p:cNvSpPr/>
            <p:nvPr/>
          </p:nvSpPr>
          <p:spPr>
            <a:xfrm>
              <a:off x="5427046" y="2129191"/>
              <a:ext cx="1035045" cy="3336003"/>
            </a:xfrm>
            <a:prstGeom prst="curvedLef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urved Right 11">
              <a:extLst>
                <a:ext uri="{FF2B5EF4-FFF2-40B4-BE49-F238E27FC236}">
                  <a16:creationId xmlns:a16="http://schemas.microsoft.com/office/drawing/2014/main" id="{40995B40-14B3-4684-B97A-F9DDF7275E11}"/>
                </a:ext>
              </a:extLst>
            </p:cNvPr>
            <p:cNvSpPr/>
            <p:nvPr/>
          </p:nvSpPr>
          <p:spPr>
            <a:xfrm>
              <a:off x="5799058" y="2139286"/>
              <a:ext cx="1025986" cy="3333249"/>
            </a:xfrm>
            <a:prstGeom prst="curvedRigh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083227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ygiene">
            <a:hlinkClick r:id="" action="ppaction://media"/>
            <a:extLst>
              <a:ext uri="{FF2B5EF4-FFF2-40B4-BE49-F238E27FC236}">
                <a16:creationId xmlns:a16="http://schemas.microsoft.com/office/drawing/2014/main" id="{99AFC026-43C7-43D9-8A63-E43D5F99990D}"/>
              </a:ext>
            </a:extLst>
          </p:cNvPr>
          <p:cNvPicPr>
            <a:picLocks noChangeAspect="1"/>
          </p:cNvPicPr>
          <p:nvPr>
            <a:audioFile r:link="rId1"/>
            <p:extLst>
              <p:ext uri="{DAA4B4D4-6D71-4841-9C94-3DE7FCFB9230}">
                <p14:media xmlns:p14="http://schemas.microsoft.com/office/powerpoint/2010/main" r:embed="rId2">
                  <p14:trim st="1638" end="312"/>
                </p14:media>
              </p:ext>
            </p:extLst>
          </p:nvPr>
        </p:nvPicPr>
        <p:blipFill>
          <a:blip r:embed="rId5"/>
          <a:stretch>
            <a:fillRect/>
          </a:stretch>
        </p:blipFill>
        <p:spPr>
          <a:xfrm>
            <a:off x="6420787" y="3214141"/>
            <a:ext cx="609600" cy="609600"/>
          </a:xfrm>
          <a:prstGeom prst="rect">
            <a:avLst/>
          </a:prstGeom>
        </p:spPr>
      </p:pic>
      <p:sp>
        <p:nvSpPr>
          <p:cNvPr id="2" name="TextBox 1">
            <a:extLst>
              <a:ext uri="{FF2B5EF4-FFF2-40B4-BE49-F238E27FC236}">
                <a16:creationId xmlns:a16="http://schemas.microsoft.com/office/drawing/2014/main" id="{C0D0ED91-E630-4044-9CC2-521089317323}"/>
              </a:ext>
            </a:extLst>
          </p:cNvPr>
          <p:cNvSpPr txBox="1"/>
          <p:nvPr/>
        </p:nvSpPr>
        <p:spPr>
          <a:xfrm>
            <a:off x="9933497" y="223124"/>
            <a:ext cx="2067339" cy="584775"/>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Evaluation </a:t>
            </a:r>
          </a:p>
        </p:txBody>
      </p:sp>
      <p:sp>
        <p:nvSpPr>
          <p:cNvPr id="3" name="TextBox 2">
            <a:extLst>
              <a:ext uri="{FF2B5EF4-FFF2-40B4-BE49-F238E27FC236}">
                <a16:creationId xmlns:a16="http://schemas.microsoft.com/office/drawing/2014/main" id="{EDFF8845-2E7D-45EB-9AC9-E89B925DC083}"/>
              </a:ext>
            </a:extLst>
          </p:cNvPr>
          <p:cNvSpPr txBox="1"/>
          <p:nvPr/>
        </p:nvSpPr>
        <p:spPr>
          <a:xfrm>
            <a:off x="2746241" y="141863"/>
            <a:ext cx="6160957" cy="769441"/>
          </a:xfrm>
          <a:prstGeom prst="rect">
            <a:avLst/>
          </a:prstGeom>
          <a:noFill/>
        </p:spPr>
        <p:txBody>
          <a:bodyPr wrap="square" rtlCol="0">
            <a:spAutoFit/>
          </a:bodyPr>
          <a:lstStyle/>
          <a:p>
            <a:pPr algn="ctr"/>
            <a:r>
              <a:rPr lang="en-US" sz="4400" dirty="0">
                <a:effectLst>
                  <a:outerShdw blurRad="50800" dist="38100" dir="8100000" algn="tr" rotWithShape="0">
                    <a:prstClr val="black">
                      <a:alpha val="40000"/>
                    </a:prstClr>
                  </a:outerShdw>
                </a:effectLst>
              </a:rPr>
              <a:t>Listen to the CD</a:t>
            </a:r>
          </a:p>
        </p:txBody>
      </p:sp>
      <p:sp>
        <p:nvSpPr>
          <p:cNvPr id="6" name="TextBox 5">
            <a:extLst>
              <a:ext uri="{FF2B5EF4-FFF2-40B4-BE49-F238E27FC236}">
                <a16:creationId xmlns:a16="http://schemas.microsoft.com/office/drawing/2014/main" id="{A302546E-EB6B-4CB7-BB7E-FE28F953D0A0}"/>
              </a:ext>
            </a:extLst>
          </p:cNvPr>
          <p:cNvSpPr txBox="1"/>
          <p:nvPr/>
        </p:nvSpPr>
        <p:spPr>
          <a:xfrm>
            <a:off x="2327820" y="291113"/>
            <a:ext cx="7063408" cy="584775"/>
          </a:xfrm>
          <a:prstGeom prst="rect">
            <a:avLst/>
          </a:prstGeom>
          <a:blipFill>
            <a:blip r:embed="rId6"/>
            <a:tile tx="0" ty="0" sx="100000" sy="100000" flip="none" algn="tl"/>
          </a:blipFill>
        </p:spPr>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Now fill the passage from your listening.</a:t>
            </a:r>
          </a:p>
        </p:txBody>
      </p:sp>
      <p:pic>
        <p:nvPicPr>
          <p:cNvPr id="11" name="Picture 10">
            <a:extLst>
              <a:ext uri="{FF2B5EF4-FFF2-40B4-BE49-F238E27FC236}">
                <a16:creationId xmlns:a16="http://schemas.microsoft.com/office/drawing/2014/main" id="{FD4182F2-06BF-47DB-A61E-ABCD8A7CA1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1666" y="2020174"/>
            <a:ext cx="3001155" cy="2986149"/>
          </a:xfrm>
          <a:prstGeom prst="rect">
            <a:avLst/>
          </a:prstGeom>
        </p:spPr>
      </p:pic>
      <p:sp>
        <p:nvSpPr>
          <p:cNvPr id="8" name="TextBox 7">
            <a:extLst>
              <a:ext uri="{FF2B5EF4-FFF2-40B4-BE49-F238E27FC236}">
                <a16:creationId xmlns:a16="http://schemas.microsoft.com/office/drawing/2014/main" id="{1234AEAA-B231-4C2E-B6F0-B5DBDBBEF89B}"/>
              </a:ext>
            </a:extLst>
          </p:cNvPr>
          <p:cNvSpPr txBox="1"/>
          <p:nvPr/>
        </p:nvSpPr>
        <p:spPr>
          <a:xfrm>
            <a:off x="1195086" y="901883"/>
            <a:ext cx="10071652" cy="5016758"/>
          </a:xfrm>
          <a:prstGeom prst="rect">
            <a:avLst/>
          </a:prstGeom>
          <a:blipFill>
            <a:blip r:embed="rId6"/>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4000" dirty="0"/>
              <a:t>Hygiene means (a) ---- ourselves and our surroundings clean. It is very important to (b) ----- good health. Taking bath everyday, (c) ---- clothes, brushing teeth, cutting nails regularly are the (d) ----of the rules of hygiene. Our drinking water must be (e) ----. Last of all, we should ensure a clean environment. </a:t>
            </a:r>
          </a:p>
        </p:txBody>
      </p:sp>
    </p:spTree>
    <p:extLst>
      <p:ext uri="{BB962C8B-B14F-4D97-AF65-F5344CB8AC3E}">
        <p14:creationId xmlns:p14="http://schemas.microsoft.com/office/powerpoint/2010/main" val="375482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1" presetClass="mediacall" presetSubtype="0" fill="hold" nodeType="afterEffect">
                                  <p:stCondLst>
                                    <p:cond delay="0"/>
                                  </p:stCondLst>
                                  <p:childTnLst>
                                    <p:cmd type="call" cmd="playFrom(0.0)">
                                      <p:cBhvr>
                                        <p:cTn id="10" dur="24482"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wipe(left)">
                                      <p:cBhvr>
                                        <p:cTn id="20"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9"/>
                </p:tgtEl>
              </p:cMediaNode>
            </p:audio>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45F632-827A-43FF-961B-864F85234FB5}"/>
              </a:ext>
            </a:extLst>
          </p:cNvPr>
          <p:cNvSpPr txBox="1"/>
          <p:nvPr/>
        </p:nvSpPr>
        <p:spPr>
          <a:xfrm>
            <a:off x="3606544" y="232456"/>
            <a:ext cx="4967614" cy="769441"/>
          </a:xfrm>
          <a:prstGeom prst="rect">
            <a:avLst/>
          </a:prstGeom>
          <a:blipFill>
            <a:blip r:embed="rId3"/>
            <a:tile tx="0" ty="0" sx="100000" sy="100000" flip="none" algn="tl"/>
          </a:blip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a:blipFill>
                  <a:blip r:embed="rId4"/>
                  <a:tile tx="0" ty="0" sx="100000" sy="100000" flip="none" algn="tl"/>
                </a:blipFill>
                <a:effectLst>
                  <a:outerShdw blurRad="50800" dist="38100" dir="8100000" algn="tr" rotWithShape="0">
                    <a:prstClr val="black">
                      <a:alpha val="40000"/>
                    </a:prstClr>
                  </a:outerShdw>
                </a:effectLst>
              </a:rPr>
              <a:t>Check your answers</a:t>
            </a:r>
          </a:p>
        </p:txBody>
      </p:sp>
      <p:sp>
        <p:nvSpPr>
          <p:cNvPr id="5" name="TextBox 4">
            <a:extLst>
              <a:ext uri="{FF2B5EF4-FFF2-40B4-BE49-F238E27FC236}">
                <a16:creationId xmlns:a16="http://schemas.microsoft.com/office/drawing/2014/main" id="{B33A020B-1EEE-4434-ACCE-C5995DB4DD74}"/>
              </a:ext>
            </a:extLst>
          </p:cNvPr>
          <p:cNvSpPr txBox="1"/>
          <p:nvPr/>
        </p:nvSpPr>
        <p:spPr>
          <a:xfrm>
            <a:off x="1114922" y="1097759"/>
            <a:ext cx="10071652" cy="5016758"/>
          </a:xfrm>
          <a:prstGeom prst="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just"/>
            <a:r>
              <a:rPr lang="en-US" sz="4000" dirty="0"/>
              <a:t>Hygiene means (a) </a:t>
            </a:r>
            <a:r>
              <a:rPr lang="en-US" sz="4000" dirty="0">
                <a:solidFill>
                  <a:srgbClr val="BB0398"/>
                </a:solidFill>
              </a:rPr>
              <a:t>keeping</a:t>
            </a:r>
            <a:r>
              <a:rPr lang="en-US" sz="4000" dirty="0"/>
              <a:t> ourselves and our surroundings clean. It is very important to (b) </a:t>
            </a:r>
            <a:r>
              <a:rPr lang="en-US" sz="4000" dirty="0">
                <a:solidFill>
                  <a:srgbClr val="BB0398"/>
                </a:solidFill>
              </a:rPr>
              <a:t>maintain</a:t>
            </a:r>
            <a:r>
              <a:rPr lang="en-US" sz="4000" dirty="0"/>
              <a:t> good health. Taking bath everyday, (c) </a:t>
            </a:r>
            <a:r>
              <a:rPr lang="en-US" sz="4000" dirty="0">
                <a:solidFill>
                  <a:srgbClr val="BB0398"/>
                </a:solidFill>
              </a:rPr>
              <a:t>washing</a:t>
            </a:r>
            <a:r>
              <a:rPr lang="en-US" sz="4000" dirty="0"/>
              <a:t> clothes, brushing teeth, cutting nails regularly are the (d) </a:t>
            </a:r>
            <a:r>
              <a:rPr lang="en-US" sz="4000" dirty="0">
                <a:solidFill>
                  <a:srgbClr val="BB0398"/>
                </a:solidFill>
              </a:rPr>
              <a:t>parts</a:t>
            </a:r>
            <a:r>
              <a:rPr lang="en-US" sz="4000" dirty="0"/>
              <a:t> of the rules of hygiene. Our drinking water must be (e) </a:t>
            </a:r>
            <a:r>
              <a:rPr lang="en-US" sz="4000" dirty="0">
                <a:solidFill>
                  <a:srgbClr val="BB0398"/>
                </a:solidFill>
              </a:rPr>
              <a:t>pure</a:t>
            </a:r>
            <a:r>
              <a:rPr lang="en-US" sz="4000" dirty="0"/>
              <a:t>. Last of all, we should ensure a clean environment. </a:t>
            </a:r>
          </a:p>
        </p:txBody>
      </p:sp>
    </p:spTree>
    <p:extLst>
      <p:ext uri="{BB962C8B-B14F-4D97-AF65-F5344CB8AC3E}">
        <p14:creationId xmlns:p14="http://schemas.microsoft.com/office/powerpoint/2010/main" val="9303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587C4D-20E1-4FC1-9BF3-B77C5DEB0C28}"/>
              </a:ext>
            </a:extLst>
          </p:cNvPr>
          <p:cNvGrpSpPr/>
          <p:nvPr/>
        </p:nvGrpSpPr>
        <p:grpSpPr>
          <a:xfrm>
            <a:off x="1921768" y="886062"/>
            <a:ext cx="6485206" cy="3767695"/>
            <a:chOff x="1125415" y="452613"/>
            <a:chExt cx="6485206" cy="3767695"/>
          </a:xfrm>
          <a:solidFill>
            <a:srgbClr val="002060"/>
          </a:solidFill>
        </p:grpSpPr>
        <p:sp>
          <p:nvSpPr>
            <p:cNvPr id="3" name="Isosceles Triangle 2">
              <a:extLst>
                <a:ext uri="{FF2B5EF4-FFF2-40B4-BE49-F238E27FC236}">
                  <a16:creationId xmlns:a16="http://schemas.microsoft.com/office/drawing/2014/main" id="{65034570-0C2C-40B8-950E-DA93F09704D9}"/>
                </a:ext>
              </a:extLst>
            </p:cNvPr>
            <p:cNvSpPr/>
            <p:nvPr/>
          </p:nvSpPr>
          <p:spPr>
            <a:xfrm>
              <a:off x="1125415" y="452613"/>
              <a:ext cx="6485206" cy="1603717"/>
            </a:xfrm>
            <a:prstGeom prst="triangle">
              <a:avLst/>
            </a:prstGeom>
            <a:solidFill>
              <a:schemeClr val="bg1">
                <a:lumMod val="85000"/>
              </a:schemeClr>
            </a:solidFill>
            <a:ln w="762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Homework </a:t>
              </a:r>
            </a:p>
          </p:txBody>
        </p:sp>
        <p:grpSp>
          <p:nvGrpSpPr>
            <p:cNvPr id="4" name="Group 3">
              <a:extLst>
                <a:ext uri="{FF2B5EF4-FFF2-40B4-BE49-F238E27FC236}">
                  <a16:creationId xmlns:a16="http://schemas.microsoft.com/office/drawing/2014/main" id="{704D981F-D1F2-478F-A89F-76473F5B66D5}"/>
                </a:ext>
              </a:extLst>
            </p:cNvPr>
            <p:cNvGrpSpPr/>
            <p:nvPr/>
          </p:nvGrpSpPr>
          <p:grpSpPr>
            <a:xfrm>
              <a:off x="2588454" y="2053883"/>
              <a:ext cx="3530991" cy="2166425"/>
              <a:chOff x="2588454" y="2053883"/>
              <a:chExt cx="3530991" cy="2166425"/>
            </a:xfrm>
            <a:grpFill/>
          </p:grpSpPr>
          <p:sp>
            <p:nvSpPr>
              <p:cNvPr id="5" name="Rectangle 4">
                <a:extLst>
                  <a:ext uri="{FF2B5EF4-FFF2-40B4-BE49-F238E27FC236}">
                    <a16:creationId xmlns:a16="http://schemas.microsoft.com/office/drawing/2014/main" id="{E0D8B595-3107-4F87-9FCA-A2A696449BC7}"/>
                  </a:ext>
                </a:extLst>
              </p:cNvPr>
              <p:cNvSpPr/>
              <p:nvPr/>
            </p:nvSpPr>
            <p:spPr>
              <a:xfrm>
                <a:off x="2588454" y="2053883"/>
                <a:ext cx="3530991" cy="2166425"/>
              </a:xfrm>
              <a:prstGeom prst="rect">
                <a:avLst/>
              </a:prstGeom>
              <a:gr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5BB21837-536D-4786-A7FE-E1349D1AD032}"/>
                  </a:ext>
                </a:extLst>
              </p:cNvPr>
              <p:cNvGrpSpPr/>
              <p:nvPr/>
            </p:nvGrpSpPr>
            <p:grpSpPr>
              <a:xfrm>
                <a:off x="3784208" y="2405576"/>
                <a:ext cx="1083213" cy="1460692"/>
                <a:chOff x="10128738" y="1941342"/>
                <a:chExt cx="1083213" cy="1460692"/>
              </a:xfrm>
              <a:grpFill/>
            </p:grpSpPr>
            <p:sp>
              <p:nvSpPr>
                <p:cNvPr id="15" name="Rectangle 14">
                  <a:extLst>
                    <a:ext uri="{FF2B5EF4-FFF2-40B4-BE49-F238E27FC236}">
                      <a16:creationId xmlns:a16="http://schemas.microsoft.com/office/drawing/2014/main" id="{D28ABCA5-A885-480D-9C80-5CD1ACFF3136}"/>
                    </a:ext>
                  </a:extLst>
                </p:cNvPr>
                <p:cNvSpPr/>
                <p:nvPr/>
              </p:nvSpPr>
              <p:spPr>
                <a:xfrm>
                  <a:off x="10128738" y="1941342"/>
                  <a:ext cx="1083213" cy="1434904"/>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B497EDB-2E18-4C14-B197-AF23750A9ACF}"/>
                    </a:ext>
                  </a:extLst>
                </p:cNvPr>
                <p:cNvCxnSpPr>
                  <a:stCxn id="15" idx="0"/>
                  <a:endCxn id="15" idx="2"/>
                </p:cNvCxnSpPr>
                <p:nvPr/>
              </p:nvCxnSpPr>
              <p:spPr>
                <a:xfrm>
                  <a:off x="10670345" y="1941342"/>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C704EBE6-AE8E-4532-960C-5BA9CEBF406B}"/>
                    </a:ext>
                  </a:extLst>
                </p:cNvPr>
                <p:cNvCxnSpPr/>
                <p:nvPr/>
              </p:nvCxnSpPr>
              <p:spPr>
                <a:xfrm>
                  <a:off x="10752405" y="1967130"/>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5FE8993D-BEBA-47A6-8E1A-79ADB414220B}"/>
                  </a:ext>
                </a:extLst>
              </p:cNvPr>
              <p:cNvGrpSpPr/>
              <p:nvPr/>
            </p:nvGrpSpPr>
            <p:grpSpPr>
              <a:xfrm>
                <a:off x="2853400" y="2572043"/>
                <a:ext cx="703385" cy="942535"/>
                <a:chOff x="9312816" y="675249"/>
                <a:chExt cx="703385" cy="942535"/>
              </a:xfrm>
              <a:grpFill/>
            </p:grpSpPr>
            <p:sp>
              <p:nvSpPr>
                <p:cNvPr id="12" name="Rectangle 11">
                  <a:extLst>
                    <a:ext uri="{FF2B5EF4-FFF2-40B4-BE49-F238E27FC236}">
                      <a16:creationId xmlns:a16="http://schemas.microsoft.com/office/drawing/2014/main" id="{4D3BB801-E186-4236-9B92-51F3B2C8C630}"/>
                    </a:ext>
                  </a:extLst>
                </p:cNvPr>
                <p:cNvSpPr/>
                <p:nvPr/>
              </p:nvSpPr>
              <p:spPr>
                <a:xfrm>
                  <a:off x="9312816" y="675249"/>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C9895BD-B8E4-4281-AD56-0378AB68657F}"/>
                    </a:ext>
                  </a:extLst>
                </p:cNvPr>
                <p:cNvCxnSpPr>
                  <a:cxnSpLocks/>
                </p:cNvCxnSpPr>
                <p:nvPr/>
              </p:nvCxnSpPr>
              <p:spPr>
                <a:xfrm>
                  <a:off x="9608238"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7D43402B-BCCA-4EFD-A130-744116C3643C}"/>
                    </a:ext>
                  </a:extLst>
                </p:cNvPr>
                <p:cNvCxnSpPr>
                  <a:cxnSpLocks/>
                </p:cNvCxnSpPr>
                <p:nvPr/>
              </p:nvCxnSpPr>
              <p:spPr>
                <a:xfrm>
                  <a:off x="9676230"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nvGrpSpPr>
              <p:cNvPr id="8" name="Group 7">
                <a:extLst>
                  <a:ext uri="{FF2B5EF4-FFF2-40B4-BE49-F238E27FC236}">
                    <a16:creationId xmlns:a16="http://schemas.microsoft.com/office/drawing/2014/main" id="{A8CAECDF-C73E-4274-A0B8-41215014E47E}"/>
                  </a:ext>
                </a:extLst>
              </p:cNvPr>
              <p:cNvGrpSpPr/>
              <p:nvPr/>
            </p:nvGrpSpPr>
            <p:grpSpPr>
              <a:xfrm>
                <a:off x="5073747" y="2581424"/>
                <a:ext cx="703385" cy="944878"/>
                <a:chOff x="9101797" y="686974"/>
                <a:chExt cx="703385" cy="944878"/>
              </a:xfrm>
              <a:grpFill/>
            </p:grpSpPr>
            <p:sp>
              <p:nvSpPr>
                <p:cNvPr id="9" name="Rectangle 8">
                  <a:extLst>
                    <a:ext uri="{FF2B5EF4-FFF2-40B4-BE49-F238E27FC236}">
                      <a16:creationId xmlns:a16="http://schemas.microsoft.com/office/drawing/2014/main" id="{6E3287DE-4AD0-4EE6-A0A4-7513422BAEA8}"/>
                    </a:ext>
                  </a:extLst>
                </p:cNvPr>
                <p:cNvSpPr/>
                <p:nvPr/>
              </p:nvSpPr>
              <p:spPr>
                <a:xfrm>
                  <a:off x="9101797" y="689317"/>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97957DB-8484-4FFB-9ECB-50112BCCAE98}"/>
                    </a:ext>
                  </a:extLst>
                </p:cNvPr>
                <p:cNvCxnSpPr>
                  <a:cxnSpLocks/>
                </p:cNvCxnSpPr>
                <p:nvPr/>
              </p:nvCxnSpPr>
              <p:spPr>
                <a:xfrm>
                  <a:off x="9425354"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FC3F6DE9-10A7-4D10-AD7F-5FD30747DEB1}"/>
                    </a:ext>
                  </a:extLst>
                </p:cNvPr>
                <p:cNvCxnSpPr>
                  <a:cxnSpLocks/>
                </p:cNvCxnSpPr>
                <p:nvPr/>
              </p:nvCxnSpPr>
              <p:spPr>
                <a:xfrm>
                  <a:off x="9493346"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grpSp>
      <p:grpSp>
        <p:nvGrpSpPr>
          <p:cNvPr id="18" name="Group 17">
            <a:extLst>
              <a:ext uri="{FF2B5EF4-FFF2-40B4-BE49-F238E27FC236}">
                <a16:creationId xmlns:a16="http://schemas.microsoft.com/office/drawing/2014/main" id="{1DD700AB-5E3B-4216-A8BA-1A052D45D03B}"/>
              </a:ext>
            </a:extLst>
          </p:cNvPr>
          <p:cNvGrpSpPr/>
          <p:nvPr/>
        </p:nvGrpSpPr>
        <p:grpSpPr>
          <a:xfrm>
            <a:off x="7739270" y="2576788"/>
            <a:ext cx="3323906" cy="2186174"/>
            <a:chOff x="9024079" y="1953936"/>
            <a:chExt cx="2728210" cy="2186174"/>
          </a:xfrm>
        </p:grpSpPr>
        <p:sp>
          <p:nvSpPr>
            <p:cNvPr id="19" name="Rectangle 18">
              <a:extLst>
                <a:ext uri="{FF2B5EF4-FFF2-40B4-BE49-F238E27FC236}">
                  <a16:creationId xmlns:a16="http://schemas.microsoft.com/office/drawing/2014/main" id="{D743121E-46B0-436C-8444-6462CE256E47}"/>
                </a:ext>
              </a:extLst>
            </p:cNvPr>
            <p:cNvSpPr/>
            <p:nvPr/>
          </p:nvSpPr>
          <p:spPr>
            <a:xfrm>
              <a:off x="9522321" y="2865946"/>
              <a:ext cx="1698946" cy="12741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Stay home</a:t>
              </a:r>
            </a:p>
            <a:p>
              <a:pPr algn="ctr"/>
              <a:r>
                <a:rPr lang="en-US" sz="2800" dirty="0">
                  <a:solidFill>
                    <a:sysClr val="windowText" lastClr="000000"/>
                  </a:solidFill>
                </a:rPr>
                <a:t>Stay safe </a:t>
              </a:r>
            </a:p>
          </p:txBody>
        </p:sp>
        <p:sp>
          <p:nvSpPr>
            <p:cNvPr id="20" name="Isosceles Triangle 19">
              <a:extLst>
                <a:ext uri="{FF2B5EF4-FFF2-40B4-BE49-F238E27FC236}">
                  <a16:creationId xmlns:a16="http://schemas.microsoft.com/office/drawing/2014/main" id="{54A19F46-1C99-4571-B74E-AE8741BEDF2B}"/>
                </a:ext>
              </a:extLst>
            </p:cNvPr>
            <p:cNvSpPr/>
            <p:nvPr/>
          </p:nvSpPr>
          <p:spPr>
            <a:xfrm>
              <a:off x="9024079" y="1953936"/>
              <a:ext cx="2728210" cy="974360"/>
            </a:xfrm>
            <a:prstGeom prst="triangle">
              <a:avLst/>
            </a:prstGeom>
            <a:solidFill>
              <a:schemeClr val="accent2">
                <a:lumMod val="5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3CE64763-4F25-478C-B4AC-87719C65C381}"/>
              </a:ext>
            </a:extLst>
          </p:cNvPr>
          <p:cNvSpPr txBox="1"/>
          <p:nvPr/>
        </p:nvSpPr>
        <p:spPr>
          <a:xfrm>
            <a:off x="1139686" y="5327374"/>
            <a:ext cx="9863093" cy="707886"/>
          </a:xfrm>
          <a:prstGeom prst="rect">
            <a:avLst/>
          </a:prstGeom>
          <a:noFill/>
        </p:spPr>
        <p:txBody>
          <a:bodyPr wrap="square" rtlCol="0">
            <a:spAutoFit/>
          </a:bodyPr>
          <a:lstStyle/>
          <a:p>
            <a:r>
              <a:rPr lang="en-US" sz="4000" dirty="0">
                <a:effectLst>
                  <a:outerShdw blurRad="50800" dist="38100" dir="8100000" algn="tr" rotWithShape="0">
                    <a:prstClr val="black">
                      <a:alpha val="40000"/>
                    </a:prstClr>
                  </a:outerShdw>
                </a:effectLst>
              </a:rPr>
              <a:t>Write the summery of the text you have read.</a:t>
            </a:r>
          </a:p>
        </p:txBody>
      </p:sp>
    </p:spTree>
    <p:extLst>
      <p:ext uri="{BB962C8B-B14F-4D97-AF65-F5344CB8AC3E}">
        <p14:creationId xmlns:p14="http://schemas.microsoft.com/office/powerpoint/2010/main" val="4966221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12" presetClass="entr" presetSubtype="4" fill="hold" nodeType="afterEffect">
                                  <p:stCondLst>
                                    <p:cond delay="50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250"/>
                                        <p:tgtEl>
                                          <p:spTgt spid="18"/>
                                        </p:tgtEl>
                                        <p:attrNameLst>
                                          <p:attrName>ppt_y</p:attrName>
                                        </p:attrNameLst>
                                      </p:cBhvr>
                                      <p:tavLst>
                                        <p:tav tm="0">
                                          <p:val>
                                            <p:strVal val="#ppt_y+#ppt_h*1.125000"/>
                                          </p:val>
                                        </p:tav>
                                        <p:tav tm="100000">
                                          <p:val>
                                            <p:strVal val="#ppt_y"/>
                                          </p:val>
                                        </p:tav>
                                      </p:tavLst>
                                    </p:anim>
                                    <p:animEffect transition="in" filter="wipe(up)">
                                      <p:cBhvr>
                                        <p:cTn id="13" dur="125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6" presetClass="emph" presetSubtype="0" fill="hold" nodeType="withEffect">
                                  <p:stCondLst>
                                    <p:cond delay="500"/>
                                  </p:stCondLst>
                                  <p:childTnLst>
                                    <p:animScale>
                                      <p:cBhvr>
                                        <p:cTn id="15" dur="225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EB3A1-76BE-45DA-8374-1E6C9048D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2" y="149753"/>
            <a:ext cx="11900452" cy="6522719"/>
          </a:xfrm>
          <a:prstGeom prst="rect">
            <a:avLst/>
          </a:prstGeom>
        </p:spPr>
      </p:pic>
      <p:sp>
        <p:nvSpPr>
          <p:cNvPr id="2" name="TextBox 1">
            <a:extLst>
              <a:ext uri="{FF2B5EF4-FFF2-40B4-BE49-F238E27FC236}">
                <a16:creationId xmlns:a16="http://schemas.microsoft.com/office/drawing/2014/main" id="{8CFB437F-5C6C-44D7-B8BF-0D9F27D03D86}"/>
              </a:ext>
            </a:extLst>
          </p:cNvPr>
          <p:cNvSpPr txBox="1"/>
          <p:nvPr/>
        </p:nvSpPr>
        <p:spPr>
          <a:xfrm>
            <a:off x="5128592" y="149522"/>
            <a:ext cx="5711686" cy="2215991"/>
          </a:xfrm>
          <a:prstGeom prst="rect">
            <a:avLst/>
          </a:prstGeom>
          <a:noFill/>
        </p:spPr>
        <p:txBody>
          <a:bodyPr wrap="square" rtlCol="0">
            <a:spAutoFit/>
          </a:bodyPr>
          <a:lstStyle/>
          <a:p>
            <a:r>
              <a:rPr lang="en-US" sz="13800" dirty="0">
                <a:ln w="0"/>
                <a:solidFill>
                  <a:srgbClr val="FFFF00"/>
                </a:solidFill>
                <a:effectLst>
                  <a:outerShdw blurRad="38100" dist="19050" dir="2700000" algn="tl" rotWithShape="0">
                    <a:schemeClr val="dk1">
                      <a:alpha val="40000"/>
                    </a:schemeClr>
                  </a:outerShdw>
                </a:effectLst>
                <a:latin typeface="Baskerville Old Face" panose="02020602080505020303" pitchFamily="18" charset="0"/>
              </a:rPr>
              <a:t>Thanks </a:t>
            </a:r>
          </a:p>
        </p:txBody>
      </p:sp>
    </p:spTree>
    <p:extLst>
      <p:ext uri="{BB962C8B-B14F-4D97-AF65-F5344CB8AC3E}">
        <p14:creationId xmlns:p14="http://schemas.microsoft.com/office/powerpoint/2010/main" val="41685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750"/>
                            </p:stCondLst>
                            <p:childTnLst>
                              <p:par>
                                <p:cTn id="9" presetID="23" presetClass="entr" presetSubtype="288" repeatCount="indefinite" fill="hold" nodeType="afterEffect">
                                  <p:stCondLst>
                                    <p:cond delay="0"/>
                                  </p:stCondLst>
                                  <p:endCondLst>
                                    <p:cond evt="onNext" delay="0">
                                      <p:tgtEl>
                                        <p:sldTgt/>
                                      </p:tgtEl>
                                    </p:cond>
                                  </p:endCondLst>
                                  <p:childTnLst>
                                    <p:set>
                                      <p:cBhvr>
                                        <p:cTn id="10" dur="1" fill="hold">
                                          <p:stCondLst>
                                            <p:cond delay="0"/>
                                          </p:stCondLst>
                                        </p:cTn>
                                        <p:tgtEl>
                                          <p:spTgt spid="4"/>
                                        </p:tgtEl>
                                        <p:attrNameLst>
                                          <p:attrName>style.visibility</p:attrName>
                                        </p:attrNameLst>
                                      </p:cBhvr>
                                      <p:to>
                                        <p:strVal val="visible"/>
                                      </p:to>
                                    </p:set>
                                    <p:anim calcmode="lin" valueType="num">
                                      <p:cBhvr>
                                        <p:cTn id="11" dur="2250" fill="hold"/>
                                        <p:tgtEl>
                                          <p:spTgt spid="4"/>
                                        </p:tgtEl>
                                        <p:attrNameLst>
                                          <p:attrName>ppt_w</p:attrName>
                                        </p:attrNameLst>
                                      </p:cBhvr>
                                      <p:tavLst>
                                        <p:tav tm="0">
                                          <p:val>
                                            <p:strVal val="4/3*#ppt_w"/>
                                          </p:val>
                                        </p:tav>
                                        <p:tav tm="100000">
                                          <p:val>
                                            <p:strVal val="#ppt_w"/>
                                          </p:val>
                                        </p:tav>
                                      </p:tavLst>
                                    </p:anim>
                                    <p:anim calcmode="lin" valueType="num">
                                      <p:cBhvr>
                                        <p:cTn id="12" dur="2250" fill="hold"/>
                                        <p:tgtEl>
                                          <p:spTgt spid="4"/>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DD0247-F0FB-4C43-B6BD-753441365B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4560" y="999435"/>
            <a:ext cx="8787848" cy="5858565"/>
          </a:xfrm>
          <a:prstGeom prst="rect">
            <a:avLst/>
          </a:prstGeom>
        </p:spPr>
      </p:pic>
      <p:pic>
        <p:nvPicPr>
          <p:cNvPr id="2" name="Health _ hygiene 1(240P)_1">
            <a:hlinkClick r:id="" action="ppaction://media"/>
            <a:extLst>
              <a:ext uri="{FF2B5EF4-FFF2-40B4-BE49-F238E27FC236}">
                <a16:creationId xmlns:a16="http://schemas.microsoft.com/office/drawing/2014/main" id="{A7B1E740-8715-45D5-89B9-A2F912A509A9}"/>
              </a:ext>
            </a:extLst>
          </p:cNvPr>
          <p:cNvPicPr>
            <a:picLocks noChangeAspect="1"/>
          </p:cNvPicPr>
          <p:nvPr>
            <a:videoFile r:link="rId1"/>
            <p:extLst>
              <p:ext uri="{DAA4B4D4-6D71-4841-9C94-3DE7FCFB9230}">
                <p14:media xmlns:p14="http://schemas.microsoft.com/office/powerpoint/2010/main" r:embed="rId2">
                  <p14:trim st="2656" end="3962"/>
                </p14:media>
              </p:ext>
            </p:extLst>
          </p:nvPr>
        </p:nvPicPr>
        <p:blipFill>
          <a:blip r:embed="rId7"/>
          <a:stretch>
            <a:fillRect/>
          </a:stretch>
        </p:blipFill>
        <p:spPr>
          <a:xfrm>
            <a:off x="2334122" y="1664436"/>
            <a:ext cx="7434469" cy="422794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Box 8">
            <a:extLst>
              <a:ext uri="{FF2B5EF4-FFF2-40B4-BE49-F238E27FC236}">
                <a16:creationId xmlns:a16="http://schemas.microsoft.com/office/drawing/2014/main" id="{E131DE44-E3E5-40FC-AAAC-808F1E6FDA19}"/>
              </a:ext>
            </a:extLst>
          </p:cNvPr>
          <p:cNvSpPr txBox="1"/>
          <p:nvPr/>
        </p:nvSpPr>
        <p:spPr>
          <a:xfrm>
            <a:off x="2419139" y="298892"/>
            <a:ext cx="7135678" cy="707886"/>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a:ln w="0"/>
                <a:solidFill>
                  <a:srgbClr val="FF3399"/>
                </a:solidFill>
                <a:effectLst>
                  <a:outerShdw blurRad="50800" dist="38100" dir="8100000" algn="tr" rotWithShape="0">
                    <a:prstClr val="black">
                      <a:alpha val="40000"/>
                    </a:prstClr>
                  </a:outerShdw>
                </a:effectLst>
              </a:rPr>
              <a:t>Dear students, lets watch a video.</a:t>
            </a:r>
            <a:endParaRPr lang="en-US" sz="4000" dirty="0">
              <a:solidFill>
                <a:sysClr val="windowText" lastClr="000000"/>
              </a:solidFill>
              <a:effectLst>
                <a:outerShdw blurRad="50800" dist="38100" dir="8100000" algn="tr" rotWithShape="0">
                  <a:prstClr val="black">
                    <a:alpha val="40000"/>
                  </a:prstClr>
                </a:outerShdw>
              </a:effectLst>
            </a:endParaRPr>
          </a:p>
        </p:txBody>
      </p:sp>
      <p:sp>
        <p:nvSpPr>
          <p:cNvPr id="10" name="TextBox 9">
            <a:extLst>
              <a:ext uri="{FF2B5EF4-FFF2-40B4-BE49-F238E27FC236}">
                <a16:creationId xmlns:a16="http://schemas.microsoft.com/office/drawing/2014/main" id="{4C399C05-85B3-4A23-9FA8-2DC650D5D5BB}"/>
              </a:ext>
            </a:extLst>
          </p:cNvPr>
          <p:cNvSpPr txBox="1"/>
          <p:nvPr/>
        </p:nvSpPr>
        <p:spPr>
          <a:xfrm>
            <a:off x="3882887" y="1060174"/>
            <a:ext cx="3790122" cy="369332"/>
          </a:xfrm>
          <a:prstGeom prst="rect">
            <a:avLst/>
          </a:prstGeom>
          <a:noFill/>
        </p:spPr>
        <p:txBody>
          <a:bodyPr wrap="square" rtlCol="0">
            <a:prstTxWarp prst="textPlain">
              <a:avLst/>
            </a:prstTxWarp>
            <a:spAutoFit/>
          </a:bodyPr>
          <a:lstStyle/>
          <a:p>
            <a:pPr algn="ctr"/>
            <a:r>
              <a:rPr lang="en-US" dirty="0">
                <a:effectLst>
                  <a:outerShdw blurRad="50800" dist="38100" dir="8100000" algn="tr" rotWithShape="0">
                    <a:prstClr val="black">
                      <a:alpha val="40000"/>
                    </a:prstClr>
                  </a:outerShdw>
                </a:effectLst>
              </a:rPr>
              <a:t>Dear students what the video about?</a:t>
            </a:r>
          </a:p>
        </p:txBody>
      </p:sp>
    </p:spTree>
    <p:extLst>
      <p:ext uri="{BB962C8B-B14F-4D97-AF65-F5344CB8AC3E}">
        <p14:creationId xmlns:p14="http://schemas.microsoft.com/office/powerpoint/2010/main" val="3204880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100000">
                <p:cTn id="18" fill="hold" display="0">
                  <p:stCondLst>
                    <p:cond delay="indefinite"/>
                  </p:stCondLst>
                </p:cTn>
                <p:tgtEl>
                  <p:spTgt spid="2"/>
                </p:tgtEl>
              </p:cMediaNode>
            </p:video>
          </p:childTnLst>
        </p:cTn>
      </p:par>
    </p:tnLst>
    <p:bldLst>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FB620-039A-4026-90B0-BDA45F5886BA}"/>
              </a:ext>
            </a:extLst>
          </p:cNvPr>
          <p:cNvSpPr txBox="1"/>
          <p:nvPr/>
        </p:nvSpPr>
        <p:spPr>
          <a:xfrm>
            <a:off x="3525078" y="2491409"/>
            <a:ext cx="901148" cy="830997"/>
          </a:xfrm>
          <a:prstGeom prst="rect">
            <a:avLst/>
          </a:prstGeom>
          <a:noFill/>
        </p:spPr>
        <p:txBody>
          <a:bodyPr wrap="square" rtlCol="0">
            <a:spAutoFit/>
          </a:bodyPr>
          <a:lstStyle/>
          <a:p>
            <a:r>
              <a:rPr lang="en-US" sz="4800" dirty="0">
                <a:solidFill>
                  <a:srgbClr val="7030A0"/>
                </a:solidFill>
              </a:rPr>
              <a:t>So </a:t>
            </a:r>
          </a:p>
        </p:txBody>
      </p:sp>
      <p:sp>
        <p:nvSpPr>
          <p:cNvPr id="3" name="Flowchart: Terminator 2">
            <a:extLst>
              <a:ext uri="{FF2B5EF4-FFF2-40B4-BE49-F238E27FC236}">
                <a16:creationId xmlns:a16="http://schemas.microsoft.com/office/drawing/2014/main" id="{FDCAC52F-D0A0-428F-BFC2-2E09012D6B0B}"/>
              </a:ext>
            </a:extLst>
          </p:cNvPr>
          <p:cNvSpPr/>
          <p:nvPr/>
        </p:nvSpPr>
        <p:spPr>
          <a:xfrm>
            <a:off x="3180523" y="2226365"/>
            <a:ext cx="6824868" cy="1921566"/>
          </a:xfrm>
          <a:prstGeom prst="flowChartTerminator">
            <a:avLst/>
          </a:prstGeom>
          <a:gradFill>
            <a:gsLst>
              <a:gs pos="0">
                <a:srgbClr val="F987D3"/>
              </a:gs>
              <a:gs pos="50000">
                <a:schemeClr val="accent2">
                  <a:lumMod val="105000"/>
                  <a:satMod val="103000"/>
                  <a:tint val="73000"/>
                </a:schemeClr>
              </a:gs>
              <a:gs pos="100000">
                <a:schemeClr val="accent2">
                  <a:lumMod val="105000"/>
                  <a:satMod val="109000"/>
                  <a:tint val="81000"/>
                </a:schemeClr>
              </a:gs>
            </a:gsLst>
          </a:gradFill>
        </p:spPr>
        <p:style>
          <a:lnRef idx="1">
            <a:schemeClr val="accent2"/>
          </a:lnRef>
          <a:fillRef idx="2">
            <a:schemeClr val="accent2"/>
          </a:fillRef>
          <a:effectRef idx="1">
            <a:schemeClr val="accent2"/>
          </a:effectRef>
          <a:fontRef idx="minor">
            <a:schemeClr val="dk1"/>
          </a:fontRef>
        </p:style>
        <p:txBody>
          <a:bodyPr rtlCol="0" anchor="ctr">
            <a:prstTxWarp prst="textPlain">
              <a:avLst/>
            </a:prstTxWarp>
          </a:bodyPr>
          <a:lstStyle/>
          <a:p>
            <a:pPr algn="ctr"/>
            <a:r>
              <a:rPr lang="en-US" sz="2000" dirty="0"/>
              <a:t>    Hygiene</a:t>
            </a:r>
            <a:endParaRPr lang="en-US" sz="1200" dirty="0"/>
          </a:p>
          <a:p>
            <a:pPr algn="ctr"/>
            <a:r>
              <a:rPr lang="en-US" sz="1200" dirty="0"/>
              <a:t>Unit – 3</a:t>
            </a:r>
          </a:p>
          <a:p>
            <a:pPr algn="ctr"/>
            <a:r>
              <a:rPr lang="en-US" sz="1200" dirty="0"/>
              <a:t>Lesson - 3</a:t>
            </a:r>
          </a:p>
        </p:txBody>
      </p:sp>
      <p:sp>
        <p:nvSpPr>
          <p:cNvPr id="4" name="Oval 3">
            <a:extLst>
              <a:ext uri="{FF2B5EF4-FFF2-40B4-BE49-F238E27FC236}">
                <a16:creationId xmlns:a16="http://schemas.microsoft.com/office/drawing/2014/main" id="{2169CCCE-6ACD-4716-8BD1-0615F0F743CD}"/>
              </a:ext>
            </a:extLst>
          </p:cNvPr>
          <p:cNvSpPr/>
          <p:nvPr/>
        </p:nvSpPr>
        <p:spPr>
          <a:xfrm>
            <a:off x="2040834" y="1948070"/>
            <a:ext cx="2597430" cy="2443699"/>
          </a:xfrm>
          <a:prstGeom prst="ellipse">
            <a:avLst/>
          </a:prstGeom>
          <a:blipFill dpi="0" rotWithShape="1">
            <a:blip r:embed="rId2"/>
            <a:srcRect/>
            <a:tile tx="0" ty="0" sx="100000" sy="100000" flip="none" algn="tl"/>
          </a:blipFill>
          <a:scene3d>
            <a:camera prst="orthographicFront"/>
            <a:lightRig rig="threePt" dir="t"/>
          </a:scene3d>
          <a:sp3d extrusionH="76200" contourW="12700">
            <a:bevelT w="165100" prst="coolSlant"/>
            <a:bevelB w="165100" prst="coolSlant"/>
            <a:extrusionClr>
              <a:srgbClr val="FF3399"/>
            </a:extrusionClr>
            <a:contourClr>
              <a:srgbClr val="F987D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600" dirty="0">
                <a:solidFill>
                  <a:schemeClr val="tx1"/>
                </a:solidFill>
              </a:rPr>
              <a:t>Our topic?</a:t>
            </a:r>
          </a:p>
        </p:txBody>
      </p:sp>
    </p:spTree>
    <p:extLst>
      <p:ext uri="{BB962C8B-B14F-4D97-AF65-F5344CB8AC3E}">
        <p14:creationId xmlns:p14="http://schemas.microsoft.com/office/powerpoint/2010/main" val="33767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6" presetClass="entr" presetSubtype="37" fill="hold" grpId="0" nodeType="afterEffect">
                                  <p:stCondLst>
                                    <p:cond delay="150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F6A0F-2FBB-4BD0-AA96-BC101B3C07FC}"/>
              </a:ext>
            </a:extLst>
          </p:cNvPr>
          <p:cNvSpPr txBox="1"/>
          <p:nvPr/>
        </p:nvSpPr>
        <p:spPr>
          <a:xfrm>
            <a:off x="1351722" y="304800"/>
            <a:ext cx="4002156" cy="584775"/>
          </a:xfrm>
          <a:prstGeom prst="rect">
            <a:avLst/>
          </a:prstGeom>
          <a:noFill/>
        </p:spPr>
        <p:txBody>
          <a:bodyPr wrap="square" rtlCol="0">
            <a:prstTxWarp prst="textPlain">
              <a:avLst/>
            </a:prstTxWarp>
            <a:spAutoFit/>
          </a:bodyPr>
          <a:lstStyle/>
          <a:p>
            <a:r>
              <a:rPr lang="en-US" sz="3200" dirty="0">
                <a:effectLst>
                  <a:outerShdw blurRad="50800" dist="38100" dir="8100000" algn="tr" rotWithShape="0">
                    <a:prstClr val="black">
                      <a:alpha val="40000"/>
                    </a:prstClr>
                  </a:outerShdw>
                </a:effectLst>
              </a:rPr>
              <a:t>Learning outcomes</a:t>
            </a:r>
          </a:p>
        </p:txBody>
      </p:sp>
      <p:sp>
        <p:nvSpPr>
          <p:cNvPr id="3" name="TextBox 2">
            <a:extLst>
              <a:ext uri="{FF2B5EF4-FFF2-40B4-BE49-F238E27FC236}">
                <a16:creationId xmlns:a16="http://schemas.microsoft.com/office/drawing/2014/main" id="{939BF09C-1056-4A32-B876-A0E9440717B1}"/>
              </a:ext>
            </a:extLst>
          </p:cNvPr>
          <p:cNvSpPr txBox="1"/>
          <p:nvPr/>
        </p:nvSpPr>
        <p:spPr>
          <a:xfrm>
            <a:off x="1166191" y="927653"/>
            <a:ext cx="9899373" cy="584775"/>
          </a:xfrm>
          <a:prstGeom prst="rect">
            <a:avLst/>
          </a:prstGeom>
          <a:noFill/>
        </p:spPr>
        <p:txBody>
          <a:bodyPr wrap="square" rtlCol="0">
            <a:prstTxWarp prst="textPlain">
              <a:avLst/>
            </a:prstTxWarp>
            <a:spAutoFit/>
          </a:bodyPr>
          <a:lstStyle/>
          <a:p>
            <a:r>
              <a:rPr lang="en-US" sz="3200" dirty="0">
                <a:effectLst>
                  <a:outerShdw blurRad="50800" dist="38100" dir="8100000" algn="tr" rotWithShape="0">
                    <a:prstClr val="black">
                      <a:alpha val="40000"/>
                    </a:prstClr>
                  </a:outerShdw>
                </a:effectLst>
              </a:rPr>
              <a:t>After completing the lesson students will be able to </a:t>
            </a:r>
          </a:p>
        </p:txBody>
      </p:sp>
      <p:grpSp>
        <p:nvGrpSpPr>
          <p:cNvPr id="4" name="Group 3">
            <a:extLst>
              <a:ext uri="{FF2B5EF4-FFF2-40B4-BE49-F238E27FC236}">
                <a16:creationId xmlns:a16="http://schemas.microsoft.com/office/drawing/2014/main" id="{06A6894D-889B-4E3F-9519-3C442941EA50}"/>
              </a:ext>
            </a:extLst>
          </p:cNvPr>
          <p:cNvGrpSpPr/>
          <p:nvPr/>
        </p:nvGrpSpPr>
        <p:grpSpPr>
          <a:xfrm>
            <a:off x="2385391" y="1868558"/>
            <a:ext cx="5988962" cy="720716"/>
            <a:chOff x="2517912" y="1868558"/>
            <a:chExt cx="5896607" cy="7207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grpSpPr>
        <p:sp>
          <p:nvSpPr>
            <p:cNvPr id="5" name="TextBox 4">
              <a:extLst>
                <a:ext uri="{FF2B5EF4-FFF2-40B4-BE49-F238E27FC236}">
                  <a16:creationId xmlns:a16="http://schemas.microsoft.com/office/drawing/2014/main" id="{6A2E6874-8435-4A98-94F9-0B3AD5152726}"/>
                </a:ext>
              </a:extLst>
            </p:cNvPr>
            <p:cNvSpPr txBox="1"/>
            <p:nvPr/>
          </p:nvSpPr>
          <p:spPr>
            <a:xfrm>
              <a:off x="2915886" y="1921564"/>
              <a:ext cx="5498633" cy="461665"/>
            </a:xfrm>
            <a:prstGeom prst="rect">
              <a:avLst/>
            </a:prstGeom>
            <a:grpFill/>
            <a:ln>
              <a:solidFill>
                <a:schemeClr val="accent1"/>
              </a:solidFill>
            </a:ln>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infer meaning from the context</a:t>
              </a:r>
            </a:p>
          </p:txBody>
        </p:sp>
        <p:sp>
          <p:nvSpPr>
            <p:cNvPr id="6" name="Arrow: Chevron 5">
              <a:extLst>
                <a:ext uri="{FF2B5EF4-FFF2-40B4-BE49-F238E27FC236}">
                  <a16:creationId xmlns:a16="http://schemas.microsoft.com/office/drawing/2014/main" id="{3CCDB17F-4BE5-403C-81C2-18AB5C2076FF}"/>
                </a:ext>
              </a:extLst>
            </p:cNvPr>
            <p:cNvSpPr/>
            <p:nvPr/>
          </p:nvSpPr>
          <p:spPr>
            <a:xfrm rot="5400000">
              <a:off x="2349201" y="2037269"/>
              <a:ext cx="720716" cy="383293"/>
            </a:xfrm>
            <a:prstGeom prst="chevron">
              <a:avLst>
                <a:gd name="adj" fmla="val 64549"/>
              </a:avLst>
            </a:prstGeom>
            <a:grpFill/>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sz="2800" dirty="0">
                  <a:solidFill>
                    <a:schemeClr val="tx1"/>
                  </a:solidFill>
                  <a:effectLst>
                    <a:outerShdw blurRad="50800" dist="38100" dir="8100000" algn="tr" rotWithShape="0">
                      <a:prstClr val="black">
                        <a:alpha val="40000"/>
                      </a:prstClr>
                    </a:outerShdw>
                  </a:effectLst>
                </a:rPr>
                <a:t>1</a:t>
              </a:r>
            </a:p>
          </p:txBody>
        </p:sp>
      </p:grpSp>
      <p:grpSp>
        <p:nvGrpSpPr>
          <p:cNvPr id="7" name="Group 6">
            <a:extLst>
              <a:ext uri="{FF2B5EF4-FFF2-40B4-BE49-F238E27FC236}">
                <a16:creationId xmlns:a16="http://schemas.microsoft.com/office/drawing/2014/main" id="{4A761A05-C47F-44C5-AF1A-9C015178D5D1}"/>
              </a:ext>
            </a:extLst>
          </p:cNvPr>
          <p:cNvGrpSpPr/>
          <p:nvPr/>
        </p:nvGrpSpPr>
        <p:grpSpPr>
          <a:xfrm>
            <a:off x="2385391" y="2585300"/>
            <a:ext cx="5976732" cy="689313"/>
            <a:chOff x="2385391" y="2585300"/>
            <a:chExt cx="5976732" cy="689313"/>
          </a:xfrm>
        </p:grpSpPr>
        <p:sp>
          <p:nvSpPr>
            <p:cNvPr id="8" name="TextBox 7">
              <a:extLst>
                <a:ext uri="{FF2B5EF4-FFF2-40B4-BE49-F238E27FC236}">
                  <a16:creationId xmlns:a16="http://schemas.microsoft.com/office/drawing/2014/main" id="{7121603C-1EB3-48CF-B088-247228F17A54}"/>
                </a:ext>
              </a:extLst>
            </p:cNvPr>
            <p:cNvSpPr txBox="1"/>
            <p:nvPr/>
          </p:nvSpPr>
          <p:spPr>
            <a:xfrm>
              <a:off x="2769705" y="2610678"/>
              <a:ext cx="559241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 write answers to the questions</a:t>
              </a:r>
            </a:p>
          </p:txBody>
        </p:sp>
        <p:sp>
          <p:nvSpPr>
            <p:cNvPr id="9" name="Arrow: Chevron 8">
              <a:extLst>
                <a:ext uri="{FF2B5EF4-FFF2-40B4-BE49-F238E27FC236}">
                  <a16:creationId xmlns:a16="http://schemas.microsoft.com/office/drawing/2014/main" id="{1CA0989A-A45E-40D8-A731-468A7B0D24D6}"/>
                </a:ext>
              </a:extLst>
            </p:cNvPr>
            <p:cNvSpPr/>
            <p:nvPr/>
          </p:nvSpPr>
          <p:spPr>
            <a:xfrm rot="5400000">
              <a:off x="2237835" y="2732856"/>
              <a:ext cx="689313" cy="394201"/>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sz="2800" dirty="0">
                  <a:solidFill>
                    <a:schemeClr val="tx1"/>
                  </a:solidFill>
                  <a:effectLst>
                    <a:outerShdw blurRad="50800" dist="38100" dir="8100000" algn="tr" rotWithShape="0">
                      <a:prstClr val="black">
                        <a:alpha val="40000"/>
                      </a:prstClr>
                    </a:outerShdw>
                  </a:effectLst>
                </a:rPr>
                <a:t>2</a:t>
              </a:r>
            </a:p>
          </p:txBody>
        </p:sp>
      </p:grpSp>
      <p:grpSp>
        <p:nvGrpSpPr>
          <p:cNvPr id="10" name="Group 9">
            <a:extLst>
              <a:ext uri="{FF2B5EF4-FFF2-40B4-BE49-F238E27FC236}">
                <a16:creationId xmlns:a16="http://schemas.microsoft.com/office/drawing/2014/main" id="{0DF78D9D-5BD1-4B77-9B5E-E6BDB1285C0E}"/>
              </a:ext>
            </a:extLst>
          </p:cNvPr>
          <p:cNvGrpSpPr/>
          <p:nvPr/>
        </p:nvGrpSpPr>
        <p:grpSpPr>
          <a:xfrm>
            <a:off x="2398643" y="3315294"/>
            <a:ext cx="5989983" cy="832638"/>
            <a:chOff x="3006470" y="3315294"/>
            <a:chExt cx="5802237" cy="689313"/>
          </a:xfrm>
        </p:grpSpPr>
        <p:sp>
          <p:nvSpPr>
            <p:cNvPr id="11" name="TextBox 10">
              <a:extLst>
                <a:ext uri="{FF2B5EF4-FFF2-40B4-BE49-F238E27FC236}">
                  <a16:creationId xmlns:a16="http://schemas.microsoft.com/office/drawing/2014/main" id="{6E65883B-2829-4078-93F8-17DE7F0949C1}"/>
                </a:ext>
              </a:extLst>
            </p:cNvPr>
            <p:cNvSpPr txBox="1"/>
            <p:nvPr/>
          </p:nvSpPr>
          <p:spPr>
            <a:xfrm>
              <a:off x="3346509" y="3339548"/>
              <a:ext cx="546219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write true/false from the information</a:t>
              </a:r>
            </a:p>
          </p:txBody>
        </p:sp>
        <p:sp>
          <p:nvSpPr>
            <p:cNvPr id="12" name="Arrow: Chevron 11">
              <a:extLst>
                <a:ext uri="{FF2B5EF4-FFF2-40B4-BE49-F238E27FC236}">
                  <a16:creationId xmlns:a16="http://schemas.microsoft.com/office/drawing/2014/main" id="{542566DB-833A-44C4-8F53-D6EA75BC8F4E}"/>
                </a:ext>
              </a:extLst>
            </p:cNvPr>
            <p:cNvSpPr/>
            <p:nvPr/>
          </p:nvSpPr>
          <p:spPr>
            <a:xfrm rot="5400000">
              <a:off x="2849761" y="3472003"/>
              <a:ext cx="689313" cy="375895"/>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sz="2800" dirty="0">
                  <a:solidFill>
                    <a:schemeClr val="tx1"/>
                  </a:solidFill>
                  <a:effectLst>
                    <a:outerShdw blurRad="50800" dist="38100" dir="8100000" algn="tr" rotWithShape="0">
                      <a:prstClr val="black">
                        <a:alpha val="40000"/>
                      </a:prstClr>
                    </a:outerShdw>
                  </a:effectLst>
                </a:rPr>
                <a:t>3</a:t>
              </a:r>
            </a:p>
          </p:txBody>
        </p:sp>
      </p:grpSp>
      <p:grpSp>
        <p:nvGrpSpPr>
          <p:cNvPr id="13" name="Group 12">
            <a:extLst>
              <a:ext uri="{FF2B5EF4-FFF2-40B4-BE49-F238E27FC236}">
                <a16:creationId xmlns:a16="http://schemas.microsoft.com/office/drawing/2014/main" id="{E19F833A-CCD0-49F0-9FEC-925E0E24601E}"/>
              </a:ext>
            </a:extLst>
          </p:cNvPr>
          <p:cNvGrpSpPr/>
          <p:nvPr/>
        </p:nvGrpSpPr>
        <p:grpSpPr>
          <a:xfrm>
            <a:off x="2372138" y="4147930"/>
            <a:ext cx="6056244" cy="691868"/>
            <a:chOff x="2720129" y="4055165"/>
            <a:chExt cx="5672492" cy="691868"/>
          </a:xfrm>
        </p:grpSpPr>
        <p:sp>
          <p:nvSpPr>
            <p:cNvPr id="14" name="TextBox 13">
              <a:extLst>
                <a:ext uri="{FF2B5EF4-FFF2-40B4-BE49-F238E27FC236}">
                  <a16:creationId xmlns:a16="http://schemas.microsoft.com/office/drawing/2014/main" id="{931D7ECA-674C-4544-8306-FE461B703B60}"/>
                </a:ext>
              </a:extLst>
            </p:cNvPr>
            <p:cNvSpPr txBox="1"/>
            <p:nvPr/>
          </p:nvSpPr>
          <p:spPr>
            <a:xfrm>
              <a:off x="3129741" y="4055165"/>
              <a:ext cx="5262880"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complete the sentences </a:t>
              </a:r>
            </a:p>
          </p:txBody>
        </p:sp>
        <p:sp>
          <p:nvSpPr>
            <p:cNvPr id="15" name="Arrow: Chevron 14">
              <a:extLst>
                <a:ext uri="{FF2B5EF4-FFF2-40B4-BE49-F238E27FC236}">
                  <a16:creationId xmlns:a16="http://schemas.microsoft.com/office/drawing/2014/main" id="{10154BAB-9BE8-4337-824D-2B40CE85B157}"/>
                </a:ext>
              </a:extLst>
            </p:cNvPr>
            <p:cNvSpPr/>
            <p:nvPr/>
          </p:nvSpPr>
          <p:spPr>
            <a:xfrm rot="5400000">
              <a:off x="2568852" y="4208997"/>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sz="2800" dirty="0">
                  <a:solidFill>
                    <a:schemeClr val="tx1"/>
                  </a:solidFill>
                  <a:effectLst>
                    <a:outerShdw blurRad="50800" dist="38100" dir="8100000" algn="tr" rotWithShape="0">
                      <a:prstClr val="black">
                        <a:alpha val="40000"/>
                      </a:prstClr>
                    </a:outerShdw>
                  </a:effectLst>
                </a:rPr>
                <a:t>4</a:t>
              </a:r>
            </a:p>
          </p:txBody>
        </p:sp>
      </p:grpSp>
      <p:grpSp>
        <p:nvGrpSpPr>
          <p:cNvPr id="16" name="Group 15">
            <a:extLst>
              <a:ext uri="{FF2B5EF4-FFF2-40B4-BE49-F238E27FC236}">
                <a16:creationId xmlns:a16="http://schemas.microsoft.com/office/drawing/2014/main" id="{8D7CB2B3-B68B-4640-9772-42E6576CCE10}"/>
              </a:ext>
            </a:extLst>
          </p:cNvPr>
          <p:cNvGrpSpPr/>
          <p:nvPr/>
        </p:nvGrpSpPr>
        <p:grpSpPr>
          <a:xfrm>
            <a:off x="2372138" y="4755084"/>
            <a:ext cx="6042992" cy="692173"/>
            <a:chOff x="2746655" y="4797287"/>
            <a:chExt cx="5684058" cy="692173"/>
          </a:xfrm>
        </p:grpSpPr>
        <p:sp>
          <p:nvSpPr>
            <p:cNvPr id="17" name="TextBox 16">
              <a:extLst>
                <a:ext uri="{FF2B5EF4-FFF2-40B4-BE49-F238E27FC236}">
                  <a16:creationId xmlns:a16="http://schemas.microsoft.com/office/drawing/2014/main" id="{99950EC9-0B71-4E92-9E5E-85E132BEF54D}"/>
                </a:ext>
              </a:extLst>
            </p:cNvPr>
            <p:cNvSpPr txBox="1"/>
            <p:nvPr/>
          </p:nvSpPr>
          <p:spPr>
            <a:xfrm>
              <a:off x="3125808" y="4797287"/>
              <a:ext cx="5304905"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 listen for information to the CD</a:t>
              </a:r>
            </a:p>
          </p:txBody>
        </p:sp>
        <p:sp>
          <p:nvSpPr>
            <p:cNvPr id="18" name="Arrow: Chevron 17">
              <a:extLst>
                <a:ext uri="{FF2B5EF4-FFF2-40B4-BE49-F238E27FC236}">
                  <a16:creationId xmlns:a16="http://schemas.microsoft.com/office/drawing/2014/main" id="{4EBEC3ED-B956-4FA8-ABA6-90095DCAFE15}"/>
                </a:ext>
              </a:extLst>
            </p:cNvPr>
            <p:cNvSpPr/>
            <p:nvPr/>
          </p:nvSpPr>
          <p:spPr>
            <a:xfrm rot="5400000">
              <a:off x="2595378" y="4951424"/>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sz="2800" dirty="0">
                  <a:solidFill>
                    <a:schemeClr val="tx1"/>
                  </a:solidFill>
                  <a:effectLst>
                    <a:outerShdw blurRad="50800" dist="38100" dir="8100000" algn="tr" rotWithShape="0">
                      <a:prstClr val="black">
                        <a:alpha val="40000"/>
                      </a:prstClr>
                    </a:outerShdw>
                  </a:effectLst>
                </a:rPr>
                <a:t>5</a:t>
              </a:r>
            </a:p>
          </p:txBody>
        </p:sp>
      </p:grpSp>
    </p:spTree>
    <p:extLst>
      <p:ext uri="{BB962C8B-B14F-4D97-AF65-F5344CB8AC3E}">
        <p14:creationId xmlns:p14="http://schemas.microsoft.com/office/powerpoint/2010/main" val="83957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5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5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5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5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5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C181053-D0BA-4C88-B593-8D43CBF2FE10}"/>
              </a:ext>
            </a:extLst>
          </p:cNvPr>
          <p:cNvSpPr txBox="1"/>
          <p:nvPr/>
        </p:nvSpPr>
        <p:spPr>
          <a:xfrm>
            <a:off x="3379304" y="3538331"/>
            <a:ext cx="2994992"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cleanliness </a:t>
            </a:r>
          </a:p>
        </p:txBody>
      </p:sp>
      <p:sp>
        <p:nvSpPr>
          <p:cNvPr id="14" name="TextBox 13">
            <a:extLst>
              <a:ext uri="{FF2B5EF4-FFF2-40B4-BE49-F238E27FC236}">
                <a16:creationId xmlns:a16="http://schemas.microsoft.com/office/drawing/2014/main" id="{AA065C1E-7B60-4409-9033-CECEB4281BC3}"/>
              </a:ext>
            </a:extLst>
          </p:cNvPr>
          <p:cNvSpPr txBox="1"/>
          <p:nvPr/>
        </p:nvSpPr>
        <p:spPr>
          <a:xfrm>
            <a:off x="609600" y="3220278"/>
            <a:ext cx="2517914" cy="1285460"/>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2060"/>
                </a:solidFill>
              </a:rPr>
              <a:t>Meaning</a:t>
            </a:r>
          </a:p>
        </p:txBody>
      </p:sp>
      <p:sp>
        <p:nvSpPr>
          <p:cNvPr id="12" name="TextBox 11">
            <a:extLst>
              <a:ext uri="{FF2B5EF4-FFF2-40B4-BE49-F238E27FC236}">
                <a16:creationId xmlns:a16="http://schemas.microsoft.com/office/drawing/2014/main" id="{209159FA-CB34-43DE-9379-81F771711266}"/>
              </a:ext>
            </a:extLst>
          </p:cNvPr>
          <p:cNvSpPr txBox="1"/>
          <p:nvPr/>
        </p:nvSpPr>
        <p:spPr>
          <a:xfrm>
            <a:off x="768626" y="2279374"/>
            <a:ext cx="5671930"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a:effectLst>
                  <a:outerShdw blurRad="50800" dist="38100" dir="8100000" algn="tr" rotWithShape="0">
                    <a:prstClr val="black">
                      <a:alpha val="40000"/>
                    </a:prstClr>
                  </a:outerShdw>
                </a:effectLst>
              </a:rPr>
              <a:t>noun </a:t>
            </a:r>
          </a:p>
        </p:txBody>
      </p:sp>
      <p:sp>
        <p:nvSpPr>
          <p:cNvPr id="10" name="TextBox 9">
            <a:extLst>
              <a:ext uri="{FF2B5EF4-FFF2-40B4-BE49-F238E27FC236}">
                <a16:creationId xmlns:a16="http://schemas.microsoft.com/office/drawing/2014/main" id="{2B88CB02-37C2-46C7-A8EC-B16599A277CB}"/>
              </a:ext>
            </a:extLst>
          </p:cNvPr>
          <p:cNvSpPr txBox="1"/>
          <p:nvPr/>
        </p:nvSpPr>
        <p:spPr>
          <a:xfrm>
            <a:off x="1444488" y="1364974"/>
            <a:ext cx="2226365"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hygiene</a:t>
            </a:r>
            <a:r>
              <a:rPr lang="en-US" sz="4000" dirty="0">
                <a:effectLst>
                  <a:outerShdw blurRad="50800" dist="38100" dir="8100000" algn="tr" rotWithShape="0">
                    <a:prstClr val="black">
                      <a:alpha val="40000"/>
                    </a:prstClr>
                  </a:outerShdw>
                </a:effectLst>
              </a:rPr>
              <a:t> </a:t>
            </a:r>
          </a:p>
        </p:txBody>
      </p:sp>
      <p:sp>
        <p:nvSpPr>
          <p:cNvPr id="15" name="TextBox 14">
            <a:extLst>
              <a:ext uri="{FF2B5EF4-FFF2-40B4-BE49-F238E27FC236}">
                <a16:creationId xmlns:a16="http://schemas.microsoft.com/office/drawing/2014/main" id="{762739CF-AA08-4DD5-8BDE-D6C1ECA20E63}"/>
              </a:ext>
            </a:extLst>
          </p:cNvPr>
          <p:cNvSpPr txBox="1"/>
          <p:nvPr/>
        </p:nvSpPr>
        <p:spPr>
          <a:xfrm>
            <a:off x="1921566" y="371062"/>
            <a:ext cx="2226365" cy="707886"/>
          </a:xfrm>
          <a:prstGeom prst="rect">
            <a:avLst/>
          </a:prstGeom>
          <a:blipFill>
            <a:blip r:embed="rId4"/>
            <a:tile tx="0" ty="0" sx="100000" sy="100000" flip="none" algn="tl"/>
          </a:blipFill>
        </p:spPr>
        <p:txBody>
          <a:bodyPr wrap="square" rtlCol="0">
            <a:spAutoFit/>
          </a:bodyPr>
          <a:lstStyle/>
          <a:p>
            <a:r>
              <a:rPr lang="en-US" sz="4000" i="1" dirty="0">
                <a:effectLst>
                  <a:outerShdw blurRad="50800" dist="38100" dir="8100000" algn="tr" rotWithShape="0">
                    <a:prstClr val="black">
                      <a:alpha val="40000"/>
                    </a:prstClr>
                  </a:outerShdw>
                </a:effectLst>
              </a:rPr>
              <a:t>keyword</a:t>
            </a:r>
          </a:p>
        </p:txBody>
      </p:sp>
      <p:sp>
        <p:nvSpPr>
          <p:cNvPr id="16" name="TextBox 15">
            <a:extLst>
              <a:ext uri="{FF2B5EF4-FFF2-40B4-BE49-F238E27FC236}">
                <a16:creationId xmlns:a16="http://schemas.microsoft.com/office/drawing/2014/main" id="{17C07329-91D9-4C32-9E86-FAADA161FCD1}"/>
              </a:ext>
            </a:extLst>
          </p:cNvPr>
          <p:cNvSpPr txBox="1"/>
          <p:nvPr/>
        </p:nvSpPr>
        <p:spPr>
          <a:xfrm>
            <a:off x="1113183" y="4823791"/>
            <a:ext cx="9859617" cy="461665"/>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The word ‘</a:t>
            </a:r>
            <a:r>
              <a:rPr lang="en-US" sz="2400" dirty="0">
                <a:solidFill>
                  <a:srgbClr val="BB0398"/>
                </a:solidFill>
                <a:effectLst>
                  <a:outerShdw blurRad="50800" dist="38100" dir="8100000" algn="tr" rotWithShape="0">
                    <a:prstClr val="black">
                      <a:alpha val="40000"/>
                    </a:prstClr>
                  </a:outerShdw>
                </a:effectLst>
              </a:rPr>
              <a:t>hygiene</a:t>
            </a:r>
            <a:r>
              <a:rPr lang="en-US" sz="2400" dirty="0">
                <a:effectLst>
                  <a:outerShdw blurRad="50800" dist="38100" dir="8100000" algn="tr" rotWithShape="0">
                    <a:prstClr val="black">
                      <a:alpha val="40000"/>
                    </a:prstClr>
                  </a:outerShdw>
                </a:effectLst>
              </a:rPr>
              <a:t>’ means the practice of keeping ourselves clean.</a:t>
            </a:r>
          </a:p>
        </p:txBody>
      </p:sp>
      <p:pic>
        <p:nvPicPr>
          <p:cNvPr id="3" name="Picture 2">
            <a:extLst>
              <a:ext uri="{FF2B5EF4-FFF2-40B4-BE49-F238E27FC236}">
                <a16:creationId xmlns:a16="http://schemas.microsoft.com/office/drawing/2014/main" id="{E90A11DA-4E09-4C3D-ABF0-4A6471F167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3310" y="1950554"/>
            <a:ext cx="4980117" cy="2806975"/>
          </a:xfrm>
          <a:prstGeom prst="rect">
            <a:avLst/>
          </a:prstGeom>
        </p:spPr>
      </p:pic>
    </p:spTree>
    <p:extLst>
      <p:ext uri="{BB962C8B-B14F-4D97-AF65-F5344CB8AC3E}">
        <p14:creationId xmlns:p14="http://schemas.microsoft.com/office/powerpoint/2010/main" val="2350618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Right)">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00"/>
                            </p:stCondLst>
                            <p:childTnLst>
                              <p:par>
                                <p:cTn id="29" presetID="6" presetClass="entr" presetSubtype="32"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out)">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2" grpId="0" animBg="1"/>
      <p:bldP spid="10"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F4238-BB80-4DC8-AB7D-9B6107E35FE0}"/>
              </a:ext>
            </a:extLst>
          </p:cNvPr>
          <p:cNvSpPr txBox="1"/>
          <p:nvPr/>
        </p:nvSpPr>
        <p:spPr>
          <a:xfrm>
            <a:off x="3445564" y="3617843"/>
            <a:ext cx="3485323" cy="681382"/>
          </a:xfrm>
          <a:prstGeom prst="rect">
            <a:avLst/>
          </a:prstGeom>
          <a:blipFill>
            <a:blip r:embed="rId4"/>
            <a:tile tx="0" ty="0" sx="100000" sy="100000" flip="none" algn="tl"/>
          </a:blip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devotion to god</a:t>
            </a:r>
          </a:p>
        </p:txBody>
      </p:sp>
      <p:sp>
        <p:nvSpPr>
          <p:cNvPr id="3" name="TextBox 2">
            <a:extLst>
              <a:ext uri="{FF2B5EF4-FFF2-40B4-BE49-F238E27FC236}">
                <a16:creationId xmlns:a16="http://schemas.microsoft.com/office/drawing/2014/main" id="{CBF52B2A-EC00-40CF-97CB-DD922691F5CE}"/>
              </a:ext>
            </a:extLst>
          </p:cNvPr>
          <p:cNvSpPr txBox="1"/>
          <p:nvPr/>
        </p:nvSpPr>
        <p:spPr>
          <a:xfrm>
            <a:off x="609600" y="3246782"/>
            <a:ext cx="2517914" cy="1285460"/>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2060"/>
                </a:solidFill>
              </a:rPr>
              <a:t>Meaning</a:t>
            </a:r>
          </a:p>
        </p:txBody>
      </p:sp>
      <p:sp>
        <p:nvSpPr>
          <p:cNvPr id="4" name="TextBox 3">
            <a:extLst>
              <a:ext uri="{FF2B5EF4-FFF2-40B4-BE49-F238E27FC236}">
                <a16:creationId xmlns:a16="http://schemas.microsoft.com/office/drawing/2014/main" id="{0A0A74A2-168D-4D67-B82A-2841463A0AFE}"/>
              </a:ext>
            </a:extLst>
          </p:cNvPr>
          <p:cNvSpPr txBox="1"/>
          <p:nvPr/>
        </p:nvSpPr>
        <p:spPr>
          <a:xfrm>
            <a:off x="768626" y="2305878"/>
            <a:ext cx="5671930"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a:effectLst>
                  <a:outerShdw blurRad="50800" dist="38100" dir="8100000" algn="tr" rotWithShape="0">
                    <a:prstClr val="black">
                      <a:alpha val="40000"/>
                    </a:prstClr>
                  </a:outerShdw>
                </a:effectLst>
              </a:rPr>
              <a:t>noun </a:t>
            </a:r>
          </a:p>
        </p:txBody>
      </p:sp>
      <p:sp>
        <p:nvSpPr>
          <p:cNvPr id="5" name="TextBox 4">
            <a:extLst>
              <a:ext uri="{FF2B5EF4-FFF2-40B4-BE49-F238E27FC236}">
                <a16:creationId xmlns:a16="http://schemas.microsoft.com/office/drawing/2014/main" id="{16D82076-37C6-4833-ABA8-F974C01C86B0}"/>
              </a:ext>
            </a:extLst>
          </p:cNvPr>
          <p:cNvSpPr txBox="1"/>
          <p:nvPr/>
        </p:nvSpPr>
        <p:spPr>
          <a:xfrm>
            <a:off x="1444488" y="1391478"/>
            <a:ext cx="2226365"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godliness</a:t>
            </a:r>
            <a:endParaRPr lang="en-US" sz="4000" dirty="0">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60623B72-0639-4009-A834-47D0FE360CA9}"/>
              </a:ext>
            </a:extLst>
          </p:cNvPr>
          <p:cNvSpPr txBox="1"/>
          <p:nvPr/>
        </p:nvSpPr>
        <p:spPr>
          <a:xfrm>
            <a:off x="1921566" y="397566"/>
            <a:ext cx="2226365" cy="707886"/>
          </a:xfrm>
          <a:prstGeom prst="rect">
            <a:avLst/>
          </a:prstGeom>
          <a:blipFill>
            <a:blip r:embed="rId4"/>
            <a:tile tx="0" ty="0" sx="100000" sy="100000" flip="none" algn="tl"/>
          </a:blipFill>
        </p:spPr>
        <p:txBody>
          <a:bodyPr wrap="square" rtlCol="0">
            <a:spAutoFit/>
          </a:bodyPr>
          <a:lstStyle/>
          <a:p>
            <a:r>
              <a:rPr lang="en-US" sz="4000" i="1" dirty="0">
                <a:effectLst>
                  <a:outerShdw blurRad="50800" dist="38100" dir="8100000" algn="tr" rotWithShape="0">
                    <a:prstClr val="black">
                      <a:alpha val="40000"/>
                    </a:prstClr>
                  </a:outerShdw>
                </a:effectLst>
              </a:rPr>
              <a:t>keyword</a:t>
            </a:r>
          </a:p>
        </p:txBody>
      </p:sp>
      <p:sp>
        <p:nvSpPr>
          <p:cNvPr id="7" name="TextBox 6">
            <a:extLst>
              <a:ext uri="{FF2B5EF4-FFF2-40B4-BE49-F238E27FC236}">
                <a16:creationId xmlns:a16="http://schemas.microsoft.com/office/drawing/2014/main" id="{1FD610C9-C51B-4CE6-BB7E-434724D0AD91}"/>
              </a:ext>
            </a:extLst>
          </p:cNvPr>
          <p:cNvSpPr txBox="1"/>
          <p:nvPr/>
        </p:nvSpPr>
        <p:spPr>
          <a:xfrm>
            <a:off x="2570923" y="5830956"/>
            <a:ext cx="6480313" cy="461665"/>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Hygiene is thought to be next to </a:t>
            </a:r>
            <a:r>
              <a:rPr lang="en-US" sz="2400" dirty="0">
                <a:solidFill>
                  <a:srgbClr val="BB0398"/>
                </a:solidFill>
                <a:effectLst>
                  <a:outerShdw blurRad="50800" dist="38100" dir="8100000" algn="tr" rotWithShape="0">
                    <a:prstClr val="black">
                      <a:alpha val="40000"/>
                    </a:prstClr>
                  </a:outerShdw>
                </a:effectLst>
              </a:rPr>
              <a:t>godliness </a:t>
            </a:r>
          </a:p>
        </p:txBody>
      </p:sp>
      <p:pic>
        <p:nvPicPr>
          <p:cNvPr id="9" name="Picture 8">
            <a:extLst>
              <a:ext uri="{FF2B5EF4-FFF2-40B4-BE49-F238E27FC236}">
                <a16:creationId xmlns:a16="http://schemas.microsoft.com/office/drawing/2014/main" id="{A6F3D9CF-7A11-41B7-8EE8-2500A6EDA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0301" y="2988664"/>
            <a:ext cx="4786859" cy="2692608"/>
          </a:xfrm>
          <a:prstGeom prst="rect">
            <a:avLst/>
          </a:prstGeom>
        </p:spPr>
      </p:pic>
    </p:spTree>
    <p:extLst>
      <p:ext uri="{BB962C8B-B14F-4D97-AF65-F5344CB8AC3E}">
        <p14:creationId xmlns:p14="http://schemas.microsoft.com/office/powerpoint/2010/main" val="3526245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6"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1EBEB1-19BE-4A31-A254-8EB9C6EC5E98}"/>
              </a:ext>
            </a:extLst>
          </p:cNvPr>
          <p:cNvSpPr txBox="1"/>
          <p:nvPr/>
        </p:nvSpPr>
        <p:spPr>
          <a:xfrm>
            <a:off x="3379304" y="3538331"/>
            <a:ext cx="1881809"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attain </a:t>
            </a:r>
          </a:p>
        </p:txBody>
      </p:sp>
      <p:sp>
        <p:nvSpPr>
          <p:cNvPr id="3" name="TextBox 2">
            <a:extLst>
              <a:ext uri="{FF2B5EF4-FFF2-40B4-BE49-F238E27FC236}">
                <a16:creationId xmlns:a16="http://schemas.microsoft.com/office/drawing/2014/main" id="{9DCA8F81-06C9-41F3-8D5D-5FBFB42DC436}"/>
              </a:ext>
            </a:extLst>
          </p:cNvPr>
          <p:cNvSpPr txBox="1"/>
          <p:nvPr/>
        </p:nvSpPr>
        <p:spPr>
          <a:xfrm>
            <a:off x="609600" y="3220278"/>
            <a:ext cx="2517914" cy="1285460"/>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2060"/>
                </a:solidFill>
              </a:rPr>
              <a:t>Meaning</a:t>
            </a:r>
          </a:p>
        </p:txBody>
      </p:sp>
      <p:sp>
        <p:nvSpPr>
          <p:cNvPr id="4" name="TextBox 3">
            <a:extLst>
              <a:ext uri="{FF2B5EF4-FFF2-40B4-BE49-F238E27FC236}">
                <a16:creationId xmlns:a16="http://schemas.microsoft.com/office/drawing/2014/main" id="{85F59BFC-0888-48B5-A0B4-081A22126A11}"/>
              </a:ext>
            </a:extLst>
          </p:cNvPr>
          <p:cNvSpPr txBox="1"/>
          <p:nvPr/>
        </p:nvSpPr>
        <p:spPr>
          <a:xfrm>
            <a:off x="768626" y="2279374"/>
            <a:ext cx="5671930"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a:effectLst>
                  <a:outerShdw blurRad="50800" dist="38100" dir="8100000" algn="tr" rotWithShape="0">
                    <a:prstClr val="black">
                      <a:alpha val="40000"/>
                    </a:prstClr>
                  </a:outerShdw>
                </a:effectLst>
              </a:rPr>
              <a:t>verb</a:t>
            </a:r>
          </a:p>
        </p:txBody>
      </p:sp>
      <p:sp>
        <p:nvSpPr>
          <p:cNvPr id="5" name="TextBox 4">
            <a:extLst>
              <a:ext uri="{FF2B5EF4-FFF2-40B4-BE49-F238E27FC236}">
                <a16:creationId xmlns:a16="http://schemas.microsoft.com/office/drawing/2014/main" id="{B8FEB731-611F-4A90-8802-FE1312EBED2E}"/>
              </a:ext>
            </a:extLst>
          </p:cNvPr>
          <p:cNvSpPr txBox="1"/>
          <p:nvPr/>
        </p:nvSpPr>
        <p:spPr>
          <a:xfrm>
            <a:off x="1444488" y="1364974"/>
            <a:ext cx="2226365"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achieve </a:t>
            </a:r>
            <a:endParaRPr lang="en-US" sz="4000" dirty="0">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89D30970-991E-4CF6-AD04-209B2154AC4C}"/>
              </a:ext>
            </a:extLst>
          </p:cNvPr>
          <p:cNvSpPr txBox="1"/>
          <p:nvPr/>
        </p:nvSpPr>
        <p:spPr>
          <a:xfrm>
            <a:off x="1921566" y="371062"/>
            <a:ext cx="2226365" cy="707886"/>
          </a:xfrm>
          <a:prstGeom prst="rect">
            <a:avLst/>
          </a:prstGeom>
          <a:blipFill>
            <a:blip r:embed="rId4"/>
            <a:tile tx="0" ty="0" sx="100000" sy="100000" flip="none" algn="tl"/>
          </a:blipFill>
        </p:spPr>
        <p:txBody>
          <a:bodyPr wrap="square" rtlCol="0">
            <a:spAutoFit/>
          </a:bodyPr>
          <a:lstStyle/>
          <a:p>
            <a:r>
              <a:rPr lang="en-US" sz="4000" i="1" dirty="0">
                <a:effectLst>
                  <a:outerShdw blurRad="50800" dist="38100" dir="8100000" algn="tr" rotWithShape="0">
                    <a:prstClr val="black">
                      <a:alpha val="40000"/>
                    </a:prstClr>
                  </a:outerShdw>
                </a:effectLst>
              </a:rPr>
              <a:t>keyword</a:t>
            </a:r>
          </a:p>
        </p:txBody>
      </p:sp>
      <p:sp>
        <p:nvSpPr>
          <p:cNvPr id="7" name="TextBox 6">
            <a:extLst>
              <a:ext uri="{FF2B5EF4-FFF2-40B4-BE49-F238E27FC236}">
                <a16:creationId xmlns:a16="http://schemas.microsoft.com/office/drawing/2014/main" id="{D4619699-7F0F-45B6-A157-742144AE2683}"/>
              </a:ext>
            </a:extLst>
          </p:cNvPr>
          <p:cNvSpPr txBox="1"/>
          <p:nvPr/>
        </p:nvSpPr>
        <p:spPr>
          <a:xfrm>
            <a:off x="1139687" y="4731027"/>
            <a:ext cx="9859617" cy="1429074"/>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We cannot </a:t>
            </a:r>
            <a:r>
              <a:rPr lang="en-US" sz="2400" dirty="0">
                <a:solidFill>
                  <a:srgbClr val="BB0398"/>
                </a:solidFill>
                <a:effectLst>
                  <a:outerShdw blurRad="50800" dist="38100" dir="8100000" algn="tr" rotWithShape="0">
                    <a:prstClr val="black">
                      <a:alpha val="40000"/>
                    </a:prstClr>
                  </a:outerShdw>
                </a:effectLst>
              </a:rPr>
              <a:t>achieve</a:t>
            </a:r>
            <a:r>
              <a:rPr lang="en-US" sz="2400" dirty="0">
                <a:effectLst>
                  <a:outerShdw blurRad="50800" dist="38100" dir="8100000" algn="tr" rotWithShape="0">
                    <a:prstClr val="black">
                      <a:alpha val="40000"/>
                    </a:prstClr>
                  </a:outerShdw>
                </a:effectLst>
              </a:rPr>
              <a:t> anything physically, mentally or spiritually if we are unclean in our body, mind and soul.</a:t>
            </a:r>
          </a:p>
        </p:txBody>
      </p:sp>
      <p:pic>
        <p:nvPicPr>
          <p:cNvPr id="9" name="Picture 8">
            <a:extLst>
              <a:ext uri="{FF2B5EF4-FFF2-40B4-BE49-F238E27FC236}">
                <a16:creationId xmlns:a16="http://schemas.microsoft.com/office/drawing/2014/main" id="{E38F3380-E7C5-4434-9FA4-709A4D003F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8152" y="2023672"/>
            <a:ext cx="5229068" cy="2614534"/>
          </a:xfrm>
          <a:prstGeom prst="rect">
            <a:avLst/>
          </a:prstGeom>
        </p:spPr>
      </p:pic>
    </p:spTree>
    <p:extLst>
      <p:ext uri="{BB962C8B-B14F-4D97-AF65-F5344CB8AC3E}">
        <p14:creationId xmlns:p14="http://schemas.microsoft.com/office/powerpoint/2010/main" val="150329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6"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C563AD-488E-46C2-8B61-5A1F2ED9DC46}"/>
              </a:ext>
            </a:extLst>
          </p:cNvPr>
          <p:cNvSpPr txBox="1"/>
          <p:nvPr/>
        </p:nvSpPr>
        <p:spPr>
          <a:xfrm>
            <a:off x="3286539" y="3538331"/>
            <a:ext cx="2491409"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religiously</a:t>
            </a:r>
          </a:p>
        </p:txBody>
      </p:sp>
      <p:sp>
        <p:nvSpPr>
          <p:cNvPr id="3" name="TextBox 2">
            <a:extLst>
              <a:ext uri="{FF2B5EF4-FFF2-40B4-BE49-F238E27FC236}">
                <a16:creationId xmlns:a16="http://schemas.microsoft.com/office/drawing/2014/main" id="{57B73AE2-AE31-4840-A2CE-3655CFD37CCB}"/>
              </a:ext>
            </a:extLst>
          </p:cNvPr>
          <p:cNvSpPr txBox="1"/>
          <p:nvPr/>
        </p:nvSpPr>
        <p:spPr>
          <a:xfrm>
            <a:off x="609600" y="3220278"/>
            <a:ext cx="2517914" cy="1285460"/>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2060"/>
                </a:solidFill>
              </a:rPr>
              <a:t>Meaning</a:t>
            </a:r>
          </a:p>
        </p:txBody>
      </p:sp>
      <p:sp>
        <p:nvSpPr>
          <p:cNvPr id="4" name="TextBox 3">
            <a:extLst>
              <a:ext uri="{FF2B5EF4-FFF2-40B4-BE49-F238E27FC236}">
                <a16:creationId xmlns:a16="http://schemas.microsoft.com/office/drawing/2014/main" id="{AEB2C681-F67F-4CFB-8AE6-1ADB29A0A71E}"/>
              </a:ext>
            </a:extLst>
          </p:cNvPr>
          <p:cNvSpPr txBox="1"/>
          <p:nvPr/>
        </p:nvSpPr>
        <p:spPr>
          <a:xfrm>
            <a:off x="768626" y="2279374"/>
            <a:ext cx="5671930"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a:effectLst>
                  <a:outerShdw blurRad="50800" dist="38100" dir="8100000" algn="tr" rotWithShape="0">
                    <a:prstClr val="black">
                      <a:alpha val="40000"/>
                    </a:prstClr>
                  </a:outerShdw>
                </a:effectLst>
              </a:rPr>
              <a:t>adverb</a:t>
            </a:r>
          </a:p>
        </p:txBody>
      </p:sp>
      <p:sp>
        <p:nvSpPr>
          <p:cNvPr id="5" name="TextBox 4">
            <a:extLst>
              <a:ext uri="{FF2B5EF4-FFF2-40B4-BE49-F238E27FC236}">
                <a16:creationId xmlns:a16="http://schemas.microsoft.com/office/drawing/2014/main" id="{BE72CE02-075E-4022-8585-7B2A2F482023}"/>
              </a:ext>
            </a:extLst>
          </p:cNvPr>
          <p:cNvSpPr txBox="1"/>
          <p:nvPr/>
        </p:nvSpPr>
        <p:spPr>
          <a:xfrm>
            <a:off x="1444488" y="1364974"/>
            <a:ext cx="2557669" cy="707886"/>
          </a:xfrm>
          <a:prstGeom prst="rect">
            <a:avLst/>
          </a:prstGeom>
          <a:blipFill>
            <a:blip r:embed="rId4"/>
            <a:tile tx="0" ty="0" sx="100000" sy="100000" flip="none" algn="tl"/>
          </a:blip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spiritually</a:t>
            </a:r>
            <a:endParaRPr lang="en-US" sz="4000" dirty="0">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46F9A592-71C9-43C5-AEA8-96EB8357F0AB}"/>
              </a:ext>
            </a:extLst>
          </p:cNvPr>
          <p:cNvSpPr txBox="1"/>
          <p:nvPr/>
        </p:nvSpPr>
        <p:spPr>
          <a:xfrm>
            <a:off x="1921566" y="371062"/>
            <a:ext cx="2226365" cy="707886"/>
          </a:xfrm>
          <a:prstGeom prst="rect">
            <a:avLst/>
          </a:prstGeom>
          <a:blipFill>
            <a:blip r:embed="rId4"/>
            <a:tile tx="0" ty="0" sx="100000" sy="100000" flip="none" algn="tl"/>
          </a:blipFill>
        </p:spPr>
        <p:txBody>
          <a:bodyPr wrap="square" rtlCol="0">
            <a:spAutoFit/>
          </a:bodyPr>
          <a:lstStyle/>
          <a:p>
            <a:r>
              <a:rPr lang="en-US" sz="4000" i="1" dirty="0">
                <a:effectLst>
                  <a:outerShdw blurRad="50800" dist="38100" dir="8100000" algn="tr" rotWithShape="0">
                    <a:prstClr val="black">
                      <a:alpha val="40000"/>
                    </a:prstClr>
                  </a:outerShdw>
                </a:effectLst>
              </a:rPr>
              <a:t>keyword</a:t>
            </a:r>
          </a:p>
        </p:txBody>
      </p:sp>
      <p:sp>
        <p:nvSpPr>
          <p:cNvPr id="8" name="TextBox 7">
            <a:extLst>
              <a:ext uri="{FF2B5EF4-FFF2-40B4-BE49-F238E27FC236}">
                <a16:creationId xmlns:a16="http://schemas.microsoft.com/office/drawing/2014/main" id="{3F6AA91B-0E04-48CE-86BF-D733EDE07628}"/>
              </a:ext>
            </a:extLst>
          </p:cNvPr>
          <p:cNvSpPr txBox="1"/>
          <p:nvPr/>
        </p:nvSpPr>
        <p:spPr>
          <a:xfrm>
            <a:off x="1139687" y="4731027"/>
            <a:ext cx="9859617" cy="1429074"/>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We cannot achieve anything physically, mentally or </a:t>
            </a:r>
            <a:r>
              <a:rPr lang="en-US" sz="2400" dirty="0">
                <a:solidFill>
                  <a:srgbClr val="BB0398"/>
                </a:solidFill>
                <a:effectLst>
                  <a:outerShdw blurRad="50800" dist="38100" dir="8100000" algn="tr" rotWithShape="0">
                    <a:prstClr val="black">
                      <a:alpha val="40000"/>
                    </a:prstClr>
                  </a:outerShdw>
                </a:effectLst>
              </a:rPr>
              <a:t>spiritually</a:t>
            </a:r>
            <a:r>
              <a:rPr lang="en-US" sz="2400" dirty="0">
                <a:effectLst>
                  <a:outerShdw blurRad="50800" dist="38100" dir="8100000" algn="tr" rotWithShape="0">
                    <a:prstClr val="black">
                      <a:alpha val="40000"/>
                    </a:prstClr>
                  </a:outerShdw>
                </a:effectLst>
              </a:rPr>
              <a:t> if we are unclean in our body, mind and soul.</a:t>
            </a:r>
          </a:p>
        </p:txBody>
      </p:sp>
      <p:pic>
        <p:nvPicPr>
          <p:cNvPr id="9" name="Picture 8">
            <a:extLst>
              <a:ext uri="{FF2B5EF4-FFF2-40B4-BE49-F238E27FC236}">
                <a16:creationId xmlns:a16="http://schemas.microsoft.com/office/drawing/2014/main" id="{DF0D795B-0B9D-45FF-8FAC-D81081A21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959" y="1703568"/>
            <a:ext cx="5226300" cy="2943383"/>
          </a:xfrm>
          <a:prstGeom prst="rect">
            <a:avLst/>
          </a:prstGeom>
        </p:spPr>
      </p:pic>
    </p:spTree>
    <p:extLst>
      <p:ext uri="{BB962C8B-B14F-4D97-AF65-F5344CB8AC3E}">
        <p14:creationId xmlns:p14="http://schemas.microsoft.com/office/powerpoint/2010/main" val="1774893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500"/>
                            </p:stCondLst>
                            <p:childTnLst>
                              <p:par>
                                <p:cTn id="29" presetID="6"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1379</Words>
  <Application>Microsoft Office PowerPoint</Application>
  <PresentationFormat>Widescreen</PresentationFormat>
  <Paragraphs>164</Paragraphs>
  <Slides>23</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Andalus</vt:lpstr>
      <vt:lpstr>Arial</vt:lpstr>
      <vt:lpstr>Baskerville Old Face</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azizul.nk@gmail.com</dc:creator>
  <cp:lastModifiedBy>azizul.nk@gmail.com</cp:lastModifiedBy>
  <cp:revision>114</cp:revision>
  <dcterms:created xsi:type="dcterms:W3CDTF">2020-06-09T15:04:55Z</dcterms:created>
  <dcterms:modified xsi:type="dcterms:W3CDTF">2020-06-18T06:12:25Z</dcterms:modified>
</cp:coreProperties>
</file>