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58" r:id="rId3"/>
    <p:sldId id="263" r:id="rId4"/>
    <p:sldId id="273" r:id="rId5"/>
    <p:sldId id="262" r:id="rId6"/>
    <p:sldId id="275" r:id="rId7"/>
    <p:sldId id="276" r:id="rId8"/>
    <p:sldId id="260" r:id="rId9"/>
    <p:sldId id="261" r:id="rId10"/>
    <p:sldId id="265" r:id="rId11"/>
    <p:sldId id="266" r:id="rId12"/>
    <p:sldId id="267" r:id="rId13"/>
    <p:sldId id="269" r:id="rId14"/>
    <p:sldId id="270" r:id="rId15"/>
    <p:sldId id="272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12B01A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32DF3-1471-4CE2-A948-79B4ABF22810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3C45B-96EA-4168-A5A4-E9266696B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58.pn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autiful-lily-flower-animated-gif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62400" y="2921169"/>
            <a:ext cx="4495800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000" i="1" dirty="0" smtClean="0">
                <a:solidFill>
                  <a:srgbClr val="FF0066"/>
                </a:solidFill>
              </a:rPr>
              <a:t>  স্বাগতম   </a:t>
            </a:r>
            <a:endParaRPr lang="en-US" sz="6000" i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143000" y="1600200"/>
            <a:ext cx="7010400" cy="4724400"/>
            <a:chOff x="1143000" y="1600200"/>
            <a:chExt cx="7010400" cy="4724400"/>
          </a:xfrm>
        </p:grpSpPr>
        <p:sp>
          <p:nvSpPr>
            <p:cNvPr id="12" name="Oval 11"/>
            <p:cNvSpPr/>
            <p:nvPr/>
          </p:nvSpPr>
          <p:spPr>
            <a:xfrm>
              <a:off x="1143000" y="1600200"/>
              <a:ext cx="7010400" cy="4724400"/>
            </a:xfrm>
            <a:prstGeom prst="ellipse">
              <a:avLst/>
            </a:prstGeom>
            <a:noFill/>
            <a:ln>
              <a:solidFill>
                <a:srgbClr val="FF006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2133600" y="2209800"/>
              <a:ext cx="5029200" cy="3429000"/>
              <a:chOff x="2133600" y="2209800"/>
              <a:chExt cx="5029200" cy="3429000"/>
            </a:xfrm>
          </p:grpSpPr>
          <p:pic>
            <p:nvPicPr>
              <p:cNvPr id="2" name="Picture 29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133600" y="2209800"/>
                <a:ext cx="5029200" cy="77372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</p:pic>
          <p:grpSp>
            <p:nvGrpSpPr>
              <p:cNvPr id="17" name="Group 16"/>
              <p:cNvGrpSpPr/>
              <p:nvPr/>
            </p:nvGrpSpPr>
            <p:grpSpPr>
              <a:xfrm>
                <a:off x="2209800" y="2895600"/>
                <a:ext cx="4953000" cy="2743200"/>
                <a:chOff x="2209800" y="2895600"/>
                <a:chExt cx="4953000" cy="2743200"/>
              </a:xfrm>
            </p:grpSpPr>
            <p:sp>
              <p:nvSpPr>
                <p:cNvPr id="13" name="Down Arrow 12"/>
                <p:cNvSpPr/>
                <p:nvPr/>
              </p:nvSpPr>
              <p:spPr>
                <a:xfrm>
                  <a:off x="4343400" y="2895600"/>
                  <a:ext cx="609600" cy="685800"/>
                </a:xfrm>
                <a:prstGeom prst="downArrow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" name="Group 15"/>
                <p:cNvGrpSpPr/>
                <p:nvPr/>
              </p:nvGrpSpPr>
              <p:grpSpPr>
                <a:xfrm>
                  <a:off x="2209800" y="3581400"/>
                  <a:ext cx="4953000" cy="2057400"/>
                  <a:chOff x="2209800" y="3581400"/>
                  <a:chExt cx="4953000" cy="2057400"/>
                </a:xfrm>
              </p:grpSpPr>
              <p:pic>
                <p:nvPicPr>
                  <p:cNvPr id="21505" name="Picture 1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209800" y="3581400"/>
                    <a:ext cx="4953000" cy="762000"/>
                  </a:xfrm>
                  <a:prstGeom prst="rect">
                    <a:avLst/>
                  </a:prstGeom>
                  <a:solidFill>
                    <a:srgbClr val="92D050"/>
                  </a:solidFill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</p:pic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2209800" y="4267200"/>
                    <a:ext cx="4876800" cy="1371600"/>
                    <a:chOff x="2209800" y="4267200"/>
                    <a:chExt cx="4876800" cy="1371600"/>
                  </a:xfrm>
                </p:grpSpPr>
                <p:pic>
                  <p:nvPicPr>
                    <p:cNvPr id="21511" name="Picture 7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209800" y="4876800"/>
                      <a:ext cx="4876800" cy="762000"/>
                    </a:xfrm>
                    <a:prstGeom prst="rect">
                      <a:avLst/>
                    </a:prstGeom>
                  </p:spPr>
                  <p:style>
                    <a:lnRef idx="0">
                      <a:schemeClr val="accent3"/>
                    </a:lnRef>
                    <a:fillRef idx="3">
                      <a:schemeClr val="accent3"/>
                    </a:fillRef>
                    <a:effectRef idx="3">
                      <a:schemeClr val="accent3"/>
                    </a:effectRef>
                    <a:fontRef idx="minor">
                      <a:schemeClr val="lt1"/>
                    </a:fontRef>
                  </p:style>
                </p:pic>
                <p:sp>
                  <p:nvSpPr>
                    <p:cNvPr id="14" name="Down Arrow 13"/>
                    <p:cNvSpPr/>
                    <p:nvPr/>
                  </p:nvSpPr>
                  <p:spPr>
                    <a:xfrm>
                      <a:off x="4419600" y="4267200"/>
                      <a:ext cx="609600" cy="685800"/>
                    </a:xfrm>
                    <a:prstGeom prst="downArrow">
                      <a:avLst/>
                    </a:prstGeom>
                    <a:solidFill>
                      <a:srgbClr val="C00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</p:grpSp>
      <p:sp>
        <p:nvSpPr>
          <p:cNvPr id="25" name="Rectangle 24"/>
          <p:cNvSpPr/>
          <p:nvPr/>
        </p:nvSpPr>
        <p:spPr>
          <a:xfrm>
            <a:off x="304800" y="533400"/>
            <a:ext cx="8686800" cy="52322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8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</a:t>
            </a:r>
            <a:r>
              <a:rPr lang="en-US" sz="2800" b="1" i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এসো</a:t>
            </a:r>
            <a:r>
              <a:rPr lang="en-US" sz="28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800" b="1" i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ত্রিকোণমিতিক</a:t>
            </a:r>
            <a:r>
              <a:rPr lang="en-US" sz="28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800" b="1" i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সুত্র</a:t>
            </a:r>
            <a:r>
              <a:rPr lang="en-US" sz="28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800" b="1" i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গুলোর</a:t>
            </a:r>
            <a:r>
              <a:rPr lang="en-US" sz="28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800" b="1" i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রুপান্তর</a:t>
            </a:r>
            <a:r>
              <a:rPr lang="en-US" sz="28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800" b="1" i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দেখে</a:t>
            </a:r>
            <a:r>
              <a:rPr lang="en-US" sz="28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800" b="1" i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নিই</a:t>
            </a:r>
            <a:r>
              <a:rPr lang="en-US" sz="28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।</a:t>
            </a:r>
            <a:r>
              <a:rPr lang="en-US" sz="28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  <a:endParaRPr lang="en-US" sz="28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524000" y="1524000"/>
            <a:ext cx="6477000" cy="4800600"/>
            <a:chOff x="1524000" y="1524000"/>
            <a:chExt cx="6477000" cy="4800600"/>
          </a:xfrm>
        </p:grpSpPr>
        <p:sp>
          <p:nvSpPr>
            <p:cNvPr id="9" name="Oval 8"/>
            <p:cNvSpPr/>
            <p:nvPr/>
          </p:nvSpPr>
          <p:spPr>
            <a:xfrm>
              <a:off x="1524000" y="1524000"/>
              <a:ext cx="6477000" cy="4800600"/>
            </a:xfrm>
            <a:prstGeom prst="ellipse">
              <a:avLst/>
            </a:prstGeom>
            <a:noFill/>
            <a:ln>
              <a:solidFill>
                <a:srgbClr val="002060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133600" y="2362200"/>
              <a:ext cx="5058383" cy="3302000"/>
              <a:chOff x="2133600" y="2362200"/>
              <a:chExt cx="5058383" cy="3302000"/>
            </a:xfrm>
          </p:grpSpPr>
          <p:pic>
            <p:nvPicPr>
              <p:cNvPr id="2" name="Picture 32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133600" y="2362200"/>
                <a:ext cx="5058383" cy="762000"/>
              </a:xfrm>
              <a:prstGeom prst="roundRect">
                <a:avLst>
                  <a:gd name="adj" fmla="val 16667"/>
                </a:avLst>
              </a:prstGeom>
              <a:solidFill>
                <a:srgbClr val="FFC000"/>
              </a:solidFill>
              <a:ln>
                <a:solidFill>
                  <a:srgbClr val="002060"/>
                </a:solidFill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</p:pic>
          <p:grpSp>
            <p:nvGrpSpPr>
              <p:cNvPr id="15" name="Group 14"/>
              <p:cNvGrpSpPr/>
              <p:nvPr/>
            </p:nvGrpSpPr>
            <p:grpSpPr>
              <a:xfrm>
                <a:off x="2286000" y="3048000"/>
                <a:ext cx="4800600" cy="2616200"/>
                <a:chOff x="2286000" y="3048000"/>
                <a:chExt cx="4800600" cy="2616200"/>
              </a:xfrm>
            </p:grpSpPr>
            <p:sp>
              <p:nvSpPr>
                <p:cNvPr id="10" name="Down Arrow 9"/>
                <p:cNvSpPr/>
                <p:nvPr/>
              </p:nvSpPr>
              <p:spPr>
                <a:xfrm>
                  <a:off x="4114800" y="3048000"/>
                  <a:ext cx="685800" cy="609600"/>
                </a:xfrm>
                <a:prstGeom prst="downArrow">
                  <a:avLst/>
                </a:prstGeom>
                <a:solidFill>
                  <a:srgbClr val="12B01A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" name="Group 13"/>
                <p:cNvGrpSpPr/>
                <p:nvPr/>
              </p:nvGrpSpPr>
              <p:grpSpPr>
                <a:xfrm>
                  <a:off x="2286000" y="3581400"/>
                  <a:ext cx="4800600" cy="2082800"/>
                  <a:chOff x="2286000" y="3581400"/>
                  <a:chExt cx="4800600" cy="2082800"/>
                </a:xfrm>
              </p:grpSpPr>
              <p:pic>
                <p:nvPicPr>
                  <p:cNvPr id="23553" name="Picture 1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286000" y="3581400"/>
                    <a:ext cx="4800600" cy="800100"/>
                  </a:xfrm>
                  <a:prstGeom prst="rect">
                    <a:avLst/>
                  </a:prstGeom>
                  <a:solidFill>
                    <a:srgbClr val="0070C0"/>
                  </a:solidFill>
                  <a:ln>
                    <a:solidFill>
                      <a:srgbClr val="002060"/>
                    </a:solidFill>
                  </a:ln>
                </p:spPr>
              </p:pic>
              <p:grpSp>
                <p:nvGrpSpPr>
                  <p:cNvPr id="13" name="Group 12"/>
                  <p:cNvGrpSpPr/>
                  <p:nvPr/>
                </p:nvGrpSpPr>
                <p:grpSpPr>
                  <a:xfrm>
                    <a:off x="2438400" y="4343400"/>
                    <a:ext cx="4495800" cy="1320800"/>
                    <a:chOff x="2438400" y="4343400"/>
                    <a:chExt cx="4495800" cy="1320800"/>
                  </a:xfrm>
                </p:grpSpPr>
                <p:pic>
                  <p:nvPicPr>
                    <p:cNvPr id="23556" name="Picture 4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438400" y="4953000"/>
                      <a:ext cx="4495800" cy="711200"/>
                    </a:xfrm>
                    <a:prstGeom prst="rect">
                      <a:avLst/>
                    </a:prstGeom>
                    <a:solidFill>
                      <a:srgbClr val="00B0F0"/>
                    </a:solidFill>
                    <a:ln>
                      <a:solidFill>
                        <a:srgbClr val="002060"/>
                      </a:solidFill>
                    </a:ln>
                  </p:spPr>
                </p:pic>
                <p:sp>
                  <p:nvSpPr>
                    <p:cNvPr id="11" name="Down Arrow 10"/>
                    <p:cNvSpPr/>
                    <p:nvPr/>
                  </p:nvSpPr>
                  <p:spPr>
                    <a:xfrm>
                      <a:off x="4191000" y="4343400"/>
                      <a:ext cx="685800" cy="609600"/>
                    </a:xfrm>
                    <a:prstGeom prst="downArrow">
                      <a:avLst/>
                    </a:prstGeom>
                    <a:solidFill>
                      <a:srgbClr val="12B01A"/>
                    </a:solidFill>
                    <a:ln>
                      <a:solidFill>
                        <a:srgbClr val="0020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</p:grpSp>
      <p:sp>
        <p:nvSpPr>
          <p:cNvPr id="12" name="Rectangle 11"/>
          <p:cNvSpPr/>
          <p:nvPr/>
        </p:nvSpPr>
        <p:spPr>
          <a:xfrm>
            <a:off x="228600" y="457200"/>
            <a:ext cx="8610600" cy="523220"/>
          </a:xfrm>
          <a:prstGeom prst="rect">
            <a:avLst/>
          </a:prstGeom>
          <a:ln>
            <a:prstDash val="lgDashDot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28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</a:t>
            </a:r>
            <a:r>
              <a:rPr lang="en-US" sz="2800" b="1" i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এসো</a:t>
            </a:r>
            <a:r>
              <a:rPr lang="en-US" sz="28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800" b="1" i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ত্রিকোণমিতিক</a:t>
            </a:r>
            <a:r>
              <a:rPr lang="en-US" sz="28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800" b="1" i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সুত্র</a:t>
            </a:r>
            <a:r>
              <a:rPr lang="en-US" sz="28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800" b="1" i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গুলোর</a:t>
            </a:r>
            <a:r>
              <a:rPr lang="en-US" sz="28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800" b="1" i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রুপান্তর</a:t>
            </a:r>
            <a:r>
              <a:rPr lang="en-US" sz="28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800" b="1" i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দেখে</a:t>
            </a:r>
            <a:r>
              <a:rPr lang="en-US" sz="28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800" b="1" i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নিই</a:t>
            </a:r>
            <a:r>
              <a:rPr lang="en-US" sz="28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। </a:t>
            </a:r>
            <a:r>
              <a:rPr lang="en-US" sz="28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</a:t>
            </a:r>
            <a:endParaRPr lang="en-US" sz="28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85800" y="0"/>
            <a:ext cx="7543800" cy="1219200"/>
            <a:chOff x="533400" y="0"/>
            <a:chExt cx="7848600" cy="1371600"/>
          </a:xfrm>
          <a:solidFill>
            <a:srgbClr val="FFFF00"/>
          </a:solidFill>
        </p:grpSpPr>
        <p:sp>
          <p:nvSpPr>
            <p:cNvPr id="12" name="Horizontal Scroll 11"/>
            <p:cNvSpPr/>
            <p:nvPr/>
          </p:nvSpPr>
          <p:spPr>
            <a:xfrm>
              <a:off x="533400" y="0"/>
              <a:ext cx="7848600" cy="1371600"/>
            </a:xfrm>
            <a:prstGeom prst="horizontalScrol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14400" y="304800"/>
              <a:ext cx="7239000" cy="695797"/>
            </a:xfrm>
            <a:prstGeom prst="rect">
              <a:avLst/>
            </a:prstGeom>
            <a:grpFill/>
          </p:spPr>
        </p:pic>
      </p:grp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1219200"/>
            <a:ext cx="4191000" cy="73958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2057400"/>
            <a:ext cx="3429000" cy="8435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2971800"/>
            <a:ext cx="4308231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3810000"/>
            <a:ext cx="4132847" cy="685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4648200"/>
            <a:ext cx="2971800" cy="69708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5486400"/>
            <a:ext cx="1371600" cy="6515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6248400"/>
            <a:ext cx="1752600" cy="4274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ff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00"/>
            <a:ext cx="8763000" cy="1952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2514600" y="838200"/>
            <a:ext cx="2961067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দলীয়</a:t>
            </a:r>
            <a:r>
              <a:rPr lang="en-US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en-US" sz="44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কাজ</a:t>
            </a:r>
            <a:r>
              <a:rPr lang="en-US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4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971800"/>
            <a:ext cx="8125883" cy="838200"/>
          </a:xfrm>
          <a:prstGeom prst="roundRect">
            <a:avLst>
              <a:gd name="adj" fmla="val 8594"/>
            </a:avLst>
          </a:prstGeom>
          <a:ln>
            <a:prstDash val="lgDash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7658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3962400"/>
            <a:ext cx="3708400" cy="685800"/>
          </a:xfrm>
          <a:prstGeom prst="roundRect">
            <a:avLst>
              <a:gd name="adj" fmla="val 8594"/>
            </a:avLst>
          </a:prstGeom>
          <a:ln>
            <a:prstDash val="lgDash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0" y="714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" y="0"/>
            <a:ext cx="8229600" cy="3124200"/>
            <a:chOff x="457200" y="0"/>
            <a:chExt cx="8686800" cy="3124200"/>
          </a:xfrm>
        </p:grpSpPr>
        <p:pic>
          <p:nvPicPr>
            <p:cNvPr id="2" name="Picture 1" descr="rfif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0"/>
              <a:ext cx="8686800" cy="31242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3" name="TextBox 2"/>
            <p:cNvSpPr txBox="1"/>
            <p:nvPr/>
          </p:nvSpPr>
          <p:spPr>
            <a:xfrm>
              <a:off x="3048000" y="2286000"/>
              <a:ext cx="27174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4000" b="1" i="1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বাড়ির</a:t>
              </a:r>
              <a:r>
                <a:rPr lang="en-US" sz="4000" b="1" i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4000" b="1" i="1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কাজ</a:t>
              </a:r>
              <a:r>
                <a:rPr lang="en-US" sz="4000" b="1" i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endParaRPr lang="en-US" sz="4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3733800"/>
            <a:ext cx="47244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4648200"/>
            <a:ext cx="4242816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695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5257800"/>
            <a:ext cx="42672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1905000" y="5867400"/>
            <a:ext cx="7239000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গ)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উদ্দীপকের</a:t>
            </a:r>
            <a:r>
              <a:rPr kumimoji="0" lang="en-US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rinda"/>
                <a:ea typeface="Times New Roman" pitchFamily="18" charset="0"/>
                <a:cs typeface="Times New Roman" pitchFamily="18" charset="0"/>
              </a:rPr>
              <a:t>আলোকে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rinda"/>
                <a:ea typeface="Times New Roman" pitchFamily="18" charset="0"/>
                <a:cs typeface="Times New Roman" pitchFamily="18" charset="0"/>
              </a:rPr>
              <a:t>প্রমান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rinda"/>
                <a:ea typeface="Times New Roman" pitchFamily="18" charset="0"/>
                <a:cs typeface="Times New Roman" pitchFamily="18" charset="0"/>
              </a:rPr>
              <a:t>কর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rinda"/>
                <a:ea typeface="Times New Roman" pitchFamily="18" charset="0"/>
                <a:cs typeface="Times New Roman" pitchFamily="18" charset="0"/>
              </a:rPr>
              <a:t>যে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rinda"/>
                <a:ea typeface="Times New Roman" pitchFamily="18" charset="0"/>
                <a:cs typeface="Times New Roman" pitchFamily="18" charset="0"/>
              </a:rPr>
              <a:t>tanA+cotA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rinda"/>
                <a:ea typeface="Times New Roman" pitchFamily="18" charset="0"/>
                <a:cs typeface="Times New Roman" pitchFamily="18" charset="0"/>
              </a:rPr>
              <a:t>secA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/>
                <a:ea typeface="Times New Roman" pitchFamily="18" charset="0"/>
                <a:cs typeface="Times New Roman" pitchFamily="18" charset="0"/>
              </a:rPr>
              <a:t> .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rinda"/>
                <a:ea typeface="Times New Roman" pitchFamily="18" charset="0"/>
                <a:cs typeface="Times New Roman" pitchFamily="18" charset="0"/>
              </a:rPr>
              <a:t>cosecA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ight-compu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600" y="4800600"/>
            <a:ext cx="2514600" cy="1697355"/>
          </a:xfrm>
          <a:prstGeom prst="rect">
            <a:avLst/>
          </a:prstGeom>
        </p:spPr>
      </p:pic>
      <p:pic>
        <p:nvPicPr>
          <p:cNvPr id="3" name="Picture 2" descr="images2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3200400"/>
            <a:ext cx="2819400" cy="15680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4" name="Picture 3" descr="1111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4953000"/>
            <a:ext cx="2736000" cy="1710000"/>
          </a:xfrm>
          <a:prstGeom prst="rect">
            <a:avLst/>
          </a:prstGeom>
        </p:spPr>
      </p:pic>
      <p:pic>
        <p:nvPicPr>
          <p:cNvPr id="5" name="Picture 4" descr="download12314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3048000"/>
            <a:ext cx="2667000" cy="16573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7" name="Picture 6" descr="VirtualAstro-Stargazing-Graphic-cop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24600" y="3200400"/>
            <a:ext cx="2438400" cy="1424178"/>
          </a:xfrm>
          <a:prstGeom prst="rect">
            <a:avLst/>
          </a:prstGeom>
        </p:spPr>
      </p:pic>
      <p:pic>
        <p:nvPicPr>
          <p:cNvPr id="8" name="Picture 7" descr="images5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400" y="1524000"/>
            <a:ext cx="2667000" cy="13430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9" name="Picture 8" descr="images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00400" y="4876800"/>
            <a:ext cx="2847975" cy="1600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i="1" dirty="0" smtClean="0"/>
              <a:t>                </a:t>
            </a:r>
            <a:r>
              <a:rPr lang="en-US" sz="3200" b="1" i="1" dirty="0" err="1" smtClean="0"/>
              <a:t>ত্রিকোণমিতির</a:t>
            </a:r>
            <a:r>
              <a:rPr lang="en-US" sz="3200" b="1" i="1" dirty="0" smtClean="0"/>
              <a:t>  </a:t>
            </a:r>
            <a:r>
              <a:rPr lang="en-US" sz="3200" b="1" i="1" dirty="0" err="1" smtClean="0"/>
              <a:t>ব্যবহার</a:t>
            </a:r>
            <a:r>
              <a:rPr lang="en-US" sz="3200" b="1" i="1" dirty="0" smtClean="0"/>
              <a:t> ।</a:t>
            </a:r>
          </a:p>
          <a:p>
            <a:r>
              <a:rPr lang="en-US" sz="3200" b="1" i="1" dirty="0" smtClean="0"/>
              <a:t>                    Use of </a:t>
            </a:r>
            <a:r>
              <a:rPr lang="en-US" sz="3200" b="1" i="1" dirty="0" err="1" smtClean="0"/>
              <a:t>Trigonmetry</a:t>
            </a:r>
            <a:r>
              <a:rPr lang="en-US" sz="3200" b="1" i="1" dirty="0" smtClean="0"/>
              <a:t>.  </a:t>
            </a:r>
            <a:endParaRPr lang="en-US" sz="32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2971800" y="1143000"/>
            <a:ext cx="5943600" cy="1631216"/>
          </a:xfrm>
          <a:prstGeom prst="rect">
            <a:avLst/>
          </a:prstGeom>
          <a:solidFill>
            <a:srgbClr val="FF6600"/>
          </a:solidFill>
          <a:effectLst>
            <a:glow rad="101600">
              <a:srgbClr val="FF6600">
                <a:alpha val="60000"/>
              </a:srgbClr>
            </a:glow>
            <a:reflection blurRad="6350" stA="50000" endA="300" endPos="38500" dist="50800" dir="5400000" sy="-100000" algn="bl" rotWithShape="0"/>
            <a:softEdge rad="127000"/>
          </a:effectLst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000" i="1" dirty="0" err="1" smtClean="0"/>
              <a:t>গাছ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বা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দালানের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উচ্চতা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নির্ণয়ে</a:t>
            </a:r>
            <a:r>
              <a:rPr lang="en-US" sz="2000" i="1" dirty="0" smtClean="0"/>
              <a:t> ।</a:t>
            </a:r>
          </a:p>
          <a:p>
            <a:pPr marL="342900" indent="-342900">
              <a:buAutoNum type="arabicParenR"/>
            </a:pPr>
            <a:r>
              <a:rPr lang="en-US" sz="2000" i="1" dirty="0" err="1" smtClean="0"/>
              <a:t>মহাকাশ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বা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গ্রহের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দূরত্ব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নির্ণয়ে</a:t>
            </a:r>
            <a:r>
              <a:rPr lang="en-US" sz="2000" i="1" dirty="0" smtClean="0"/>
              <a:t> ।</a:t>
            </a:r>
          </a:p>
          <a:p>
            <a:pPr marL="342900" indent="-342900">
              <a:buAutoNum type="arabicParenR"/>
            </a:pPr>
            <a:r>
              <a:rPr lang="en-US" sz="2000" i="1" dirty="0" err="1" smtClean="0"/>
              <a:t>বিমান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বা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মহাকাশযান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চলাচলে</a:t>
            </a:r>
            <a:r>
              <a:rPr lang="en-US" sz="2000" i="1" dirty="0" smtClean="0"/>
              <a:t>। </a:t>
            </a:r>
          </a:p>
          <a:p>
            <a:pPr marL="342900" indent="-342900">
              <a:buAutoNum type="arabicParenR"/>
            </a:pPr>
            <a:r>
              <a:rPr lang="en-US" sz="2000" i="1" dirty="0" err="1" smtClean="0"/>
              <a:t>বিভিন্ন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গানিতিক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হিসাব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নিকাশ</a:t>
            </a:r>
            <a:r>
              <a:rPr lang="en-US" sz="2000" i="1" dirty="0" smtClean="0"/>
              <a:t> ও </a:t>
            </a:r>
            <a:r>
              <a:rPr lang="en-US" sz="2000" i="1" dirty="0" err="1" smtClean="0"/>
              <a:t>ক্যালকুলাস</a:t>
            </a:r>
            <a:r>
              <a:rPr lang="en-US" sz="2000" i="1" dirty="0" smtClean="0"/>
              <a:t> </a:t>
            </a:r>
            <a:endParaRPr lang="en-US" sz="2000" i="1" dirty="0" smtClean="0"/>
          </a:p>
          <a:p>
            <a:pPr marL="342900" indent="-342900"/>
            <a:r>
              <a:rPr lang="en-US" sz="2000" i="1" dirty="0" smtClean="0"/>
              <a:t> </a:t>
            </a:r>
            <a:r>
              <a:rPr lang="en-US" sz="2000" i="1" dirty="0" smtClean="0"/>
              <a:t>      </a:t>
            </a:r>
            <a:r>
              <a:rPr lang="en-US" sz="2000" i="1" dirty="0" err="1" smtClean="0"/>
              <a:t>নির্ণয়ে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ইত্যাদি</a:t>
            </a:r>
            <a:r>
              <a:rPr lang="en-US" sz="2000" i="1" dirty="0" smtClean="0"/>
              <a:t>।  </a:t>
            </a:r>
            <a:endParaRPr lang="en-US" sz="2000" i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457200" y="0"/>
            <a:ext cx="9144000" cy="6858000"/>
            <a:chOff x="-457200" y="0"/>
            <a:chExt cx="9144000" cy="6858000"/>
          </a:xfrm>
        </p:grpSpPr>
        <p:pic>
          <p:nvPicPr>
            <p:cNvPr id="7" name="Picture 6" descr="beautiful-flowers-animated-gif3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457200" y="0"/>
              <a:ext cx="9144000" cy="6858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sp>
          <p:nvSpPr>
            <p:cNvPr id="8" name="TextBox 7"/>
            <p:cNvSpPr txBox="1"/>
            <p:nvPr/>
          </p:nvSpPr>
          <p:spPr>
            <a:xfrm>
              <a:off x="2895600" y="2971800"/>
              <a:ext cx="3557384" cy="132343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en-US" sz="8000" b="1" i="1" dirty="0" err="1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ধন্যবাদ</a:t>
              </a:r>
              <a:r>
                <a:rPr lang="en-US" sz="8000" b="1" i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 </a:t>
              </a:r>
              <a:endParaRPr lang="en-US" sz="80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shsd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685800"/>
            <a:ext cx="21002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err="1" smtClean="0">
                <a:solidFill>
                  <a:srgbClr val="00B050"/>
                </a:solidFill>
              </a:rPr>
              <a:t>পরিচিতি</a:t>
            </a:r>
            <a:r>
              <a:rPr lang="en-US" sz="4000" b="1" i="1" dirty="0" smtClean="0">
                <a:solidFill>
                  <a:srgbClr val="00B050"/>
                </a:solidFill>
              </a:rPr>
              <a:t> </a:t>
            </a:r>
            <a:endParaRPr lang="en-US" sz="4000" b="1" i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3124200"/>
            <a:ext cx="36618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err="1" smtClean="0">
                <a:solidFill>
                  <a:srgbClr val="002060"/>
                </a:solidFill>
              </a:rPr>
              <a:t>গোপীকান্ত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কুমার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ঘোষ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i="1" dirty="0" err="1" smtClean="0">
                <a:solidFill>
                  <a:srgbClr val="002060"/>
                </a:solidFill>
              </a:rPr>
              <a:t>সহঃ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শিক্ষক</a:t>
            </a:r>
            <a:r>
              <a:rPr lang="en-US" i="1" dirty="0" smtClean="0">
                <a:solidFill>
                  <a:srgbClr val="002060"/>
                </a:solidFill>
              </a:rPr>
              <a:t>, </a:t>
            </a:r>
            <a:r>
              <a:rPr lang="en-US" i="1" dirty="0" err="1" smtClean="0">
                <a:solidFill>
                  <a:srgbClr val="002060"/>
                </a:solidFill>
              </a:rPr>
              <a:t>গণিত</a:t>
            </a:r>
            <a:endParaRPr lang="en-US" i="1" dirty="0" smtClean="0">
              <a:solidFill>
                <a:srgbClr val="002060"/>
              </a:solidFill>
            </a:endParaRPr>
          </a:p>
          <a:p>
            <a:r>
              <a:rPr lang="en-US" i="1" dirty="0" err="1" smtClean="0">
                <a:solidFill>
                  <a:srgbClr val="002060"/>
                </a:solidFill>
              </a:rPr>
              <a:t>শ্রেণিখালী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ইসহাক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আলী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স্মৃতি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দাঃমাঃ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i="1" dirty="0" err="1" smtClean="0">
                <a:solidFill>
                  <a:srgbClr val="002060"/>
                </a:solidFill>
              </a:rPr>
              <a:t>মোবাইলঃ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i="1" dirty="0" smtClean="0">
                <a:solidFill>
                  <a:srgbClr val="002060"/>
                </a:solidFill>
              </a:rPr>
              <a:t>    </a:t>
            </a:r>
            <a:r>
              <a:rPr lang="en-US" sz="2000" i="1" dirty="0" smtClean="0">
                <a:solidFill>
                  <a:srgbClr val="002060"/>
                </a:solidFill>
              </a:rPr>
              <a:t>01718-054912</a:t>
            </a:r>
          </a:p>
          <a:p>
            <a:r>
              <a:rPr lang="en-US" i="1" dirty="0" smtClean="0">
                <a:solidFill>
                  <a:srgbClr val="002060"/>
                </a:solidFill>
              </a:rPr>
              <a:t>e-mail:gkg.arjun054912@gmail.com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endParaRPr lang="en-US" sz="2000" i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1371600"/>
            <a:ext cx="315983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err="1" smtClean="0">
                <a:solidFill>
                  <a:srgbClr val="002060"/>
                </a:solidFill>
              </a:rPr>
              <a:t>বিষয়ঃ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গণিত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sz="2000" i="1" dirty="0" err="1" smtClean="0">
                <a:solidFill>
                  <a:srgbClr val="002060"/>
                </a:solidFill>
              </a:rPr>
              <a:t>শ্রেণিঃ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নবম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sz="2000" i="1" dirty="0" err="1" smtClean="0">
                <a:solidFill>
                  <a:srgbClr val="002060"/>
                </a:solidFill>
              </a:rPr>
              <a:t>অধ্যায়ঃ</a:t>
            </a:r>
            <a:r>
              <a:rPr lang="en-US" sz="2000" i="1" dirty="0" smtClean="0">
                <a:solidFill>
                  <a:srgbClr val="002060"/>
                </a:solidFill>
              </a:rPr>
              <a:t> ০৯ </a:t>
            </a:r>
          </a:p>
          <a:p>
            <a:r>
              <a:rPr lang="en-US" sz="2000" b="1" i="1" dirty="0" err="1" smtClean="0">
                <a:solidFill>
                  <a:srgbClr val="002060"/>
                </a:solidFill>
              </a:rPr>
              <a:t>পাঠঃ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ত্রিকোণমিতিক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অনুপাত</a:t>
            </a:r>
            <a:endParaRPr lang="en-US" sz="2000" b="1" i="1" dirty="0" smtClean="0">
              <a:solidFill>
                <a:srgbClr val="002060"/>
              </a:solidFill>
            </a:endParaRPr>
          </a:p>
          <a:p>
            <a:r>
              <a:rPr lang="en-US" sz="2000" i="1" dirty="0" err="1" smtClean="0">
                <a:solidFill>
                  <a:srgbClr val="002060"/>
                </a:solidFill>
              </a:rPr>
              <a:t>তারিখঃ</a:t>
            </a:r>
            <a:r>
              <a:rPr lang="en-US" sz="2000" i="1" dirty="0" smtClean="0">
                <a:solidFill>
                  <a:srgbClr val="002060"/>
                </a:solidFill>
              </a:rPr>
              <a:t> ১৭/০৬/২০২০ </a:t>
            </a:r>
            <a:endParaRPr lang="en-US" sz="2000" i="1" dirty="0">
              <a:solidFill>
                <a:srgbClr val="002060"/>
              </a:solidFill>
            </a:endParaRPr>
          </a:p>
        </p:txBody>
      </p:sp>
      <p:pic>
        <p:nvPicPr>
          <p:cNvPr id="10" name="Picture 9" descr="IMG_E15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1371599"/>
            <a:ext cx="1752600" cy="16994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442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1524000"/>
            <a:ext cx="2819400" cy="1699504"/>
          </a:xfrm>
          <a:prstGeom prst="rect">
            <a:avLst/>
          </a:prstGeom>
        </p:spPr>
      </p:pic>
      <p:pic>
        <p:nvPicPr>
          <p:cNvPr id="3" name="Picture 2" descr="reciprocal-seked-Egyptian-run-ratio-Egyptians-defini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4724400"/>
            <a:ext cx="6858000" cy="1969477"/>
          </a:xfrm>
          <a:prstGeom prst="rect">
            <a:avLst/>
          </a:prstGeom>
        </p:spPr>
      </p:pic>
      <p:pic>
        <p:nvPicPr>
          <p:cNvPr id="6" name="Picture 5" descr="images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276600"/>
            <a:ext cx="4267200" cy="1295400"/>
          </a:xfrm>
          <a:prstGeom prst="rect">
            <a:avLst/>
          </a:prstGeom>
        </p:spPr>
      </p:pic>
      <p:pic>
        <p:nvPicPr>
          <p:cNvPr id="7" name="Picture 6" descr="images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295400"/>
            <a:ext cx="2819400" cy="1914525"/>
          </a:xfrm>
          <a:prstGeom prst="rect">
            <a:avLst/>
          </a:prstGeom>
          <a:solidFill>
            <a:srgbClr val="FF0066"/>
          </a:solidFill>
        </p:spPr>
      </p:pic>
      <p:pic>
        <p:nvPicPr>
          <p:cNvPr id="8" name="Picture 7" descr="images4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67200" y="3276600"/>
            <a:ext cx="4724400" cy="1362075"/>
          </a:xfrm>
          <a:prstGeom prst="rect">
            <a:avLst/>
          </a:prstGeom>
        </p:spPr>
      </p:pic>
      <p:pic>
        <p:nvPicPr>
          <p:cNvPr id="11" name="Picture 10" descr="images1212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24200" y="1524000"/>
            <a:ext cx="2971800" cy="16478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381000"/>
            <a:ext cx="838200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2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</a:t>
            </a:r>
            <a:r>
              <a:rPr lang="en-US" sz="3200" b="1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নিচের</a:t>
            </a:r>
            <a:r>
              <a:rPr lang="en-US" sz="32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</a:t>
            </a:r>
            <a:r>
              <a:rPr lang="en-US" sz="3200" b="1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চিত্র</a:t>
            </a:r>
            <a:r>
              <a:rPr lang="en-US" sz="32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</a:t>
            </a:r>
            <a:r>
              <a:rPr lang="en-US" sz="3200" b="1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গুলো</a:t>
            </a:r>
            <a:r>
              <a:rPr lang="en-US" sz="32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</a:t>
            </a:r>
            <a:r>
              <a:rPr lang="en-US" sz="3200" b="1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লক্ষ</a:t>
            </a:r>
            <a:r>
              <a:rPr lang="en-US" sz="32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</a:t>
            </a:r>
            <a:r>
              <a:rPr lang="en-US" sz="3200" b="1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করঃ</a:t>
            </a:r>
            <a:r>
              <a:rPr lang="en-US" sz="32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n-US" sz="3200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304800"/>
            <a:ext cx="9144000" cy="2133600"/>
            <a:chOff x="0" y="-304800"/>
            <a:chExt cx="9144000" cy="2133600"/>
          </a:xfrm>
        </p:grpSpPr>
        <p:pic>
          <p:nvPicPr>
            <p:cNvPr id="4" name="Picture 3" descr="uyrouy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304800"/>
              <a:ext cx="9144000" cy="2133600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2438400" y="304800"/>
              <a:ext cx="3366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6000" b="1" i="1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শিখনফল</a:t>
              </a:r>
              <a:r>
                <a:rPr lang="en-US" sz="6000" b="1" i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endParaRPr lang="en-US" sz="6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85800" y="1600200"/>
            <a:ext cx="7536037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n-US" sz="3200" b="1" i="1" dirty="0" err="1" smtClean="0">
                <a:solidFill>
                  <a:srgbClr val="0070C0"/>
                </a:solidFill>
              </a:rPr>
              <a:t>এই</a:t>
            </a:r>
            <a:r>
              <a:rPr lang="en-US" sz="3200" b="1" i="1" dirty="0" smtClean="0">
                <a:solidFill>
                  <a:srgbClr val="0070C0"/>
                </a:solidFill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</a:rPr>
              <a:t>পাঠ</a:t>
            </a:r>
            <a:r>
              <a:rPr lang="en-US" sz="3200" b="1" i="1" dirty="0" smtClean="0">
                <a:solidFill>
                  <a:srgbClr val="0070C0"/>
                </a:solidFill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</a:rPr>
              <a:t>শেষে</a:t>
            </a:r>
            <a:r>
              <a:rPr lang="en-US" sz="3200" b="1" i="1" dirty="0" smtClean="0">
                <a:solidFill>
                  <a:srgbClr val="0070C0"/>
                </a:solidFill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</a:rPr>
              <a:t>শিক্ষার্থীরা</a:t>
            </a:r>
            <a:r>
              <a:rPr lang="en-US" sz="3200" b="1" i="1" dirty="0" smtClean="0">
                <a:solidFill>
                  <a:srgbClr val="0070C0"/>
                </a:solidFill>
              </a:rPr>
              <a:t> ..............................</a:t>
            </a:r>
            <a:endParaRPr lang="en-US" sz="3200" b="1" i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819400"/>
            <a:ext cx="8677375" cy="224676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সূক্ষ্মকোণের</a:t>
            </a:r>
            <a:r>
              <a:rPr lang="en-US" sz="2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ত্রিকোণমিতিক</a:t>
            </a:r>
            <a:r>
              <a:rPr lang="en-US" sz="2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অনুপাত</a:t>
            </a:r>
            <a:r>
              <a:rPr lang="en-US" sz="2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বর্ণনা</a:t>
            </a:r>
            <a:r>
              <a:rPr lang="en-US" sz="2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করতে</a:t>
            </a:r>
            <a:r>
              <a:rPr lang="en-US" sz="2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পারবে</a:t>
            </a:r>
            <a:r>
              <a:rPr lang="en-US" sz="2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।</a:t>
            </a:r>
          </a:p>
          <a:p>
            <a:pPr>
              <a:buFont typeface="Wingdings" pitchFamily="2" charset="2"/>
              <a:buChar char="Ø"/>
            </a:pPr>
            <a:r>
              <a:rPr lang="en-US" sz="2800" b="1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সূক্ষ্মকোণের</a:t>
            </a:r>
            <a:r>
              <a:rPr lang="en-US" sz="2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ত্রিকোণমিতিক</a:t>
            </a:r>
            <a:r>
              <a:rPr lang="en-US" sz="2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অনুপাত</a:t>
            </a:r>
            <a:r>
              <a:rPr lang="en-US" sz="2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গুলোর</a:t>
            </a:r>
            <a:r>
              <a:rPr lang="en-US" sz="2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মধ্যে</a:t>
            </a:r>
            <a:endParaRPr lang="en-US" sz="2800" b="1" i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US" sz="2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পারস্পারিক</a:t>
            </a:r>
            <a:r>
              <a:rPr lang="en-US" sz="2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সম্পর্ক</a:t>
            </a:r>
            <a:r>
              <a:rPr lang="en-US" sz="2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নির্ণয়</a:t>
            </a:r>
            <a:r>
              <a:rPr lang="en-US" sz="2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করতে</a:t>
            </a:r>
            <a:r>
              <a:rPr lang="en-US" sz="2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পারবে</a:t>
            </a:r>
            <a:r>
              <a:rPr lang="en-US" sz="2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।</a:t>
            </a:r>
          </a:p>
          <a:p>
            <a:pPr>
              <a:buFont typeface="Wingdings" pitchFamily="2" charset="2"/>
              <a:buChar char="Ø"/>
            </a:pPr>
            <a:r>
              <a:rPr lang="en-US" sz="2800" b="1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বিভিন্ন</a:t>
            </a:r>
            <a:r>
              <a:rPr lang="en-US" sz="2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গাণিতিক</a:t>
            </a:r>
            <a:r>
              <a:rPr lang="en-US" sz="2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সমস্যার</a:t>
            </a:r>
            <a:r>
              <a:rPr lang="en-US" sz="2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সমাধান</a:t>
            </a:r>
            <a:r>
              <a:rPr lang="en-US" sz="2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করতে</a:t>
            </a:r>
            <a:r>
              <a:rPr lang="en-US" sz="2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পারবে</a:t>
            </a:r>
            <a:r>
              <a:rPr lang="en-US" sz="2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।</a:t>
            </a:r>
          </a:p>
          <a:p>
            <a:pPr>
              <a:buFont typeface="Wingdings" pitchFamily="2" charset="2"/>
              <a:buChar char="Ø"/>
            </a:pPr>
            <a:r>
              <a:rPr lang="en-US" sz="2800" b="1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ত্রিকোণমিতির</a:t>
            </a:r>
            <a:r>
              <a:rPr lang="en-US" sz="2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ব্যবহার</a:t>
            </a:r>
            <a:r>
              <a:rPr lang="en-US" sz="2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সম্পর্কে</a:t>
            </a:r>
            <a:r>
              <a:rPr lang="en-US" sz="2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বলতে</a:t>
            </a:r>
            <a:r>
              <a:rPr lang="en-US" sz="2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পারবে</a:t>
            </a:r>
            <a:r>
              <a:rPr lang="en-US" sz="2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। </a:t>
            </a:r>
            <a:endParaRPr lang="en-US" sz="2800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2743200"/>
            <a:ext cx="2514600" cy="10668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2667000"/>
            <a:ext cx="266700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Arc 13"/>
          <p:cNvSpPr/>
          <p:nvPr/>
        </p:nvSpPr>
        <p:spPr>
          <a:xfrm rot="13924952">
            <a:off x="4827316" y="2794370"/>
            <a:ext cx="461887" cy="679784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3429000" y="1066800"/>
            <a:ext cx="2156878" cy="2828330"/>
            <a:chOff x="3657600" y="685800"/>
            <a:chExt cx="2156878" cy="2828330"/>
          </a:xfrm>
        </p:grpSpPr>
        <p:sp>
          <p:nvSpPr>
            <p:cNvPr id="26" name="TextBox 25"/>
            <p:cNvSpPr txBox="1"/>
            <p:nvPr/>
          </p:nvSpPr>
          <p:spPr>
            <a:xfrm>
              <a:off x="5410200" y="2743200"/>
              <a:ext cx="4042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C</a:t>
              </a:r>
              <a:endParaRPr lang="en-US" sz="3200" dirty="0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3657600" y="685800"/>
              <a:ext cx="1752600" cy="2828330"/>
              <a:chOff x="3657600" y="685800"/>
              <a:chExt cx="1752600" cy="2828330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3810000" y="685800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A</a:t>
                </a:r>
                <a:endParaRPr lang="en-US" sz="3200" dirty="0"/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3657600" y="1143000"/>
                <a:ext cx="1752600" cy="2371130"/>
                <a:chOff x="3657600" y="1143000"/>
                <a:chExt cx="1752600" cy="2371130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3657600" y="2667000"/>
                  <a:ext cx="6858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/>
                    <a:t>B</a:t>
                  </a:r>
                  <a:endParaRPr lang="en-US" sz="3200" dirty="0"/>
                </a:p>
              </p:txBody>
            </p:sp>
            <p:grpSp>
              <p:nvGrpSpPr>
                <p:cNvPr id="29" name="Group 28"/>
                <p:cNvGrpSpPr/>
                <p:nvPr/>
              </p:nvGrpSpPr>
              <p:grpSpPr>
                <a:xfrm>
                  <a:off x="4038600" y="1143000"/>
                  <a:ext cx="1371600" cy="2371130"/>
                  <a:chOff x="4038600" y="1143000"/>
                  <a:chExt cx="1371600" cy="2371130"/>
                </a:xfrm>
              </p:grpSpPr>
              <p:grpSp>
                <p:nvGrpSpPr>
                  <p:cNvPr id="28" name="Group 27"/>
                  <p:cNvGrpSpPr/>
                  <p:nvPr/>
                </p:nvGrpSpPr>
                <p:grpSpPr>
                  <a:xfrm>
                    <a:off x="4038600" y="1143000"/>
                    <a:ext cx="1371600" cy="1829594"/>
                    <a:chOff x="4038600" y="1143000"/>
                    <a:chExt cx="1371600" cy="1829594"/>
                  </a:xfrm>
                </p:grpSpPr>
                <p:sp>
                  <p:nvSpPr>
                    <p:cNvPr id="8" name="Right Triangle 7"/>
                    <p:cNvSpPr/>
                    <p:nvPr/>
                  </p:nvSpPr>
                  <p:spPr>
                    <a:xfrm>
                      <a:off x="4038600" y="1143000"/>
                      <a:ext cx="1371600" cy="1828800"/>
                    </a:xfrm>
                    <a:prstGeom prst="rtTriangle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27" name="Group 26"/>
                    <p:cNvGrpSpPr/>
                    <p:nvPr/>
                  </p:nvGrpSpPr>
                  <p:grpSpPr>
                    <a:xfrm>
                      <a:off x="4038600" y="2590800"/>
                      <a:ext cx="229394" cy="381794"/>
                      <a:chOff x="4038600" y="2590800"/>
                      <a:chExt cx="229394" cy="381794"/>
                    </a:xfrm>
                  </p:grpSpPr>
                  <p:cxnSp>
                    <p:nvCxnSpPr>
                      <p:cNvPr id="16" name="Straight Connector 15"/>
                      <p:cNvCxnSpPr/>
                      <p:nvPr/>
                    </p:nvCxnSpPr>
                    <p:spPr>
                      <a:xfrm>
                        <a:off x="4038600" y="2590800"/>
                        <a:ext cx="228600" cy="1588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" name="Straight Connector 19"/>
                      <p:cNvCxnSpPr/>
                      <p:nvPr/>
                    </p:nvCxnSpPr>
                    <p:spPr>
                      <a:xfrm rot="5400000">
                        <a:off x="4076700" y="2781300"/>
                        <a:ext cx="381794" cy="794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4953000" y="2590800"/>
                    <a:ext cx="351378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600" i="1" dirty="0" smtClean="0"/>
                      <a:t>ᶱ</a:t>
                    </a:r>
                    <a:endParaRPr lang="en-US" sz="3600" dirty="0" smtClean="0"/>
                  </a:p>
                  <a:p>
                    <a:endParaRPr lang="en-US" dirty="0"/>
                  </a:p>
                </p:txBody>
              </p:sp>
            </p:grpSp>
          </p:grpSp>
        </p:grpSp>
      </p:grp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4191000"/>
            <a:ext cx="2438400" cy="106120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4114800"/>
            <a:ext cx="2514599" cy="10668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5486400"/>
            <a:ext cx="2286000" cy="9761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89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2200" y="5562601"/>
            <a:ext cx="2362200" cy="110066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695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238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Vrinda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533400" y="0"/>
            <a:ext cx="8305800" cy="1033272"/>
            <a:chOff x="533400" y="0"/>
            <a:chExt cx="8305800" cy="1033272"/>
          </a:xfrm>
        </p:grpSpPr>
        <p:sp>
          <p:nvSpPr>
            <p:cNvPr id="39" name="Horizontal Scroll 38"/>
            <p:cNvSpPr/>
            <p:nvPr/>
          </p:nvSpPr>
          <p:spPr>
            <a:xfrm>
              <a:off x="533400" y="0"/>
              <a:ext cx="8305800" cy="1033272"/>
            </a:xfrm>
            <a:prstGeom prst="horizontalScroll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44" name="Picture 4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2000" y="152400"/>
              <a:ext cx="7924800" cy="775792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47800" y="1295400"/>
            <a:ext cx="2375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600200"/>
            <a:ext cx="3352800" cy="129144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scene3d>
            <a:camera prst="perspectiveContrastingRightFacing"/>
            <a:lightRig rig="threePt" dir="t"/>
          </a:scene3d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1524000"/>
            <a:ext cx="2971800" cy="1343941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scene3d>
            <a:camera prst="perspectiveContrastingRightFacing"/>
            <a:lightRig rig="threePt" dir="t"/>
          </a:scene3d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3276600"/>
            <a:ext cx="3048001" cy="1326446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scene3d>
            <a:camera prst="perspectiveContrastingRightFacing"/>
            <a:lightRig rig="threePt" dir="t"/>
          </a:scene3d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8415" y="4953000"/>
            <a:ext cx="3065585" cy="1374227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scene3d>
            <a:camera prst="perspectiveContrastingRightFacing"/>
            <a:lightRig rig="threePt" dir="t"/>
          </a:scene3d>
        </p:spPr>
      </p:pic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1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1" y="5029201"/>
            <a:ext cx="3276600" cy="1456266"/>
          </a:xfrm>
          <a:prstGeom prst="rect">
            <a:avLst/>
          </a:prstGeom>
          <a:blipFill>
            <a:blip r:embed="rId10" cstate="print"/>
            <a:tile tx="0" ty="0" sx="100000" sy="100000" flip="none" algn="tl"/>
          </a:blipFill>
          <a:scene3d>
            <a:camera prst="perspectiveContrastingRightFacing"/>
            <a:lightRig rig="threePt" dir="t"/>
          </a:scene3d>
        </p:spPr>
      </p:pic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276600"/>
            <a:ext cx="3086100" cy="1371600"/>
          </a:xfrm>
          <a:prstGeom prst="rect">
            <a:avLst/>
          </a:prstGeom>
          <a:blipFill>
            <a:blip r:embed="rId12" cstate="print"/>
            <a:tile tx="0" ty="0" sx="100000" sy="100000" flip="none" algn="tl"/>
          </a:blipFill>
          <a:scene3d>
            <a:camera prst="perspectiveContrastingRightFacing"/>
            <a:lightRig rig="threePt" dir="t"/>
          </a:scene3d>
        </p:spPr>
      </p:pic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90600" y="381000"/>
            <a:ext cx="6684843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i="1" dirty="0" err="1" smtClean="0"/>
              <a:t>ত্রিকোণমিতিক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অনুপাত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গুলোর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সম্পর্কঃ</a:t>
            </a:r>
            <a:r>
              <a:rPr lang="en-US" sz="3200" i="1" dirty="0" smtClean="0"/>
              <a:t> </a:t>
            </a:r>
            <a:endParaRPr lang="en-US" sz="3200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ex 123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3" name="TextBox 2"/>
          <p:cNvSpPr txBox="1"/>
          <p:nvPr/>
        </p:nvSpPr>
        <p:spPr>
          <a:xfrm>
            <a:off x="0" y="228600"/>
            <a:ext cx="9144000" cy="52322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</a:t>
            </a:r>
            <a:r>
              <a:rPr lang="en-US" sz="28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এসো</a:t>
            </a: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en-US" sz="28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ঝটপট</a:t>
            </a: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ত্রিকোণমিতিক</a:t>
            </a: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অনুপাত</a:t>
            </a: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গুলো</a:t>
            </a: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শিখে</a:t>
            </a: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নিই</a:t>
            </a: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।</a:t>
            </a:r>
            <a:endParaRPr lang="en-US" sz="28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019800"/>
            <a:ext cx="9144000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</a:t>
            </a:r>
            <a:r>
              <a:rPr lang="en-US" sz="28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এসো</a:t>
            </a:r>
            <a:r>
              <a:rPr lang="en-US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en-US" sz="28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ঝটপট</a:t>
            </a:r>
            <a:r>
              <a:rPr lang="en-US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ত্রিকোণমিতিক</a:t>
            </a:r>
            <a:r>
              <a:rPr lang="en-US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অনুপাত</a:t>
            </a:r>
            <a:r>
              <a:rPr lang="en-US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গুলো</a:t>
            </a:r>
            <a:r>
              <a:rPr lang="en-US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শিখে</a:t>
            </a:r>
            <a:r>
              <a:rPr lang="en-US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নিই</a:t>
            </a:r>
            <a:r>
              <a:rPr lang="en-US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।</a:t>
            </a:r>
            <a:endParaRPr lang="en-US" sz="28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5029200"/>
            <a:ext cx="7924800" cy="11938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Picture 2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3581400"/>
            <a:ext cx="7924800" cy="12192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2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2209800"/>
            <a:ext cx="7696200" cy="11430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066800" y="152400"/>
            <a:ext cx="6858000" cy="769441"/>
          </a:xfrm>
          <a:prstGeom prst="rect">
            <a:avLst/>
          </a:prstGeom>
          <a:effectLst>
            <a:reflection blurRad="6350" stA="50000" endA="300" endPos="90000" dist="50800" dir="5400000" sy="-100000" algn="bl" rotWithShape="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i="1" dirty="0" smtClean="0"/>
              <a:t>          </a:t>
            </a:r>
            <a:r>
              <a:rPr lang="en-US" sz="4400" b="1" i="1" dirty="0" err="1" smtClean="0"/>
              <a:t>ত্রিকোণমিতিক</a:t>
            </a:r>
            <a:r>
              <a:rPr lang="en-US" sz="4400" b="1" i="1" dirty="0" smtClean="0"/>
              <a:t> </a:t>
            </a:r>
            <a:r>
              <a:rPr lang="en-US" sz="4400" b="1" i="1" dirty="0" err="1" smtClean="0"/>
              <a:t>সুত্র</a:t>
            </a:r>
            <a:r>
              <a:rPr lang="en-US" sz="4400" b="1" i="1" dirty="0" smtClean="0"/>
              <a:t> </a:t>
            </a:r>
            <a:endParaRPr lang="en-US" sz="4400" b="1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685800"/>
            <a:ext cx="2391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kern="1000" spc="-100" dirty="0" smtClean="0"/>
              <a:t> </a:t>
            </a:r>
            <a:r>
              <a:rPr lang="en-US" sz="1400" spc="-100" dirty="0" smtClean="0"/>
              <a:t> </a:t>
            </a:r>
            <a:endParaRPr lang="en-US" sz="1400" spc="-100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228600"/>
            <a:ext cx="9144000" cy="1257300"/>
            <a:chOff x="0" y="228600"/>
            <a:chExt cx="9144000" cy="1257300"/>
          </a:xfrm>
        </p:grpSpPr>
        <p:pic>
          <p:nvPicPr>
            <p:cNvPr id="3" name="Picture 2" descr="yufgutiy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28600"/>
              <a:ext cx="9144000" cy="12573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762000" y="609600"/>
              <a:ext cx="7620000" cy="52322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i="1" dirty="0" err="1" smtClean="0"/>
                <a:t>এসো</a:t>
              </a:r>
              <a:r>
                <a:rPr lang="en-US" sz="2800" i="1" dirty="0" smtClean="0"/>
                <a:t> </a:t>
              </a:r>
              <a:r>
                <a:rPr lang="en-US" sz="2800" b="1" i="1" dirty="0" err="1" smtClean="0"/>
                <a:t>ত্রিকোণমিতিক</a:t>
              </a:r>
              <a:r>
                <a:rPr lang="en-US" sz="2800" i="1" dirty="0" smtClean="0"/>
                <a:t> </a:t>
              </a:r>
              <a:r>
                <a:rPr lang="en-US" sz="2800" i="1" dirty="0" err="1" smtClean="0"/>
                <a:t>সুত্র</a:t>
              </a:r>
              <a:r>
                <a:rPr lang="en-US" sz="2800" i="1" dirty="0" smtClean="0"/>
                <a:t> </a:t>
              </a:r>
              <a:r>
                <a:rPr lang="en-US" sz="2800" i="1" dirty="0" err="1" smtClean="0"/>
                <a:t>গুলোর</a:t>
              </a:r>
              <a:r>
                <a:rPr lang="en-US" sz="2800" i="1" dirty="0" smtClean="0"/>
                <a:t> </a:t>
              </a:r>
              <a:r>
                <a:rPr lang="en-US" sz="2800" i="1" dirty="0" err="1" smtClean="0"/>
                <a:t>রুপান্তর</a:t>
              </a:r>
              <a:r>
                <a:rPr lang="en-US" sz="2800" i="1" dirty="0" smtClean="0"/>
                <a:t> </a:t>
              </a:r>
              <a:r>
                <a:rPr lang="en-US" sz="2800" i="1" dirty="0" err="1" smtClean="0"/>
                <a:t>দেখে</a:t>
              </a:r>
              <a:r>
                <a:rPr lang="en-US" sz="2800" i="1" dirty="0" smtClean="0"/>
                <a:t> </a:t>
              </a:r>
              <a:r>
                <a:rPr lang="en-US" sz="2800" i="1" dirty="0" err="1" smtClean="0"/>
                <a:t>নিই</a:t>
              </a:r>
              <a:r>
                <a:rPr lang="en-US" sz="2800" i="1" dirty="0" smtClean="0"/>
                <a:t>। </a:t>
              </a:r>
              <a:r>
                <a:rPr lang="en-US" sz="2800" i="1" dirty="0" smtClean="0"/>
                <a:t>  </a:t>
              </a:r>
              <a:endParaRPr lang="en-US" sz="2800" i="1" dirty="0"/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676400" y="1600200"/>
            <a:ext cx="6019800" cy="5105400"/>
            <a:chOff x="1447800" y="1524000"/>
            <a:chExt cx="6019800" cy="5105400"/>
          </a:xfrm>
        </p:grpSpPr>
        <p:sp>
          <p:nvSpPr>
            <p:cNvPr id="20" name="Oval 19"/>
            <p:cNvSpPr/>
            <p:nvPr/>
          </p:nvSpPr>
          <p:spPr>
            <a:xfrm>
              <a:off x="1447800" y="1524000"/>
              <a:ext cx="6019800" cy="5105400"/>
            </a:xfrm>
            <a:prstGeom prst="ellipse">
              <a:avLst/>
            </a:prstGeom>
            <a:noFill/>
            <a:ln>
              <a:solidFill>
                <a:srgbClr val="12B01A"/>
              </a:solidFill>
              <a:prstDash val="sysDot"/>
            </a:ln>
            <a:scene3d>
              <a:camera prst="obliqueBottom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2209800" y="2438400"/>
              <a:ext cx="4495800" cy="3060700"/>
              <a:chOff x="2209800" y="2438400"/>
              <a:chExt cx="4495800" cy="3060700"/>
            </a:xfrm>
          </p:grpSpPr>
          <p:pic>
            <p:nvPicPr>
              <p:cNvPr id="6" name="Picture 1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209800" y="2438400"/>
                <a:ext cx="4419600" cy="609600"/>
              </a:xfrm>
              <a:prstGeom prst="rect">
                <a:avLst/>
              </a:prstGeom>
              <a:solidFill>
                <a:srgbClr val="12B01A"/>
              </a:solidFill>
              <a:ln>
                <a:prstDash val="sysDot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pic>
          <p:grpSp>
            <p:nvGrpSpPr>
              <p:cNvPr id="25" name="Group 24"/>
              <p:cNvGrpSpPr/>
              <p:nvPr/>
            </p:nvGrpSpPr>
            <p:grpSpPr>
              <a:xfrm>
                <a:off x="2209800" y="3048000"/>
                <a:ext cx="4495800" cy="2451100"/>
                <a:chOff x="2209800" y="3048000"/>
                <a:chExt cx="4495800" cy="2451100"/>
              </a:xfrm>
            </p:grpSpPr>
            <p:sp>
              <p:nvSpPr>
                <p:cNvPr id="21" name="Down Arrow 20"/>
                <p:cNvSpPr/>
                <p:nvPr/>
              </p:nvSpPr>
              <p:spPr>
                <a:xfrm>
                  <a:off x="4191000" y="3048000"/>
                  <a:ext cx="381000" cy="609600"/>
                </a:xfrm>
                <a:prstGeom prst="downArrow">
                  <a:avLst/>
                </a:prstGeom>
                <a:solidFill>
                  <a:srgbClr val="12B01A"/>
                </a:solidFill>
                <a:ln>
                  <a:solidFill>
                    <a:srgbClr val="12B01A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scene3d>
                    <a:camera prst="orthographicFront"/>
                    <a:lightRig rig="soft" dir="tl">
                      <a:rot lat="0" lon="0" rev="0"/>
                    </a:lightRig>
                  </a:scene3d>
                  <a:sp3d contourW="25400" prstMaterial="matte">
                    <a:bevelT w="25400" h="55880" prst="artDeco"/>
                    <a:contourClr>
                      <a:schemeClr val="accent2">
                        <a:tint val="20000"/>
                      </a:schemeClr>
                    </a:contourClr>
                  </a:sp3d>
                </a:bodyPr>
                <a:lstStyle/>
                <a:p>
                  <a:pPr algn="ctr"/>
                  <a:endParaRPr lang="en-US" b="1" spc="5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24" name="Group 23"/>
                <p:cNvGrpSpPr/>
                <p:nvPr/>
              </p:nvGrpSpPr>
              <p:grpSpPr>
                <a:xfrm>
                  <a:off x="2209800" y="3657600"/>
                  <a:ext cx="4495800" cy="1841500"/>
                  <a:chOff x="2209800" y="3657600"/>
                  <a:chExt cx="4495800" cy="1841500"/>
                </a:xfrm>
              </p:grpSpPr>
              <p:pic>
                <p:nvPicPr>
                  <p:cNvPr id="1025" name="Picture 1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209800" y="3657600"/>
                    <a:ext cx="4495800" cy="635000"/>
                  </a:xfrm>
                  <a:prstGeom prst="rect">
                    <a:avLst/>
                  </a:prstGeom>
                  <a:ln>
                    <a:prstDash val="sysDot"/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</p:pic>
              <p:grpSp>
                <p:nvGrpSpPr>
                  <p:cNvPr id="23" name="Group 22"/>
                  <p:cNvGrpSpPr/>
                  <p:nvPr/>
                </p:nvGrpSpPr>
                <p:grpSpPr>
                  <a:xfrm>
                    <a:off x="2209800" y="4267200"/>
                    <a:ext cx="4495800" cy="1231900"/>
                    <a:chOff x="2209800" y="4267200"/>
                    <a:chExt cx="4495800" cy="1231900"/>
                  </a:xfrm>
                </p:grpSpPr>
                <p:pic>
                  <p:nvPicPr>
                    <p:cNvPr id="1028" name="Picture 4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209800" y="4876800"/>
                      <a:ext cx="4495800" cy="622300"/>
                    </a:xfrm>
                    <a:prstGeom prst="rect">
                      <a:avLst/>
                    </a:prstGeom>
                    <a:ln>
                      <a:prstDash val="sysDot"/>
                    </a:ln>
                  </p:spPr>
                  <p:style>
                    <a:lnRef idx="0">
                      <a:schemeClr val="accent3"/>
                    </a:lnRef>
                    <a:fillRef idx="3">
                      <a:schemeClr val="accent3"/>
                    </a:fillRef>
                    <a:effectRef idx="3">
                      <a:schemeClr val="accent3"/>
                    </a:effectRef>
                    <a:fontRef idx="minor">
                      <a:schemeClr val="lt1"/>
                    </a:fontRef>
                  </p:style>
                </p:pic>
                <p:sp>
                  <p:nvSpPr>
                    <p:cNvPr id="22" name="Down Arrow 21"/>
                    <p:cNvSpPr/>
                    <p:nvPr/>
                  </p:nvSpPr>
                  <p:spPr>
                    <a:xfrm>
                      <a:off x="4267200" y="4267200"/>
                      <a:ext cx="381000" cy="609600"/>
                    </a:xfrm>
                    <a:prstGeom prst="downArrow">
                      <a:avLst/>
                    </a:prstGeom>
                    <a:solidFill>
                      <a:srgbClr val="12B01A"/>
                    </a:solidFill>
                    <a:ln>
                      <a:prstDash val="sysDot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>
                      <a:scene3d>
                        <a:camera prst="orthographicFront"/>
                        <a:lightRig rig="soft" dir="tl">
                          <a:rot lat="0" lon="0" rev="0"/>
                        </a:lightRig>
                      </a:scene3d>
                      <a:sp3d contourW="25400" prstMaterial="matte">
                        <a:bevelT w="25400" h="55880" prst="artDeco"/>
                        <a:contourClr>
                          <a:schemeClr val="accent2">
                            <a:tint val="20000"/>
                          </a:schemeClr>
                        </a:contourClr>
                      </a:sp3d>
                    </a:bodyPr>
                    <a:lstStyle/>
                    <a:p>
                      <a:pPr algn="ctr"/>
                      <a:endParaRPr lang="en-US" b="1" spc="50">
                        <a:ln w="11430"/>
                        <a:gradFill>
                          <a:gsLst>
                            <a:gs pos="25000">
                              <a:schemeClr val="accent2"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shade val="45000"/>
                                <a:satMod val="16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</p:txBody>
                </p:sp>
              </p:grpSp>
            </p:grpSp>
          </p:grpSp>
        </p:grpSp>
      </p:grp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938</TotalTime>
  <Words>184</Words>
  <Application>Microsoft Office PowerPoint</Application>
  <PresentationFormat>On-screen Show (4:3)</PresentationFormat>
  <Paragraphs>47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</dc:creator>
  <cp:lastModifiedBy>s</cp:lastModifiedBy>
  <cp:revision>194</cp:revision>
  <dcterms:created xsi:type="dcterms:W3CDTF">2006-08-16T00:00:00Z</dcterms:created>
  <dcterms:modified xsi:type="dcterms:W3CDTF">2020-06-17T17:03:08Z</dcterms:modified>
</cp:coreProperties>
</file>