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572" r:id="rId2"/>
    <p:sldId id="517" r:id="rId3"/>
    <p:sldId id="518" r:id="rId4"/>
    <p:sldId id="576" r:id="rId5"/>
    <p:sldId id="637" r:id="rId6"/>
    <p:sldId id="578" r:id="rId7"/>
    <p:sldId id="633" r:id="rId8"/>
    <p:sldId id="620" r:id="rId9"/>
    <p:sldId id="623" r:id="rId10"/>
    <p:sldId id="621" r:id="rId11"/>
    <p:sldId id="638" r:id="rId12"/>
    <p:sldId id="622" r:id="rId13"/>
    <p:sldId id="580" r:id="rId14"/>
    <p:sldId id="634" r:id="rId15"/>
    <p:sldId id="624" r:id="rId16"/>
    <p:sldId id="625" r:id="rId17"/>
    <p:sldId id="626" r:id="rId18"/>
    <p:sldId id="627" r:id="rId19"/>
    <p:sldId id="636" r:id="rId20"/>
    <p:sldId id="581" r:id="rId21"/>
    <p:sldId id="635" r:id="rId22"/>
    <p:sldId id="628" r:id="rId23"/>
    <p:sldId id="629" r:id="rId24"/>
    <p:sldId id="630" r:id="rId25"/>
    <p:sldId id="631" r:id="rId26"/>
    <p:sldId id="632" r:id="rId27"/>
    <p:sldId id="587" r:id="rId28"/>
    <p:sldId id="588" r:id="rId29"/>
    <p:sldId id="618" r:id="rId30"/>
    <p:sldId id="5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>
      <p:cViewPr varScale="1">
        <p:scale>
          <a:sx n="66" d="100"/>
          <a:sy n="66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220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D5D6-CB6A-40AC-BE7F-187388A574A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1812D-1755-4ED9-AA81-6DF5B6131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4D0D1-6F8F-4980-A199-4A84F3A10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E10DC4F-A8FF-478C-9A74-AF5AB657E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059B9-30DB-4CC4-92AA-672BBD7A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1F7830-C921-41EB-AB4A-3278DE77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26BFE8-EF69-4227-B71E-93643E79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6A2446-53C2-4799-9941-3C32D44E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5DD4B5-AE20-472E-8A74-CB3C9D12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0142D8-B700-49D1-8E95-E5887E2A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F663A6-ED1D-4DB3-AA14-AF5EFCB1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91ED42-5D1C-46F2-8936-5A60398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B2E87F5-0ABB-45D5-A4C7-45669B8CD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66E8D7-8251-40E7-BE4F-FE3A732C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02D36B-F6FE-4CE3-8EA7-C2EC4894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74FCEB-5BAE-4999-A40C-0113AA3A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71FE6C-D55A-4265-A14F-66D564C8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0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F038A1-1995-4A35-8724-7F73BB57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9A6B3B-DCB4-4C06-B4DB-341608D6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A4643A-1683-44B5-96A3-849D6F37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5B9BC8-741D-4929-AE97-331F37E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5366DE-B7EF-4B4F-9209-4A9DA391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D8AA8-94EC-46B7-9783-A562F612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C6550E-DDEC-4728-A44A-6BA56D58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546163-4E61-44BE-863D-4EC0AB5E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6A83CD-BB50-4003-AF87-8928DACE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007353-66C8-4AFB-95F4-DAD3F7F1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41234-A9BD-4570-835E-10AEECDD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0ECED6-7777-423D-B39D-2F7C08C36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041896-7168-491B-81A1-27245052D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871151-AD84-4FB5-B647-9E2A8FDA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B36BE8-DBE3-475F-AAAF-7DAACF34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6F85B5-5059-41C9-B340-A46BE82A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27759C-B53E-4A59-9456-734BFDCF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F632DC-F4B3-4A94-B075-AFA95973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00F90F-1CF5-4B43-8064-EC8B9B6DA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7582451-F6E8-47D9-83DB-FDF5DB2EA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2F96A46-E971-4CD4-89D4-525D6C068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92587AC-08E3-4818-A366-68B720E6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08690DD-760B-4E5B-B49E-76342996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2BB83C9-3B69-455F-B2DA-260F3AEA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97FF3A-EB67-4CD2-BC9A-3FEB5876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F47B2BD-BB0F-4684-95D0-66A925C5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5B4BF43-0687-4C9B-AD7F-3AE51027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17E4B5-FB79-4AF6-87BC-BA1067E2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8F7975-553B-4335-BC7B-CDCD4850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CFC19B3-CC9B-40DF-987D-C496182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018BC1-048B-40F8-83E7-9CAB1F26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3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AF68C8-90A3-4189-9FCD-296A32A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7281C9-1A98-4313-881E-7D483A70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3C6609-FF8F-4EB0-8A53-E43F35850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7D4E80-F406-467B-A963-49BE0AD4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462D82-8D5C-4D01-8B12-000DD49E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0CB6A2-E9F7-4A23-A117-BF769934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7E75C9-D724-4BF3-90E9-6307C88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8D6682-8541-4D9E-9AAE-EF336A8AC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9585F8-8DC9-47EB-9F7D-DF3945264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5A52CD-10ED-4C7C-B7E5-6E7BBAFB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FB0F5E-04D5-4B6E-AD86-EEF51EF4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A8CA05-10E7-4618-9D4B-58C74C8D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3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521845-B405-4972-958A-1D9878ED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C4F9E-8F3F-4007-9D69-D56DE9D6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75482A-1C8C-4D10-99A7-BB2790F69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E77119-8BD3-4B9D-8EFB-94DF5946D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1C0931-97FE-49D1-AEDC-13BDFB295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: Beveled 6">
            <a:extLst>
              <a:ext uri="{FF2B5EF4-FFF2-40B4-BE49-F238E27FC236}">
                <a16:creationId xmlns="" xmlns:a16="http://schemas.microsoft.com/office/drawing/2014/main" id="{E05CD2C1-2574-44CC-A43C-9A9C832A441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3346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3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tadnan08@gmail.com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97980" y="2286000"/>
            <a:ext cx="5545819" cy="1905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8800" b="1" cap="none" spc="0" dirty="0">
                <a:ln w="5715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57150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A76E00-FCAE-43EE-B91E-1AC95868725B}"/>
              </a:ext>
            </a:extLst>
          </p:cNvPr>
          <p:cNvSpPr txBox="1"/>
          <p:nvPr/>
        </p:nvSpPr>
        <p:spPr>
          <a:xfrm>
            <a:off x="944375" y="990600"/>
            <a:ext cx="721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IN" sz="4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সবাইকে</a:t>
            </a:r>
            <a:endParaRPr lang="en-US" sz="48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FI\Desktop\New folder\Saifuddahar+Shahid+%23+Develpoer+of+Shahidli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27" y="228600"/>
            <a:ext cx="5562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711" y="5007259"/>
            <a:ext cx="7832632" cy="5847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১৯৮৫ সালে বাংলা ফন্টসহ শহীদ লিপি সফটওয়্যার তৈরি হয়।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200400"/>
            <a:ext cx="7684294" cy="107721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793" y="1730829"/>
            <a:ext cx="2000250" cy="7155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405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5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5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7924800" cy="99060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বিভিন্ন সফটওয়্যারের সাথে সঙ্গতিপূর্ণ হওয়ায় ব্যাপক জনপ্রিয়তা লাভ করেছে বিজয় সফটওয়্যার।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074" name="Picture 2" descr="C:\Users\RAFI\Desktop\New folder\bayan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4836"/>
            <a:ext cx="3054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FI\Desktop\New folder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r="20116"/>
          <a:stretch/>
        </p:blipFill>
        <p:spPr bwMode="auto">
          <a:xfrm>
            <a:off x="4876800" y="1634836"/>
            <a:ext cx="301336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/>
          <p:cNvSpPr/>
          <p:nvPr/>
        </p:nvSpPr>
        <p:spPr>
          <a:xfrm rot="1357720">
            <a:off x="2877413" y="817556"/>
            <a:ext cx="2438400" cy="7894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জব্বার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52F49C-8113-48DC-9BFF-A1CA2A8200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30243" cy="3003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DB52F2-6247-4C8A-98BF-4BCB0F4EF369}"/>
              </a:ext>
            </a:extLst>
          </p:cNvPr>
          <p:cNvSpPr txBox="1"/>
          <p:nvPr/>
        </p:nvSpPr>
        <p:spPr>
          <a:xfrm>
            <a:off x="3156858" y="5135336"/>
            <a:ext cx="324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790FB4-5758-465A-BED7-82BF29B7C9BA}"/>
              </a:ext>
            </a:extLst>
          </p:cNvPr>
          <p:cNvSpPr txBox="1"/>
          <p:nvPr/>
        </p:nvSpPr>
        <p:spPr>
          <a:xfrm>
            <a:off x="422491" y="2632629"/>
            <a:ext cx="82990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কী-বোর্ডঃ</a:t>
            </a:r>
            <a:r>
              <a:rPr lang="en-US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Ctrl </a:t>
            </a: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3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Alt+B</a:t>
            </a: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3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sz="33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SutonnyMJ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3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75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uccess\Downloads\bijoy_k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/>
        </p:blipFill>
        <p:spPr bwMode="auto">
          <a:xfrm>
            <a:off x="533400" y="1554518"/>
            <a:ext cx="8077200" cy="4465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638800" cy="76200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বিজয় কীবোর্ড লে</a:t>
            </a:r>
            <a:r>
              <a:rPr lang="en-US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bn-BD" sz="5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আউট 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867400" cy="5334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বিজয় </a:t>
            </a:r>
            <a:r>
              <a:rPr lang="bn-BD" sz="36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সফটওয়্যারের লেখার নিয়মঃ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099" name="Picture 3" descr="C:\Users\RAFI\Desktop\New folder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"/>
          <a:stretch/>
        </p:blipFill>
        <p:spPr bwMode="auto">
          <a:xfrm>
            <a:off x="3496107" y="2433384"/>
            <a:ext cx="4872037" cy="1821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957078"/>
            <a:ext cx="2590800" cy="107721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 বাংলা ফন্ট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নিবার্চন কর।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31893"/>
            <a:ext cx="8229600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SutonnyOMJ" pitchFamily="2" charset="0"/>
                <a:cs typeface="SutonnyOMJ" pitchFamily="2" charset="0"/>
              </a:rPr>
              <a:t>কোন ডকুমেন্টে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বিজয়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সফটওয়্যারের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বাংলায় লেখার জন্য ধারাবাহিকভাবে কাজগুলো সম্পূর্ণ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কর: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419600"/>
            <a:ext cx="7834744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২য়ঃ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বোর্ডের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 সাথে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ctrl ও  alt</a:t>
            </a:r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চাপ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5791200"/>
            <a:ext cx="7682344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য়ঃ কী-বোর্ডের লে-আউট অনুযায়ী বাংলায় লি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খা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8000" y="3048000"/>
            <a:ext cx="10668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9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FI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71450"/>
            <a:ext cx="8115300" cy="25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020669"/>
            <a:ext cx="6096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ক্ষ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349364"/>
            <a:ext cx="3810000" cy="68580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যুক্তাক্ষর লেখার কিছু নিয়ম:</a:t>
            </a:r>
            <a:endParaRPr lang="en-US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3793899"/>
            <a:ext cx="8001000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যুক্তাক্ষর লিখতে লিংক (সংযুক্ত) হিসাবে</a:t>
            </a:r>
            <a:r>
              <a:rPr lang="bn-BD" sz="3200" dirty="0" smtClean="0">
                <a:latin typeface="Times New Roman" pitchFamily="18" charset="0"/>
                <a:cs typeface="SutonnyOMJ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bn-BD" sz="3200" dirty="0" smtClean="0">
                <a:latin typeface="Times New Roman" pitchFamily="18" charset="0"/>
                <a:cs typeface="SutonnyOMJ" pitchFamily="2" charset="0"/>
              </a:rPr>
              <a:t> 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অক্ষর ব্যবহার করা হয়। প্রথম অক্ষর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দ্বিতীয় অক্ষর।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50" y="477862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j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N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flipV="1">
            <a:off x="3848100" y="4987488"/>
            <a:ext cx="381000" cy="22860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V="1">
            <a:off x="4819650" y="4987487"/>
            <a:ext cx="381000" cy="22860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1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27965" y="533400"/>
            <a:ext cx="5562600" cy="76200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স্বরবর্ণ লেখার কিছু নিয়ম:</a:t>
            </a:r>
            <a:endParaRPr lang="en-US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365" y="3917515"/>
            <a:ext cx="73914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অ বাদে সকল স্বরবর্ণ লিখতে  প্রথমে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এবং পরে ঐ বর্ণের সংক্ষিপ্ত রূপ “কার” চাপতে হবে।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56365" y="2393515"/>
          <a:ext cx="822960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  <a:gridCol w="587829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বর্ণ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বর্ণ</a:t>
                      </a:r>
                      <a:r>
                        <a:rPr lang="bn-BD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বর্ণ</a:t>
                      </a:r>
                      <a:r>
                        <a:rPr lang="bn-BD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বর্ণ</a:t>
                      </a:r>
                      <a:r>
                        <a:rPr lang="bn-BD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বর্ণ</a:t>
                      </a:r>
                      <a:r>
                        <a:rPr lang="bn-BD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বর্ণ</a:t>
                      </a:r>
                      <a:r>
                        <a:rPr lang="bn-BD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বর্ণ</a:t>
                      </a:r>
                      <a:r>
                        <a:rPr lang="bn-BD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কী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SutonnyOMJ" pitchFamily="2" charset="0"/>
                          <a:cs typeface="SutonnyOMJ" pitchFamily="2" charset="0"/>
                        </a:rPr>
                        <a:t>আ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gf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SutonnyOMJ" pitchFamily="2" charset="0"/>
                          <a:cs typeface="SutonnyOMJ" pitchFamily="2" charset="0"/>
                        </a:rPr>
                        <a:t>ই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SutonnyOMJ" pitchFamily="2" charset="0"/>
                          <a:cs typeface="SutonnyOMJ" pitchFamily="2" charset="0"/>
                        </a:rPr>
                        <a:t>ঈ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utonnyOMJ" pitchFamily="2" charset="0"/>
                          <a:cs typeface="SutonnyOMJ" pitchFamily="2" charset="0"/>
                        </a:rPr>
                        <a:t>উ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SutonnyOMJ" pitchFamily="2" charset="0"/>
                          <a:cs typeface="SutonnyOMJ" pitchFamily="2" charset="0"/>
                        </a:rPr>
                        <a:t>এ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utonnyOMJ" pitchFamily="2" charset="0"/>
                          <a:cs typeface="SutonnyOMJ" pitchFamily="2" charset="0"/>
                        </a:rPr>
                        <a:t>ঐ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SutonnyOMJ" pitchFamily="2" charset="0"/>
                          <a:cs typeface="SutonnyOMJ" pitchFamily="2" charset="0"/>
                        </a:rPr>
                        <a:t>ঔ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gX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85800"/>
            <a:ext cx="4953000" cy="830997"/>
          </a:xfrm>
          <a:prstGeom prst="rect">
            <a:avLst/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2667000"/>
            <a:ext cx="77343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বিজয়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সফটওয়্যার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শব্দগুলি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2399"/>
            <a:ext cx="7772400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আল্লাহ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উচ্চ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া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ইন্টারনেট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অভ্র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কৃষ্ণ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ব্রহ্ম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বিন্দু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ঈদ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ঊষা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ঋণ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বৃক্ষ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পেস্ট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ফন্ট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উল্লেখ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অন্তু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নির্মাণ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চাঁদ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381000" y="838200"/>
            <a:ext cx="8311124" cy="5105400"/>
          </a:xfrm>
          <a:prstGeom prst="round2DiagRect">
            <a:avLst>
              <a:gd name="adj1" fmla="val 3534"/>
              <a:gd name="adj2" fmla="val 2420"/>
            </a:avLst>
          </a:prstGeom>
          <a:ln w="5715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Algerian" panose="04020705040A02060702" pitchFamily="82" charset="0"/>
                <a:cs typeface="NikoshBAN" pitchFamily="2" charset="0"/>
              </a:rPr>
              <a:t>Shariful</a:t>
            </a:r>
            <a:r>
              <a:rPr lang="en-US" sz="3200" dirty="0">
                <a:latin typeface="Algerian" panose="04020705040A02060702" pitchFamily="82" charset="0"/>
                <a:cs typeface="NikoshBAN" pitchFamily="2" charset="0"/>
              </a:rPr>
              <a:t> </a:t>
            </a:r>
            <a:r>
              <a:rPr lang="en-US" sz="3200" dirty="0" err="1">
                <a:latin typeface="Algerian" panose="04020705040A02060702" pitchFamily="82" charset="0"/>
                <a:cs typeface="NikoshBAN" pitchFamily="2" charset="0"/>
              </a:rPr>
              <a:t>Asgar</a:t>
            </a:r>
            <a:r>
              <a:rPr lang="en-US" sz="3200" dirty="0">
                <a:latin typeface="Algerian" panose="04020705040A02060702" pitchFamily="82" charset="0"/>
                <a:cs typeface="NikoshBAN" pitchFamily="2" charset="0"/>
              </a:rPr>
              <a:t> ADNAN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spc="-1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spc="-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B.Sc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Master Trainer (ICT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Email   : 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2"/>
              </a:rPr>
              <a:t>itadnan08@gmail.com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Mobile 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01818-765302</a:t>
            </a:r>
            <a:endParaRPr lang="en-US" sz="3200" spc="-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spc="-1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5943599" y="1447800"/>
            <a:ext cx="2438401" cy="2895600"/>
          </a:xfrm>
          <a:prstGeom prst="round2DiagRect">
            <a:avLst>
              <a:gd name="adj1" fmla="val 3534"/>
              <a:gd name="adj2" fmla="val 2420"/>
            </a:avLst>
          </a:prstGeom>
          <a:ln w="57150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spc="-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05" y="1600200"/>
            <a:ext cx="2158271" cy="259080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609600" y="4451862"/>
            <a:ext cx="7772400" cy="1186938"/>
          </a:xfrm>
          <a:prstGeom prst="round2DiagRect">
            <a:avLst>
              <a:gd name="adj1" fmla="val 3534"/>
              <a:gd name="adj2" fmla="val 2420"/>
            </a:avLst>
          </a:prstGeom>
          <a:ln w="57150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Assistant 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Teacher , ICT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3200" spc="-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Ispahani</a:t>
            </a:r>
            <a:r>
              <a:rPr lang="en-US" sz="32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Public School &amp; </a:t>
            </a:r>
            <a:r>
              <a:rPr lang="en-US" sz="32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College , </a:t>
            </a:r>
            <a:r>
              <a:rPr lang="en-US" sz="3200" spc="-1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Chattogram</a:t>
            </a:r>
            <a:endParaRPr lang="en-US" sz="3200" spc="-1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endParaRPr lang="en-US" sz="3200" spc="-1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E3467D-C2D8-4B39-A462-A48752ED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3" b="8028"/>
          <a:stretch/>
        </p:blipFill>
        <p:spPr>
          <a:xfrm>
            <a:off x="381000" y="990600"/>
            <a:ext cx="8382000" cy="35423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E69F86-1466-4835-A793-990D5014857A}"/>
              </a:ext>
            </a:extLst>
          </p:cNvPr>
          <p:cNvSpPr txBox="1"/>
          <p:nvPr/>
        </p:nvSpPr>
        <p:spPr>
          <a:xfrm>
            <a:off x="3352800" y="4876800"/>
            <a:ext cx="21989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5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405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5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5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50" dirty="0" err="1"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7E4685-0F23-49C9-80ED-0FEEC7EE2FFC}"/>
              </a:ext>
            </a:extLst>
          </p:cNvPr>
          <p:cNvSpPr/>
          <p:nvPr/>
        </p:nvSpPr>
        <p:spPr>
          <a:xfrm>
            <a:off x="7851099" y="5255926"/>
            <a:ext cx="1292902" cy="7448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4955EDE-2E31-49C9-98DE-A6AEB25405E7}"/>
              </a:ext>
            </a:extLst>
          </p:cNvPr>
          <p:cNvSpPr/>
          <p:nvPr/>
        </p:nvSpPr>
        <p:spPr>
          <a:xfrm>
            <a:off x="-1" y="857250"/>
            <a:ext cx="1292902" cy="7448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EFEFF8-3B7C-4CC8-867B-3F0BC7CB4147}"/>
              </a:ext>
            </a:extLst>
          </p:cNvPr>
          <p:cNvSpPr txBox="1"/>
          <p:nvPr/>
        </p:nvSpPr>
        <p:spPr>
          <a:xfrm>
            <a:off x="422491" y="2632628"/>
            <a:ext cx="8299019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কী-বোর্ডঃ</a:t>
            </a:r>
            <a:r>
              <a:rPr lang="en-US" sz="3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F</a:t>
            </a:r>
            <a:r>
              <a:rPr lang="en-US" sz="3300" dirty="0">
                <a:cs typeface="NikoshBAN" panose="02000000000000000000" pitchFamily="2" charset="0"/>
              </a:rPr>
              <a:t>12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NikoshBAN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ফন্ট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9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8037" y="762000"/>
            <a:ext cx="43849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অভ্র</a:t>
            </a:r>
            <a:r>
              <a:rPr lang="bn-BD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সফটওয়্যারে তিনটি পদ্ধতিতে </a:t>
            </a:r>
          </a:p>
          <a:p>
            <a:pPr algn="ctr"/>
            <a:r>
              <a:rPr lang="bn-BD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বাংলা লেখা যায়: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37" y="2870906"/>
            <a:ext cx="4273563" cy="3377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618" y="3629239"/>
            <a:ext cx="2590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উইনিবিজয়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2438400"/>
            <a:ext cx="2590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অভ্র ফোনেটিক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2590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অভ্র মউস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792343"/>
            <a:ext cx="2133600" cy="10325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93472" y="3983182"/>
            <a:ext cx="2521528" cy="66501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21181" y="5051286"/>
            <a:ext cx="2189019" cy="58751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RAFI\Desktop\New folder\avro5-splas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18" y="457201"/>
            <a:ext cx="3461082" cy="20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324600" cy="5334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উইনিবিজয়  সফটওয়্যারের লেখার নিয়মঃ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74" y="4695128"/>
            <a:ext cx="3931226" cy="138499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৩য়: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Font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ট্যাব থেকে বাংলা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NikoshBAN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ফন্ট নিবার্চন করি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486" y="2933697"/>
            <a:ext cx="3976255" cy="14097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২য়: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বোর্ডের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F12 </a:t>
            </a:r>
            <a:r>
              <a:rPr lang="bn-BD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চাপে অথবা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অভ্র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Shortcut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 বার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এ ক্লিক করে বাংলা নির্ধারণ করি।</a:t>
            </a:r>
            <a:r>
              <a:rPr lang="bn-BD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867400"/>
            <a:ext cx="7682344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৪র্থ: কী-বোর্ডের লে-আউট অনুযায়ী বাংলায় লিখ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43024"/>
            <a:ext cx="3248025" cy="200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1219200"/>
            <a:ext cx="3886200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অভ্র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Shortcut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বার এর ড্রপ ডাউন বাটনে ক্লিক করে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UniBijoy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 নির্বাচন করি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67200" y="2290445"/>
            <a:ext cx="1828800" cy="31375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RAFI\Desktop\New folder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9" y="4495800"/>
            <a:ext cx="3952209" cy="1153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334741" y="4894458"/>
            <a:ext cx="846859" cy="27772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RAFI\Desktop\New folder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979918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4334741" y="3638548"/>
            <a:ext cx="1075459" cy="26670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791200" y="1205805"/>
            <a:ext cx="381000" cy="47059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0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9" y="1219200"/>
            <a:ext cx="3659245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324600" cy="5334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ফোনেটিক সফটওয়্যারের লেখার নিয়মঃ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974" y="4161728"/>
            <a:ext cx="3931226" cy="95410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৩য়: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Font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ট্যাব থেকে বাংলা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NikoshBan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ফন্ট নিবার্চন করি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486" y="2590800"/>
            <a:ext cx="3976255" cy="11811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২য়: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বোর্ডের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F12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চাপে অথবা </a:t>
            </a:r>
            <a:r>
              <a:rPr lang="en-US" sz="2400" dirty="0" err="1">
                <a:latin typeface="SutonnyOMJ" pitchFamily="2" charset="0"/>
                <a:cs typeface="SutonnyOMJ" pitchFamily="2" charset="0"/>
              </a:rPr>
              <a:t>অভ্র</a:t>
            </a:r>
            <a:r>
              <a:rPr lang="en-US" sz="2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Shortcut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বার এ ক্লিক করে বাংলা নির্ধারণ করি।</a:t>
            </a:r>
            <a:r>
              <a:rPr lang="bn-BD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562600"/>
            <a:ext cx="3953741" cy="8174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৪র্থ: কী-বোর্ডের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ইংরেজি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বানান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বাংলায় লি</a:t>
            </a:r>
            <a:r>
              <a:rPr lang="en-US" sz="24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খি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388620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অভ্র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Shortcut</a:t>
            </a:r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 বার এর ড্রপ ডাউন বাটনে ক্লিক করে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Avro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Phonetic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2400" dirty="0" smtClean="0">
                <a:latin typeface="SutonnyOMJ" pitchFamily="2" charset="0"/>
                <a:cs typeface="SutonnyOMJ" pitchFamily="2" charset="0"/>
              </a:rPr>
              <a:t>নির্বাচন করি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67200" y="1524000"/>
            <a:ext cx="2438400" cy="76644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Users\RAFI\Desktop\New folder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70" y="3962400"/>
            <a:ext cx="3908048" cy="1153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334741" y="4361058"/>
            <a:ext cx="846859" cy="27772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RAFI\Desktop\New folder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09902"/>
            <a:ext cx="3979918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4334741" y="3181351"/>
            <a:ext cx="1075459" cy="38100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19800" y="1143000"/>
            <a:ext cx="304800" cy="3810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9" y="5351638"/>
            <a:ext cx="3952208" cy="1277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858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উচ্চারণভিত্তিক(ফোনেটিক)কী সমূহ:</a:t>
            </a:r>
            <a:endParaRPr lang="en-US" sz="4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074" name="Picture 2" descr="C:\Users\success\Downloads\Avro_Phonetic_Keyboard_Layou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7130"/>
            <a:ext cx="6477000" cy="3548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486400"/>
            <a:ext cx="7543800" cy="9906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ফোনেটিক লে-আউটের সাহায্য নিয়ে সহজেই ইংরেজি অক্ষর দিয়ে বাংলা লেখা যায়।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RAFI\Desktop\New folder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72" y="1295400"/>
            <a:ext cx="3979918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096000" cy="5334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অভ্র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মউস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সফটওয়্যারের লেখার নিয়মঃ</a:t>
            </a:r>
            <a:endParaRPr lang="en-US" sz="36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974" y="4695128"/>
            <a:ext cx="3931226" cy="95410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৩য়: মাউসে ক্লিক করে প্রয়োজনীয় অক্ষর বা শব্দ লিখি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486" y="2933697"/>
            <a:ext cx="3976255" cy="9715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২য়: 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Avro Mouse- Click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Type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কী-বোর্ড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আসবে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3886200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মে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অভ্র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Shortcut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ছবির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sz="28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ক্লিক </a:t>
            </a:r>
            <a:r>
              <a:rPr lang="bn-BD" sz="2800" dirty="0">
                <a:latin typeface="SutonnyOMJ" pitchFamily="2" charset="0"/>
                <a:cs typeface="SutonnyOMJ" pitchFamily="2" charset="0"/>
              </a:rPr>
              <a:t>করি।</a:t>
            </a:r>
            <a:r>
              <a:rPr lang="bn-BD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1828800"/>
            <a:ext cx="2402131" cy="46164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b="6573"/>
          <a:stretch/>
        </p:blipFill>
        <p:spPr bwMode="auto">
          <a:xfrm>
            <a:off x="4589209" y="2473037"/>
            <a:ext cx="4070081" cy="1641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08" y="4267200"/>
            <a:ext cx="4070081" cy="1971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6669331" y="1323453"/>
            <a:ext cx="464128" cy="70589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4" name="Picture 4" descr="C:\Users\Motiar\Desktop\arrow-pointer-lg-2x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52" y="5033320"/>
            <a:ext cx="428625" cy="45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429" y="980800"/>
            <a:ext cx="2507105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2625641"/>
            <a:ext cx="6792686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bn-BD" sz="2800" b="1" dirty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অভ্র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সফটওয়্যার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সঙ্গীতের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defTabSz="685800">
              <a:defRPr/>
            </a:pPr>
            <a:endParaRPr lang="en-US" sz="27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7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ভালবাসি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480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26289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মূল্যায়ন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586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defTabSz="685800"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লে-আউট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685800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685800"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ফোনেটিক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defTabSz="685800">
              <a:defRPr/>
            </a:pP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1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OTIAR\Motiar D. Content\Class Viii\Picture\পাঠ ৫৭\leprechaun_surfing_internet_hg_wht_27586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82" y="685800"/>
            <a:ext cx="297731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066800"/>
            <a:ext cx="38987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বাড়ির </a:t>
            </a: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56803"/>
            <a:ext cx="8382000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সুবিধাগুলো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সঙ্গীত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লেখা-লেখির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প্রসেসিং-এর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7600" y="1576979"/>
            <a:ext cx="4879261" cy="3558066"/>
          </a:xfrm>
          <a:prstGeom prst="round2DiagRect">
            <a:avLst>
              <a:gd name="adj1" fmla="val 3788"/>
              <a:gd name="adj2" fmla="val 4583"/>
            </a:avLst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defTabSz="546100">
              <a:spcBef>
                <a:spcPts val="0"/>
              </a:spcBef>
              <a:buNone/>
            </a:pPr>
            <a:endParaRPr lang="bn-IN" sz="20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Subject  :  ICT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Class 	    :  VII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Chapter :  Four (4)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spc="-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spc="-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sz="3600" spc="-1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133FB4-8924-4D52-8ABA-4F276EC1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2715404" cy="35348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740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131BEA-2FD2-455F-83F3-28E96174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1" y="1442527"/>
            <a:ext cx="7639419" cy="36928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504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3686" y="4744721"/>
            <a:ext cx="2416629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3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3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BE796B-81AA-4CC2-91AD-9532BEFBE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657600" cy="2423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17C4AC-FF16-4B23-B15C-1785DA44F9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91149"/>
            <a:ext cx="3289493" cy="241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34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8B3242-8409-42FB-A2F1-DDB9650D3925}"/>
              </a:ext>
            </a:extLst>
          </p:cNvPr>
          <p:cNvSpPr txBox="1"/>
          <p:nvPr/>
        </p:nvSpPr>
        <p:spPr>
          <a:xfrm>
            <a:off x="993321" y="3429000"/>
            <a:ext cx="7260771" cy="7155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5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5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5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=""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2285999" y="1727012"/>
            <a:ext cx="4675414" cy="1092388"/>
          </a:xfrm>
          <a:prstGeom prst="round2DiagRect">
            <a:avLst>
              <a:gd name="adj1" fmla="val 3534"/>
              <a:gd name="adj2" fmla="val 2420"/>
            </a:avLst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None/>
              <a:defRPr/>
            </a:pPr>
            <a:r>
              <a:rPr lang="en-US" sz="6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6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</a:t>
            </a:r>
            <a:r>
              <a:rPr lang="as-IN" sz="6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6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66800"/>
            <a:ext cx="177165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600" b="1" dirty="0" err="1">
                <a:solidFill>
                  <a:prstClr val="black"/>
                </a:solidFill>
                <a:latin typeface="SolaimanLipi" pitchFamily="65" charset="0"/>
                <a:cs typeface="SolaimanLipi" pitchFamily="65" charset="0"/>
              </a:rPr>
              <a:t>শিখনফল</a:t>
            </a:r>
            <a:endParaRPr lang="en-US" sz="3600" b="1" dirty="0">
              <a:solidFill>
                <a:prstClr val="black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 smtClean="0">
              <a:solidFill>
                <a:srgbClr val="2C2C2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4313" indent="-214313" defTabSz="685800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</a:t>
            </a:r>
            <a:r>
              <a:rPr lang="as-IN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800" dirty="0" err="1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 smtClean="0">
                <a:solidFill>
                  <a:srgbClr val="2C2C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14313" indent="-214313" defTabSz="685800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14313" indent="-214313" defTabSz="685800"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বিজয় সফটওয়্যার ব্যবহার করে বাংলা লিখতে পারবে।</a:t>
            </a:r>
          </a:p>
          <a:p>
            <a:pPr marL="214313" indent="-214313" defTabSz="685800">
              <a:buFont typeface="Wingdings" pitchFamily="2" charset="2"/>
              <a:buChar char="q"/>
              <a:defRPr/>
            </a:pPr>
            <a:endParaRPr lang="en-US" sz="2800" dirty="0">
              <a:solidFill>
                <a:srgbClr val="2C2C2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4582" y="5376311"/>
            <a:ext cx="2845989" cy="6001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300" dirty="0" err="1">
                <a:solidFill>
                  <a:srgbClr val="C00000"/>
                </a:solidFill>
                <a:latin typeface="Calibri" panose="020F0502020204030204"/>
                <a:cs typeface="SolaimanLipi" panose="03000609000000000000" pitchFamily="65" charset="0"/>
              </a:rPr>
              <a:t>কী-বোর্ড</a:t>
            </a:r>
            <a:r>
              <a:rPr lang="en-US" sz="3300" dirty="0">
                <a:solidFill>
                  <a:srgbClr val="C00000"/>
                </a:solidFill>
                <a:latin typeface="Calibri" panose="020F0502020204030204"/>
                <a:cs typeface="SolaimanLipi" panose="03000609000000000000" pitchFamily="65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Calibri" panose="020F0502020204030204"/>
                <a:cs typeface="SolaimanLipi" panose="03000609000000000000" pitchFamily="65" charset="0"/>
              </a:rPr>
              <a:t>পরিচিতি</a:t>
            </a:r>
            <a:endParaRPr lang="en-US" sz="3300" dirty="0">
              <a:solidFill>
                <a:srgbClr val="C00000"/>
              </a:solidFill>
              <a:latin typeface="Calibri" panose="020F0502020204030204"/>
              <a:cs typeface="SolaimanLipi" panose="03000609000000000000" pitchFamily="65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DB64E9-BD56-4BCE-8EFB-561B1A065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" y="1066800"/>
            <a:ext cx="8274205" cy="384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434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6864" y="304800"/>
            <a:ext cx="559453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বাংলা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কী-বোর্ড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সম্পর্কে ধারণা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768" y="4267201"/>
            <a:ext cx="7756432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ইংরেজি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কী-বোর্ডের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ভিত্তি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১৯৬৫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শহীদ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বুদ্ধিজীবি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মুনির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চৌধুরী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টাইপ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রাইটারের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বিজ্ঞানসম্মত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কী-বোর্ড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লে-আউট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পরবর্তিতে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কম্পিউটারে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C:\Users\RAFI\Desktop\New folder\nurubrl_3449318115476b75be44704.78406105_xlarg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7"/>
          <a:stretch/>
        </p:blipFill>
        <p:spPr bwMode="auto">
          <a:xfrm>
            <a:off x="3178268" y="1371600"/>
            <a:ext cx="2590800" cy="2339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5F1C5B-C971-4937-A068-73C452B39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1"/>
            <a:ext cx="8229600" cy="358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D91F63-F973-452D-B9E6-8451BC9575B4}"/>
              </a:ext>
            </a:extLst>
          </p:cNvPr>
          <p:cNvSpPr txBox="1"/>
          <p:nvPr/>
        </p:nvSpPr>
        <p:spPr>
          <a:xfrm>
            <a:off x="3156858" y="5135336"/>
            <a:ext cx="219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19838</TotalTime>
  <Words>742</Words>
  <Application>Microsoft Office PowerPoint</Application>
  <PresentationFormat>On-screen Show (4:3)</PresentationFormat>
  <Paragraphs>119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Algerian</vt:lpstr>
      <vt:lpstr>Arial</vt:lpstr>
      <vt:lpstr>Calibri</vt:lpstr>
      <vt:lpstr>Calibri Light</vt:lpstr>
      <vt:lpstr>NikoshBAN</vt:lpstr>
      <vt:lpstr>SolaimanLipi</vt:lpstr>
      <vt:lpstr>SutonnyOMJ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বিভিন্ন সফটওয়্যারের সাথে সঙ্গতিপূর্ণ হওয়ায় ব্যাপক জনপ্রিয়তা লাভ করেছে বিজয় সফটওয়্যার। </vt:lpstr>
      <vt:lpstr>PowerPoint Presentation</vt:lpstr>
      <vt:lpstr>PowerPoint Presentation</vt:lpstr>
      <vt:lpstr>বিজয় কীবোর্ড লে-আউট </vt:lpstr>
      <vt:lpstr>বিজয়  সফটওয়্যারের লেখার নিয়মঃ</vt:lpstr>
      <vt:lpstr> যুক্তাক্ষর লেখার কিছু নিয়ম:</vt:lpstr>
      <vt:lpstr>স্বরবর্ণ লেখার কিছু নিয়ম:</vt:lpstr>
      <vt:lpstr>PowerPoint Presentation</vt:lpstr>
      <vt:lpstr>PowerPoint Presentation</vt:lpstr>
      <vt:lpstr>PowerPoint Presentation</vt:lpstr>
      <vt:lpstr>PowerPoint Presentation</vt:lpstr>
      <vt:lpstr>উইনিবিজয়  সফটওয়্যারের লেখার নিয়মঃ</vt:lpstr>
      <vt:lpstr>ফোনেটিক সফটওয়্যারের লেখার নিয়মঃ</vt:lpstr>
      <vt:lpstr>উচ্চারণভিত্তিক(ফোনেটিক)কী সমূহ:</vt:lpstr>
      <vt:lpstr> অভ্র মউস সফটওয়্যারের লেখার নিয়মঃ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shufwatayman@gmail.com</cp:lastModifiedBy>
  <cp:revision>1211</cp:revision>
  <dcterms:created xsi:type="dcterms:W3CDTF">2006-08-16T00:00:00Z</dcterms:created>
  <dcterms:modified xsi:type="dcterms:W3CDTF">2020-06-11T17:33:06Z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10247044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S9.0.0</vt:lpwstr>
  </property>
</Properties>
</file>