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92" r:id="rId4"/>
    <p:sldId id="278" r:id="rId5"/>
    <p:sldId id="273" r:id="rId6"/>
    <p:sldId id="293" r:id="rId7"/>
    <p:sldId id="291" r:id="rId8"/>
    <p:sldId id="258" r:id="rId9"/>
    <p:sldId id="286" r:id="rId10"/>
    <p:sldId id="288" r:id="rId11"/>
    <p:sldId id="290" r:id="rId12"/>
    <p:sldId id="295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82" r:id="rId21"/>
    <p:sldId id="266" r:id="rId22"/>
    <p:sldId id="268" r:id="rId23"/>
    <p:sldId id="269" r:id="rId24"/>
    <p:sldId id="271" r:id="rId25"/>
    <p:sldId id="270" r:id="rId26"/>
    <p:sldId id="274" r:id="rId27"/>
    <p:sldId id="275" r:id="rId28"/>
    <p:sldId id="294" r:id="rId29"/>
    <p:sldId id="27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55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os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28600"/>
            <a:ext cx="4800600" cy="632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04800" y="4648200"/>
            <a:ext cx="3657600" cy="190821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অর্থনীতি</a:t>
            </a:r>
            <a:r>
              <a:rPr lang="en-US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ক্লাসে</a:t>
            </a:r>
            <a:r>
              <a:rPr lang="en-US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সবাইকে</a:t>
            </a:r>
            <a:endParaRPr lang="en-US" sz="32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স্বাগত</a:t>
            </a:r>
            <a:r>
              <a:rPr lang="bn-BD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</a:t>
            </a:r>
          </a:p>
        </p:txBody>
      </p:sp>
      <p:pic>
        <p:nvPicPr>
          <p:cNvPr id="1026" name="Picture 2" descr="C:\Users\ABTABUL ALAM\Downloads\New Tab_files\mujib 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33528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382000" cy="63246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/>
              <a:t>     </a:t>
            </a:r>
            <a:endParaRPr lang="en-US" dirty="0"/>
          </a:p>
        </p:txBody>
      </p:sp>
      <p:sp>
        <p:nvSpPr>
          <p:cNvPr id="4" name="Flowchart: Connector 3"/>
          <p:cNvSpPr/>
          <p:nvPr/>
        </p:nvSpPr>
        <p:spPr>
          <a:xfrm>
            <a:off x="2895600" y="1981200"/>
            <a:ext cx="3352800" cy="289560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 smtClean="0"/>
              <a:t>আয়</a:t>
            </a:r>
          </a:p>
          <a:p>
            <a:pPr lvl="0" algn="ctr"/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</a:rPr>
              <a:t>৩,৭৮,০০০</a:t>
            </a:r>
          </a:p>
          <a:p>
            <a:pPr lvl="0" algn="ctr"/>
            <a:r>
              <a:rPr lang="bn-BD" sz="3200" dirty="0" smtClean="0"/>
              <a:t>কোটি টাকা</a:t>
            </a:r>
          </a:p>
        </p:txBody>
      </p:sp>
      <p:sp>
        <p:nvSpPr>
          <p:cNvPr id="6" name="Flowchart: Connector 5"/>
          <p:cNvSpPr/>
          <p:nvPr/>
        </p:nvSpPr>
        <p:spPr>
          <a:xfrm rot="20190898">
            <a:off x="6118335" y="1157930"/>
            <a:ext cx="2667000" cy="1431319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n-BD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এনবিআরের অন্যান্য আদায়</a:t>
            </a:r>
          </a:p>
          <a:p>
            <a:pPr algn="ctr"/>
            <a:r>
              <a:rPr lang="bn-BD" sz="1600" b="1" dirty="0" smtClean="0">
                <a:solidFill>
                  <a:srgbClr val="00B050"/>
                </a:solidFill>
              </a:rPr>
              <a:t>৫,২৭১</a:t>
            </a:r>
          </a:p>
          <a:p>
            <a:pPr algn="ctr"/>
            <a:r>
              <a:rPr lang="bn-BD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কোটি টাকা</a:t>
            </a:r>
          </a:p>
          <a:p>
            <a:pPr algn="ctr"/>
            <a:endParaRPr lang="en-US" sz="1000" b="1" dirty="0">
              <a:solidFill>
                <a:srgbClr val="FFFF00"/>
              </a:solidFill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355198" y="3048000"/>
            <a:ext cx="2252097" cy="1268615"/>
          </a:xfrm>
          <a:prstGeom prst="flowChartConnector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সম্পূরক শুল্ক</a:t>
            </a:r>
          </a:p>
          <a:p>
            <a:pPr algn="ctr"/>
            <a:r>
              <a:rPr lang="bn-BD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৫৭,৮১৫</a:t>
            </a:r>
          </a:p>
          <a:p>
            <a:pPr algn="ctr"/>
            <a:r>
              <a:rPr lang="bn-BD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কোটি টাকা</a:t>
            </a:r>
          </a:p>
          <a:p>
            <a:pPr algn="ctr"/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lowchart: Connector 8"/>
          <p:cNvSpPr/>
          <p:nvPr/>
        </p:nvSpPr>
        <p:spPr>
          <a:xfrm rot="19765289">
            <a:off x="581457" y="4781883"/>
            <a:ext cx="2654972" cy="1214296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1600" b="1" dirty="0" smtClean="0">
              <a:solidFill>
                <a:srgbClr val="FF0000"/>
              </a:solidFill>
            </a:endParaRPr>
          </a:p>
          <a:p>
            <a:pPr algn="ctr"/>
            <a:r>
              <a:rPr lang="bn-BD" sz="1600" b="1" dirty="0" smtClean="0">
                <a:solidFill>
                  <a:schemeClr val="tx1"/>
                </a:solidFill>
              </a:rPr>
              <a:t>আয় ও মুনাফা থেকে কর</a:t>
            </a:r>
          </a:p>
          <a:p>
            <a:pPr algn="ctr"/>
            <a:r>
              <a:rPr lang="bn-BD" sz="1600" b="1" dirty="0" smtClean="0">
                <a:solidFill>
                  <a:srgbClr val="00B050"/>
                </a:solidFill>
              </a:rPr>
              <a:t>১,০৩,৯৪৫</a:t>
            </a:r>
          </a:p>
          <a:p>
            <a:pPr algn="ctr"/>
            <a:r>
              <a:rPr lang="bn-BD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কোটি টাকা</a:t>
            </a:r>
          </a:p>
          <a:p>
            <a:pPr algn="ctr"/>
            <a:endParaRPr lang="en-US" sz="1000" b="1" dirty="0"/>
          </a:p>
        </p:txBody>
      </p:sp>
      <p:sp>
        <p:nvSpPr>
          <p:cNvPr id="10" name="Flowchart: Connector 9"/>
          <p:cNvSpPr/>
          <p:nvPr/>
        </p:nvSpPr>
        <p:spPr>
          <a:xfrm>
            <a:off x="3200400" y="5334000"/>
            <a:ext cx="2988379" cy="1066800"/>
          </a:xfrm>
          <a:prstGeom prst="flowChartConnector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n-BD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 সংযোজন কর</a:t>
            </a:r>
          </a:p>
          <a:p>
            <a:pPr algn="ctr"/>
            <a:r>
              <a:rPr lang="bn-BD" sz="1600" b="1" dirty="0" smtClean="0">
                <a:solidFill>
                  <a:srgbClr val="00B050"/>
                </a:solidFill>
              </a:rPr>
              <a:t>১,২৫,১৬২</a:t>
            </a:r>
          </a:p>
          <a:p>
            <a:pPr algn="ctr"/>
            <a:r>
              <a:rPr lang="bn-BD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কোটি টাকা</a:t>
            </a:r>
          </a:p>
          <a:p>
            <a:pPr algn="ctr"/>
            <a:endParaRPr lang="bn-BD" sz="1000" b="1" dirty="0" smtClean="0">
              <a:solidFill>
                <a:srgbClr val="FF0000"/>
              </a:solidFill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6477000" y="2819400"/>
            <a:ext cx="2297240" cy="1524000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n-BD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এনবিআরের বাহিরের আদায়</a:t>
            </a:r>
          </a:p>
          <a:p>
            <a:pPr algn="ctr"/>
            <a:r>
              <a:rPr lang="bn-BD" sz="1600" b="1" dirty="0" smtClean="0">
                <a:solidFill>
                  <a:srgbClr val="00B050"/>
                </a:solidFill>
              </a:rPr>
              <a:t>১৫,০০০</a:t>
            </a:r>
          </a:p>
          <a:p>
            <a:pPr algn="ctr"/>
            <a:r>
              <a:rPr lang="bn-BD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কোটি টাকা</a:t>
            </a:r>
          </a:p>
          <a:p>
            <a:pPr algn="ctr"/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5" name="Flowchart: Connector 14"/>
          <p:cNvSpPr/>
          <p:nvPr/>
        </p:nvSpPr>
        <p:spPr>
          <a:xfrm rot="1642215">
            <a:off x="6028378" y="4631788"/>
            <a:ext cx="2628319" cy="1371600"/>
          </a:xfrm>
          <a:prstGeom prst="flowChartConnector">
            <a:avLst/>
          </a:prstGeom>
          <a:solidFill>
            <a:srgbClr val="C0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1600" b="1" dirty="0" smtClean="0">
              <a:solidFill>
                <a:schemeClr val="tx1"/>
              </a:solidFill>
            </a:endParaRPr>
          </a:p>
          <a:p>
            <a:pPr algn="ctr"/>
            <a:r>
              <a:rPr lang="bn-BD" sz="1600" b="1" dirty="0" smtClean="0">
                <a:solidFill>
                  <a:schemeClr val="tx1"/>
                </a:solidFill>
              </a:rPr>
              <a:t>কর ব্যতীত রাজস্ব</a:t>
            </a:r>
          </a:p>
          <a:p>
            <a:pPr algn="ctr"/>
            <a:r>
              <a:rPr lang="bn-BD" sz="1600" b="1" dirty="0" smtClean="0">
                <a:solidFill>
                  <a:srgbClr val="00B050"/>
                </a:solidFill>
              </a:rPr>
              <a:t>৩৩,০০০</a:t>
            </a:r>
          </a:p>
          <a:p>
            <a:pPr algn="ctr"/>
            <a:r>
              <a:rPr lang="bn-BD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কোটি টাকা</a:t>
            </a:r>
          </a:p>
          <a:p>
            <a:pPr algn="ctr"/>
            <a:endParaRPr lang="bn-BD" sz="1600" b="1" dirty="0" smtClean="0"/>
          </a:p>
        </p:txBody>
      </p:sp>
      <p:sp>
        <p:nvSpPr>
          <p:cNvPr id="18" name="Flowchart: Connector 17"/>
          <p:cNvSpPr/>
          <p:nvPr/>
        </p:nvSpPr>
        <p:spPr>
          <a:xfrm rot="1094773">
            <a:off x="542543" y="1241991"/>
            <a:ext cx="2399942" cy="1304305"/>
          </a:xfrm>
          <a:prstGeom prst="flowChartConnector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b="1" dirty="0" smtClean="0">
                <a:solidFill>
                  <a:schemeClr val="tx1"/>
                </a:solidFill>
              </a:rPr>
              <a:t>আমদনি শুল্ক</a:t>
            </a:r>
          </a:p>
          <a:p>
            <a:pPr algn="ctr"/>
            <a:r>
              <a:rPr lang="bn-BD" sz="1600" b="1" dirty="0" smtClean="0">
                <a:solidFill>
                  <a:srgbClr val="00B050"/>
                </a:solidFill>
              </a:rPr>
              <a:t>৩৭,৮০৭</a:t>
            </a:r>
          </a:p>
          <a:p>
            <a:pPr algn="ctr"/>
            <a:r>
              <a:rPr lang="bn-BD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কোটি টাকা</a:t>
            </a:r>
          </a:p>
          <a:p>
            <a:pPr algn="ctr"/>
            <a:endParaRPr lang="en-US" sz="10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867400" y="44196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4648200" y="5105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 flipV="1">
            <a:off x="3048000" y="4495800"/>
            <a:ext cx="304800" cy="266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 flipV="1">
            <a:off x="2667000" y="3582988"/>
            <a:ext cx="228600" cy="746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>
            <a:off x="2971800" y="22860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81000" y="304800"/>
            <a:ext cx="8382000" cy="609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B050"/>
                </a:solidFill>
              </a:rPr>
              <a:t>২০২০-২০২১ অর্থবছরের প্রস্থাবিত বাজেটের অর্থায়নের চিত্র </a:t>
            </a:r>
            <a:endParaRPr lang="en-US" sz="2400" dirty="0">
              <a:solidFill>
                <a:srgbClr val="00B050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rot="5400000" flipH="1" flipV="1">
            <a:off x="5943600" y="2362200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248400" y="3581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382000" cy="63246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/>
              <a:t>     </a:t>
            </a:r>
            <a:endParaRPr lang="en-US" dirty="0"/>
          </a:p>
        </p:txBody>
      </p:sp>
      <p:sp>
        <p:nvSpPr>
          <p:cNvPr id="4" name="Flowchart: Connector 3"/>
          <p:cNvSpPr/>
          <p:nvPr/>
        </p:nvSpPr>
        <p:spPr>
          <a:xfrm>
            <a:off x="2895600" y="1981200"/>
            <a:ext cx="3352800" cy="289560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 smtClean="0"/>
              <a:t>ঘাটতি</a:t>
            </a:r>
          </a:p>
          <a:p>
            <a:pPr lvl="0" algn="ctr"/>
            <a:r>
              <a:rPr lang="bn-BD" sz="3200" dirty="0" smtClean="0">
                <a:solidFill>
                  <a:srgbClr val="C00000"/>
                </a:solidFill>
              </a:rPr>
              <a:t>১,৯০,০০০</a:t>
            </a:r>
          </a:p>
          <a:p>
            <a:pPr lvl="0" algn="ctr"/>
            <a:r>
              <a:rPr lang="bn-BD" sz="3200" dirty="0" smtClean="0"/>
              <a:t>কোটি টাকা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6019800" y="1371600"/>
            <a:ext cx="2667000" cy="1752600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বিদেশি অনুদান</a:t>
            </a:r>
          </a:p>
          <a:p>
            <a:pPr algn="ctr"/>
            <a:r>
              <a:rPr lang="bn-BD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৪,০১৩</a:t>
            </a:r>
            <a:endParaRPr lang="bn-BD" sz="1600" b="1" dirty="0" smtClean="0">
              <a:solidFill>
                <a:srgbClr val="FF0000"/>
              </a:solidFill>
            </a:endParaRPr>
          </a:p>
          <a:p>
            <a:pPr algn="ctr"/>
            <a:r>
              <a:rPr lang="bn-BD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কোটি টাকা</a:t>
            </a:r>
          </a:p>
          <a:p>
            <a:pPr algn="ctr"/>
            <a:endParaRPr lang="en-US" sz="1000" b="1" dirty="0">
              <a:solidFill>
                <a:srgbClr val="FFFF00"/>
              </a:solidFill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381000" y="1524000"/>
            <a:ext cx="2590800" cy="1600200"/>
          </a:xfrm>
          <a:prstGeom prst="flowChartConnector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বিদেশি ঋন</a:t>
            </a:r>
          </a:p>
          <a:p>
            <a:pPr algn="ctr"/>
            <a:r>
              <a:rPr lang="bn-BD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৭৬,০০৪</a:t>
            </a:r>
          </a:p>
          <a:p>
            <a:pPr algn="ctr"/>
            <a:r>
              <a:rPr lang="bn-BD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কোটি টাকা</a:t>
            </a:r>
          </a:p>
          <a:p>
            <a:pPr algn="ctr"/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6096000" y="3810000"/>
            <a:ext cx="2590800" cy="2209800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দেশীয় বাংক থেকে ঋন</a:t>
            </a:r>
          </a:p>
          <a:p>
            <a:pPr algn="ctr"/>
            <a:r>
              <a:rPr lang="bn-BD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৮৪,৯৮০</a:t>
            </a:r>
            <a:endParaRPr lang="bn-BD" sz="1600" b="1" dirty="0" smtClean="0">
              <a:solidFill>
                <a:srgbClr val="FF0000"/>
              </a:solidFill>
            </a:endParaRPr>
          </a:p>
          <a:p>
            <a:pPr algn="ctr"/>
            <a:r>
              <a:rPr lang="bn-BD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কোটি টাকা</a:t>
            </a:r>
          </a:p>
          <a:p>
            <a:pPr algn="ctr"/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381000" y="3962400"/>
            <a:ext cx="2628319" cy="1905000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b="1" dirty="0" smtClean="0">
                <a:solidFill>
                  <a:schemeClr val="tx1"/>
                </a:solidFill>
              </a:rPr>
              <a:t>দেশে ব্যাংকের বাহিরে থেকে ঋন</a:t>
            </a:r>
          </a:p>
          <a:p>
            <a:pPr algn="ctr"/>
            <a:r>
              <a:rPr lang="bn-BD" sz="1600" b="1" dirty="0" smtClean="0">
                <a:solidFill>
                  <a:srgbClr val="00B050"/>
                </a:solidFill>
              </a:rPr>
              <a:t>২৫,০০৩</a:t>
            </a:r>
          </a:p>
          <a:p>
            <a:pPr algn="ctr"/>
            <a:r>
              <a:rPr lang="bn-BD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কোটি টাকা</a:t>
            </a:r>
          </a:p>
          <a:p>
            <a:pPr algn="ctr"/>
            <a:endParaRPr lang="bn-BD" sz="1600" b="1" dirty="0" smtClean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867400" y="44196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 flipV="1">
            <a:off x="3048000" y="4495800"/>
            <a:ext cx="304800" cy="266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>
            <a:off x="2971800" y="22860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81000" y="304800"/>
            <a:ext cx="8382000" cy="609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B050"/>
                </a:solidFill>
              </a:rPr>
              <a:t>২০২০-২০২১ অর্থবছরের প্রস্থাবিত বাজেটের ঘাটতি চিত্র </a:t>
            </a:r>
            <a:endParaRPr lang="en-US" sz="2400" dirty="0">
              <a:solidFill>
                <a:srgbClr val="00B050"/>
              </a:solidFill>
            </a:endParaRPr>
          </a:p>
        </p:txBody>
      </p:sp>
      <p:cxnSp>
        <p:nvCxnSpPr>
          <p:cNvPr id="49" name="Straight Arrow Connector 48"/>
          <p:cNvCxnSpPr>
            <a:endCxn id="6" idx="2"/>
          </p:cNvCxnSpPr>
          <p:nvPr/>
        </p:nvCxnSpPr>
        <p:spPr>
          <a:xfrm flipV="1">
            <a:off x="5715000" y="2247900"/>
            <a:ext cx="304800" cy="114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দলীয় কাজ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038600" cy="45259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normAutofit fontScale="62500" lnSpcReduction="20000"/>
          </a:bodyPr>
          <a:lstStyle/>
          <a:p>
            <a:pPr algn="ctr">
              <a:buNone/>
            </a:pP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4724400" y="1600200"/>
            <a:ext cx="4038600" cy="4495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সময়ঃ ১০ মিনিট </a:t>
            </a:r>
            <a:endParaRPr lang="en-US" sz="40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endParaRPr lang="bn-BD" dirty="0" smtClean="0"/>
          </a:p>
          <a:p>
            <a:pPr>
              <a:buNone/>
            </a:pPr>
            <a:r>
              <a:rPr lang="bn-BD" dirty="0" smtClean="0"/>
              <a:t>  </a:t>
            </a:r>
            <a:r>
              <a:rPr lang="bn-BD" dirty="0" smtClean="0">
                <a:solidFill>
                  <a:srgbClr val="002060"/>
                </a:solidFill>
              </a:rPr>
              <a:t>১) ক্রমানুযায়ী ব্যয়ের খাতগুলো সাজাও ।</a:t>
            </a:r>
          </a:p>
          <a:p>
            <a:pPr algn="ctr">
              <a:buNone/>
            </a:pPr>
            <a:r>
              <a:rPr lang="bn-BD" dirty="0" smtClean="0">
                <a:solidFill>
                  <a:srgbClr val="002060"/>
                </a:solidFill>
              </a:rPr>
              <a:t>      সবুজ দল</a:t>
            </a:r>
            <a:endParaRPr lang="en-US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bn-BD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bn-BD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bn-BD" dirty="0" smtClean="0">
                <a:solidFill>
                  <a:schemeClr val="tx1"/>
                </a:solidFill>
              </a:rPr>
              <a:t>২) ক্রমানুযায়ী আয়ের খাতগুলো সাজাও ।</a:t>
            </a:r>
          </a:p>
          <a:p>
            <a:pPr algn="ctr">
              <a:buNone/>
            </a:pPr>
            <a:r>
              <a:rPr lang="bn-BD" dirty="0" smtClean="0">
                <a:solidFill>
                  <a:schemeClr val="tx1"/>
                </a:solidFill>
              </a:rPr>
              <a:t>      নীল দল 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bn-BD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bn-BD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bn-BD" dirty="0" smtClean="0"/>
          </a:p>
          <a:p>
            <a:pPr algn="ctr">
              <a:buNone/>
            </a:pPr>
            <a:r>
              <a:rPr lang="bn-BD" dirty="0" smtClean="0">
                <a:solidFill>
                  <a:srgbClr val="FFFF00"/>
                </a:solidFill>
              </a:rPr>
              <a:t> অন্য কোন উপায়ে কি ঘাটতি ব্যয় মেটানো যায় মন্তব্য লিখ ?</a:t>
            </a:r>
          </a:p>
          <a:p>
            <a:pPr algn="ctr">
              <a:buNone/>
            </a:pPr>
            <a:r>
              <a:rPr lang="bn-BD" dirty="0" smtClean="0">
                <a:solidFill>
                  <a:srgbClr val="7030A0"/>
                </a:solidFill>
              </a:rPr>
              <a:t>সকল দল</a:t>
            </a:r>
          </a:p>
          <a:p>
            <a:pPr algn="ctr">
              <a:buNone/>
            </a:pPr>
            <a:r>
              <a:rPr lang="bn-BD" dirty="0" smtClean="0">
                <a:solidFill>
                  <a:srgbClr val="FFFF00"/>
                </a:solidFill>
              </a:rPr>
              <a:t>     </a:t>
            </a:r>
          </a:p>
          <a:p>
            <a:pPr>
              <a:buNone/>
            </a:pPr>
            <a:endParaRPr lang="bn-BD" dirty="0" smtClean="0"/>
          </a:p>
          <a:p>
            <a:pPr>
              <a:buNone/>
            </a:pPr>
            <a:endParaRPr lang="bn-BD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2057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47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২০১৯-২০২০ইং </a:t>
            </a:r>
            <a:r>
              <a:rPr lang="en-US" sz="4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বৎসরে</a:t>
            </a:r>
            <a:r>
              <a:rPr lang="en-US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খাতে</a:t>
            </a:r>
            <a:r>
              <a:rPr lang="en-US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৯৬,৪৭০/=</a:t>
            </a:r>
            <a:r>
              <a:rPr lang="en-US" sz="4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বাজেটের</a:t>
            </a:r>
            <a:r>
              <a:rPr lang="en-US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১৮.৫ </a:t>
            </a:r>
            <a:r>
              <a:rPr lang="en-US" sz="4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শতাংশ</a:t>
            </a:r>
            <a:r>
              <a:rPr lang="en-US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4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8200" y="3733800"/>
            <a:ext cx="4038600" cy="1828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24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২০২০-২০২১ইং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বৎসরে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খাতে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bn-BD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১,১৩,০৩২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/=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বাজেটের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১৯.৯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শতাংশ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381000" y="304800"/>
            <a:ext cx="8382000" cy="1143000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জনপ্রশাসন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228600" y="6324600"/>
            <a:ext cx="84582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বিগত বছরের তুলনায় ব্যয়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বরাদ্দ</a:t>
            </a:r>
            <a:r>
              <a:rPr lang="bn-BD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বৃদ্ধি পেয়েছে (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১৯.৯% </a:t>
            </a:r>
            <a:r>
              <a:rPr lang="bn-BD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-১৮.৫%  ) =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১.৪% </a:t>
            </a:r>
            <a:r>
              <a:rPr lang="bn-BD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ABTABUL ALAM\Downloads\New Tab_files\নগর ভবন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4082143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/>
          <p:cNvSpPr/>
          <p:nvPr/>
        </p:nvSpPr>
        <p:spPr>
          <a:xfrm>
            <a:off x="457200" y="1676400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</a:rPr>
              <a:t>নগর ভবন</a:t>
            </a:r>
            <a:endParaRPr lang="en-US" dirty="0"/>
          </a:p>
        </p:txBody>
      </p:sp>
      <p:pic>
        <p:nvPicPr>
          <p:cNvPr id="3" name="Picture 2" descr="C:\Users\ABTABUL ALAM\Downloads\New Tab_files\জনপ্রশাসন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191000"/>
            <a:ext cx="4038600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4572000" y="5638800"/>
            <a:ext cx="4038600" cy="609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টাকার অংকে বরাদ্দ </a:t>
            </a:r>
          </a:p>
          <a:p>
            <a:pPr algn="ctr"/>
            <a:r>
              <a:rPr lang="bn-BD" b="1" spc="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(১,১৩,০৩২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৯৬,৪৭০</a:t>
            </a:r>
            <a:r>
              <a:rPr lang="bn-B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</a:t>
            </a:r>
            <a:r>
              <a:rPr lang="bn-BD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১৬,৫৬২/বৃদ্ধি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752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47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২০১৯-২০২০ </a:t>
            </a:r>
            <a:r>
              <a:rPr lang="en-US" sz="4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বৎসরে</a:t>
            </a:r>
            <a:r>
              <a:rPr lang="en-US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খাতে</a:t>
            </a:r>
            <a:r>
              <a:rPr lang="en-US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৭৯,৪৮৬/=</a:t>
            </a:r>
            <a:r>
              <a:rPr lang="en-US" sz="4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 মোট </a:t>
            </a:r>
            <a:r>
              <a:rPr lang="en-US" sz="4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বাজেটের</a:t>
            </a:r>
            <a:r>
              <a:rPr lang="en-US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১৫.২% </a:t>
            </a:r>
          </a:p>
        </p:txBody>
      </p:sp>
      <p:sp>
        <p:nvSpPr>
          <p:cNvPr id="6" name="Rectangle 5"/>
          <p:cNvSpPr/>
          <p:nvPr/>
        </p:nvSpPr>
        <p:spPr>
          <a:xfrm>
            <a:off x="4648200" y="3505200"/>
            <a:ext cx="4114800" cy="1676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২০২০-২০২১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বৎসরে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খাতে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৮৫,৭৬০/=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যা মোট 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বাজেটের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১৫.</a:t>
            </a:r>
            <a:r>
              <a:rPr lang="bn-BD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%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3276600"/>
            <a:ext cx="3657600" cy="13716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52" r="4544"/>
          <a:stretch/>
        </p:blipFill>
        <p:spPr>
          <a:xfrm>
            <a:off x="762000" y="4800600"/>
            <a:ext cx="3657600" cy="137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Flowchart: Terminator 8"/>
          <p:cNvSpPr/>
          <p:nvPr/>
        </p:nvSpPr>
        <p:spPr>
          <a:xfrm>
            <a:off x="381000" y="304800"/>
            <a:ext cx="8382000" cy="1066800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প্রযুক্তিঃ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685800" y="6324600"/>
            <a:ext cx="8001000" cy="369332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বিগত বছরের তুলনায় ব্যয় বরাদ্দ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হ্রাস</a:t>
            </a: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পেয়েছে (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১৫.১% </a:t>
            </a: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-১৫.২%) =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০</a:t>
            </a: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১</a:t>
            </a: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%</a:t>
            </a:r>
            <a:endParaRPr lang="en-U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ABTABUL ALAM\Downloads\New Tab_files\স্যাটেলাইট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524000"/>
            <a:ext cx="365760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4648200" y="5334000"/>
            <a:ext cx="4114800" cy="838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টাকার অংকে বরাদ্দ</a:t>
            </a:r>
          </a:p>
          <a:p>
            <a:pPr algn="ctr"/>
            <a:r>
              <a:rPr lang="bn-BD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৮৫,৭৬০ </a:t>
            </a:r>
            <a:r>
              <a:rPr lang="en-US" dirty="0" smtClean="0">
                <a:solidFill>
                  <a:schemeClr val="bg1"/>
                </a:solidFill>
              </a:rPr>
              <a:t>-</a:t>
            </a:r>
            <a:r>
              <a:rPr lang="en-US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৭৯,৪৮৬</a:t>
            </a:r>
            <a:r>
              <a:rPr lang="bn-BD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)=৬,২৭৪/ বৃদ্ধি </a:t>
            </a:r>
            <a:r>
              <a:rPr lang="bn-BD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8287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5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২০১৯-২০২০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বৎসরে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খাতে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৬৪,৮২০/=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 মোট </a:t>
            </a:r>
            <a:r>
              <a:rPr lang="en-US" sz="4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বাজেটের</a:t>
            </a:r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১২.৪</a:t>
            </a:r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% </a:t>
            </a:r>
            <a:endParaRPr lang="en-US" sz="40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8200" y="3505200"/>
            <a:ext cx="4038600" cy="152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২০২০-২০২১ </a:t>
            </a:r>
            <a:r>
              <a:rPr lang="en-US" sz="2400" b="1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b="1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বৎসরে</a:t>
            </a:r>
            <a:r>
              <a:rPr lang="en-US" sz="2400" b="1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400" b="1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b="1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খাতে</a:t>
            </a:r>
            <a:r>
              <a:rPr lang="en-US" sz="2400" b="1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b="1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400" b="1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৬৩,৪২৩</a:t>
            </a:r>
            <a:r>
              <a:rPr lang="en-US" sz="2400" b="1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/=</a:t>
            </a:r>
            <a:r>
              <a:rPr lang="en-US" sz="2400" b="1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400" b="1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b="1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যা মোট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বাজেটের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১১.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৪%</a:t>
            </a:r>
            <a:r>
              <a:rPr lang="en-US" sz="2400" b="1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687"/>
          <a:stretch/>
        </p:blipFill>
        <p:spPr>
          <a:xfrm>
            <a:off x="304800" y="1676401"/>
            <a:ext cx="4114800" cy="1219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Flowchart: Terminator 7"/>
          <p:cNvSpPr/>
          <p:nvPr/>
        </p:nvSpPr>
        <p:spPr>
          <a:xfrm>
            <a:off x="457200" y="304800"/>
            <a:ext cx="8305800" cy="1066800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যোগাযোগঃ</a:t>
            </a:r>
            <a:endParaRPr lang="en-US" sz="4000" dirty="0"/>
          </a:p>
        </p:txBody>
      </p:sp>
      <p:pic>
        <p:nvPicPr>
          <p:cNvPr id="1026" name="Picture 2" descr="C:\Users\ABTABUL ALAM\Pictures\Saved Pictures\পদ্মা সেতু-১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800600"/>
            <a:ext cx="4114800" cy="1447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228600" y="6324600"/>
            <a:ext cx="8458200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বিগত বছরের তুলনায় ব্যয় বরাদ্দ </a:t>
            </a:r>
            <a:r>
              <a:rPr lang="en-US" sz="2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হ্রাস</a:t>
            </a:r>
            <a:r>
              <a:rPr lang="bn-BD" sz="2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পেয়েছে (১১.</a:t>
            </a:r>
            <a:r>
              <a:rPr lang="en-US" sz="2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৪</a:t>
            </a:r>
            <a:r>
              <a:rPr lang="bn-BD" sz="2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% -১২.৪% ) = -১ %</a:t>
            </a:r>
            <a:endParaRPr lang="en-US" sz="2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8200" y="5410200"/>
            <a:ext cx="4114800" cy="685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টাকার অংকে বরাদ্দ</a:t>
            </a:r>
          </a:p>
          <a:p>
            <a:pPr algn="ctr"/>
            <a:r>
              <a:rPr lang="bn-BD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(৬৩,৪২৩ -</a:t>
            </a:r>
            <a:r>
              <a:rPr lang="en-US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৬৪,৮২০</a:t>
            </a:r>
            <a:r>
              <a:rPr lang="bn-BD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)=১,৩৯৭/হ্রাস ।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C:\Users\ABTABUL ALAM\Downloads\New Tab_files\B R T 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048000"/>
            <a:ext cx="4114800" cy="15906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191000" cy="4648200"/>
          </a:xfrm>
        </p:spPr>
        <p:txBody>
          <a:bodyPr/>
          <a:lstStyle/>
          <a:p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0" y="1600200"/>
            <a:ext cx="4267200" cy="190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২০১৯-২০২০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বৎসরে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খাতে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৬৪,৮২০/=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400" b="1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 মোট </a:t>
            </a:r>
            <a:r>
              <a:rPr lang="en-US" sz="2400" b="1" spc="50" dirty="0" err="1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বাজেটের</a:t>
            </a:r>
            <a:r>
              <a:rPr lang="bn-BD" sz="2400" b="1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১০.৯%</a:t>
            </a:r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IMF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200400"/>
            <a:ext cx="4038600" cy="14535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4572000" y="3581400"/>
            <a:ext cx="4267200" cy="1905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২০২০-২০২১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বৎসরে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খাতে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৬৩,৮০১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/=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b="1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যা মোট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বাজেটের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১১.২</a:t>
            </a:r>
            <a:r>
              <a:rPr lang="bn-BD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শতাংশ </a:t>
            </a:r>
            <a:endParaRPr lang="en-US" sz="2400" b="1" spc="50" dirty="0" smtClean="0">
              <a:ln w="11430"/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457200" y="304800"/>
            <a:ext cx="8305800" cy="1063752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ঋণের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সুদ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পরিশোধঃ</a:t>
            </a:r>
            <a:endParaRPr lang="en-US" sz="4000" dirty="0"/>
          </a:p>
        </p:txBody>
      </p:sp>
      <p:pic>
        <p:nvPicPr>
          <p:cNvPr id="1026" name="Picture 2" descr="C:\Users\ABTABUL ALAM\Pictures\Saved Pictures\A D 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876800"/>
            <a:ext cx="4038600" cy="1390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381000" y="6324600"/>
            <a:ext cx="8458200" cy="400110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বিগত বছরের তুলনায় ব্যয় বরদ্দ বৃদ্ধি পেয়েছে (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১১.২% </a:t>
            </a:r>
            <a:r>
              <a:rPr lang="bn-BD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-১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০.৯</a:t>
            </a:r>
            <a:r>
              <a:rPr lang="bn-BD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%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n-BD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= 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০.৩</a:t>
            </a:r>
            <a:r>
              <a:rPr lang="bn-BD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%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5562600"/>
            <a:ext cx="4114800" cy="685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টাকার অংকে বরাদ্দ</a:t>
            </a:r>
          </a:p>
          <a:p>
            <a:pPr algn="ctr"/>
            <a:r>
              <a:rPr lang="bn-BD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(৬৩,৮০১-</a:t>
            </a:r>
            <a:r>
              <a:rPr lang="en-US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৬৪,৮২০</a:t>
            </a:r>
            <a:r>
              <a:rPr lang="bn-BD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)=১,০১৯/হ্রাস ।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C:\Users\ABTABUL ALAM\Downloads\New Tab_files\bangladesh bank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676400"/>
            <a:ext cx="4038600" cy="137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600199"/>
          </a:xfrm>
          <a:solidFill>
            <a:srgbClr val="00B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২০১৯-২০২০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বৎসরে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খাতে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৬৪,৮২০/=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b="1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 মোট </a:t>
            </a:r>
            <a:r>
              <a:rPr lang="en-US" b="1" spc="50" dirty="0" err="1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বাজেটের</a:t>
            </a:r>
            <a:r>
              <a:rPr lang="bn-BD" b="1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৭.২%</a:t>
            </a: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24400" y="3505200"/>
            <a:ext cx="4114800" cy="1600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24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২০২০-২০২১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বৎসরে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খাতে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৬৪,৮২০ /=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400" b="1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যা মোট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বাজেটের</a:t>
            </a:r>
            <a:r>
              <a:rPr lang="bn-BD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৭.০</a:t>
            </a:r>
            <a:r>
              <a:rPr lang="bn-BD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শতাংশ </a:t>
            </a:r>
          </a:p>
          <a:p>
            <a:endParaRPr lang="en-US" sz="28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গুচ্ছগ্রাম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3124200"/>
            <a:ext cx="4191000" cy="137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Flowchart: Terminator 6"/>
          <p:cNvSpPr/>
          <p:nvPr/>
        </p:nvSpPr>
        <p:spPr>
          <a:xfrm>
            <a:off x="381000" y="304800"/>
            <a:ext cx="8305800" cy="1063752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পল্লী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উন্নয়নঃ</a:t>
            </a:r>
            <a:endParaRPr lang="en-US" sz="3600" b="1" dirty="0"/>
          </a:p>
        </p:txBody>
      </p:sp>
      <p:pic>
        <p:nvPicPr>
          <p:cNvPr id="6146" name="Picture 2" descr="C:\Users\ABTABUL ALAM\Pictures\Saved Pictures\একটি বাড়ি একটি খামা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724400"/>
            <a:ext cx="4191000" cy="132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228600" y="6324600"/>
            <a:ext cx="8458200" cy="400110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বিগত বছরের তুলনায় ব্যয় বরাদ্দ হ্রাস পেয়েছে (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৭.০</a:t>
            </a:r>
            <a:r>
              <a:rPr lang="bn-BD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% -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৭.২%</a:t>
            </a:r>
            <a:r>
              <a:rPr lang="bn-BD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= -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০.২</a:t>
            </a:r>
            <a:r>
              <a:rPr lang="bn-BD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%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5334000"/>
            <a:ext cx="4114800" cy="685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টাকার অংকে বরাদ্দ</a:t>
            </a:r>
          </a:p>
          <a:p>
            <a:pPr algn="ctr"/>
            <a:r>
              <a:rPr lang="bn-BD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 </a:t>
            </a:r>
            <a:r>
              <a:rPr lang="en-US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৬৪,৮২০</a:t>
            </a:r>
            <a:r>
              <a:rPr lang="bn-BD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৬৪,৮২০</a:t>
            </a:r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)=</a:t>
            </a:r>
            <a:r>
              <a:rPr lang="bn-BD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০০/একই ।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ABTABUL ALAM\Downloads\New Tab_files\গোলাপগঞ্জ_ইউনিয়ন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76400"/>
            <a:ext cx="4191000" cy="12954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600199"/>
          </a:xfrm>
          <a:solidFill>
            <a:srgbClr val="00B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২০১৯-২০২০ </a:t>
            </a:r>
            <a:r>
              <a:rPr lang="en-US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বৎসরে</a:t>
            </a:r>
            <a:r>
              <a:rPr lang="en-US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খাতে</a:t>
            </a:r>
            <a:r>
              <a:rPr lang="en-US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৩২,১০১/=</a:t>
            </a:r>
            <a:r>
              <a:rPr lang="en-US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 মোট </a:t>
            </a:r>
            <a:r>
              <a:rPr lang="en-US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বাজেটের</a:t>
            </a:r>
            <a:r>
              <a:rPr lang="bn-BD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৬.১ শতাংশ </a:t>
            </a:r>
            <a:endParaRPr lang="en-US" b="1" spc="5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48200" y="3352800"/>
            <a:ext cx="4038600" cy="1600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2400" b="1" spc="5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২০২০-২০২১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বৎসরে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খাতে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৩০,৮৯৯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/=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 মোট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বাজেটের</a:t>
            </a:r>
            <a:r>
              <a:rPr lang="bn-BD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৬.১ শতাংশ </a:t>
            </a:r>
            <a:endParaRPr lang="en-US" sz="2400" b="1" spc="5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air-9736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4724400"/>
            <a:ext cx="4114800" cy="13945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Flowchart: Terminator 6"/>
          <p:cNvSpPr/>
          <p:nvPr/>
        </p:nvSpPr>
        <p:spPr>
          <a:xfrm>
            <a:off x="381000" y="304800"/>
            <a:ext cx="8305800" cy="1063752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প্রতিরক্ষাঃ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sz="4000" dirty="0"/>
          </a:p>
        </p:txBody>
      </p:sp>
      <p:pic>
        <p:nvPicPr>
          <p:cNvPr id="7170" name="Picture 2" descr="C:\Users\ABTABUL ALAM\Pictures\Saved Pictures\সেনাবাহিন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00201"/>
            <a:ext cx="4114800" cy="1447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1" name="Picture 3" descr="C:\Users\ABTABUL ALAM\Pictures\Saved Pictures\নৌবাহিনী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200400"/>
            <a:ext cx="4114800" cy="137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304800" y="6324600"/>
            <a:ext cx="8382000" cy="400110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বিগত বছরের তুলনায় ব্যয় বরাদ্দ অপরিবর্তিত (৬.১% - 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৬.১%</a:t>
            </a:r>
            <a:r>
              <a:rPr lang="bn-BD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= ০.০%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8200" y="5334000"/>
            <a:ext cx="4114800" cy="685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টাকার অংকে বরাদ্দ</a:t>
            </a:r>
          </a:p>
          <a:p>
            <a:pPr algn="ctr"/>
            <a:r>
              <a:rPr lang="bn-BD" b="1" spc="50" dirty="0" smtClean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(৩০,৮৯৯ -</a:t>
            </a:r>
            <a:r>
              <a:rPr lang="en-US" b="1" spc="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৩২,১০১</a:t>
            </a:r>
            <a:r>
              <a:rPr lang="bn-BD" b="1" spc="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)=১,২০২/হ্রাস ।</a:t>
            </a:r>
            <a:r>
              <a:rPr lang="bn-BD" b="1" spc="50" dirty="0" smtClean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1"/>
            <a:ext cx="4038600" cy="1524000"/>
          </a:xfrm>
          <a:solidFill>
            <a:srgbClr val="00B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bn-BD" sz="29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9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২০১৯-২০২০ </a:t>
            </a:r>
            <a:r>
              <a:rPr lang="en-US" sz="29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9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বৎসরে</a:t>
            </a:r>
            <a:r>
              <a:rPr lang="en-US" sz="29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9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9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খাতে</a:t>
            </a:r>
            <a:r>
              <a:rPr lang="en-US" sz="29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9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9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২৮,৩৫৩/=</a:t>
            </a:r>
            <a:r>
              <a:rPr lang="en-US" sz="29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9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9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9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 মোট </a:t>
            </a:r>
            <a:r>
              <a:rPr lang="en-US" sz="29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বাজেটের</a:t>
            </a:r>
            <a:r>
              <a:rPr lang="bn-BD" sz="29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৫.৪</a:t>
            </a:r>
            <a:r>
              <a:rPr lang="bn-BD" sz="29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শতাংশ । </a:t>
            </a:r>
            <a:endParaRPr lang="en-US" sz="2900" b="1" spc="5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48200" y="3200400"/>
            <a:ext cx="4038600" cy="1828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24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২০২০-২০২১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বৎসরে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খাতে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২৯,৯৮৩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/=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400" b="1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যা মোট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বাজেটের</a:t>
            </a:r>
            <a:r>
              <a:rPr lang="bn-BD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৫.</a:t>
            </a:r>
            <a:r>
              <a:rPr lang="bn-BD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৯ শতাংশ ।</a:t>
            </a:r>
            <a:endParaRPr lang="en-US" sz="2400" b="1" spc="50" dirty="0" smtClean="0">
              <a:ln w="11430"/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00200"/>
            <a:ext cx="4000500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Flowchart: Terminator 6"/>
          <p:cNvSpPr/>
          <p:nvPr/>
        </p:nvSpPr>
        <p:spPr>
          <a:xfrm>
            <a:off x="457200" y="304800"/>
            <a:ext cx="8229600" cy="1139952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গবেষনাঃ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pic>
        <p:nvPicPr>
          <p:cNvPr id="2050" name="Picture 2" descr="C:\Users\ABTABUL ALAM\Pictures\Saved Pictures\কৃষ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0"/>
            <a:ext cx="3962400" cy="236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381000" y="6324600"/>
            <a:ext cx="8305800" cy="369332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বিগত বছরের তুলনায় ব্যয় বরাদ্দ </a:t>
            </a:r>
            <a:r>
              <a:rPr lang="bn-BD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বৃদ্ধি </a:t>
            </a: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পেয়েছে (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৫.</a:t>
            </a: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৯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% </a:t>
            </a: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৫.৪%</a:t>
            </a: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=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০.</a:t>
            </a: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৫ %</a:t>
            </a:r>
            <a:endParaRPr lang="en-U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8200" y="5257800"/>
            <a:ext cx="4114800" cy="838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টাকার অংকে বরাদ্দ</a:t>
            </a:r>
          </a:p>
          <a:p>
            <a:pPr algn="ctr"/>
            <a:r>
              <a:rPr lang="bn-BD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(২৯,৯৮৩ -</a:t>
            </a:r>
            <a:r>
              <a:rPr lang="en-US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২৮,৩৫৩</a:t>
            </a:r>
            <a:r>
              <a:rPr lang="bn-BD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=১,৬৩০/বৃদ্ধি </a:t>
            </a:r>
            <a:r>
              <a:rPr lang="bn-BD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BD" dirty="0" smtClean="0"/>
              <a:t>শিক্ষক পরিচিতি</a:t>
            </a:r>
            <a:endParaRPr lang="en-US" dirty="0"/>
          </a:p>
        </p:txBody>
      </p:sp>
      <p:pic>
        <p:nvPicPr>
          <p:cNvPr id="5" name="Picture 2" descr="C:\Users\pcmc\Pictures\A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4191000" cy="4495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4724400" y="1676400"/>
            <a:ext cx="3962400" cy="44497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bn-BD" sz="32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মোঃ আবতাবুল আলম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প্রভাষক(অর্থনীতি)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জনতা কলেজ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উপজেলাঃ ডিমলা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জেলাঃ নিলফামারী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মোবাইলঃ ০১৭১৬৫৩১৪৮৭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Email: abtabul72@.com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৯।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স্বাস্থ্যঃ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114800" cy="1676399"/>
          </a:xfrm>
          <a:solidFill>
            <a:srgbClr val="00B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২০১৯-২০২০ </a:t>
            </a:r>
            <a:r>
              <a:rPr lang="en-US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বৎসরে</a:t>
            </a:r>
            <a:r>
              <a:rPr lang="en-US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খাতে</a:t>
            </a:r>
            <a:r>
              <a:rPr lang="en-US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২৫,৭৩৩/=</a:t>
            </a:r>
            <a:r>
              <a:rPr lang="en-US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 মোট </a:t>
            </a:r>
            <a:r>
              <a:rPr lang="en-US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বাজেটের</a:t>
            </a:r>
            <a:endParaRPr lang="bn-BD" b="1" spc="5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৪.৯ শতাংশ ।</a:t>
            </a:r>
            <a:r>
              <a:rPr lang="en-US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48200" y="3352800"/>
            <a:ext cx="4114800" cy="1600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২০২০-২০২১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বৎসরে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খাতে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২৯,২৪৬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/=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b="1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যা মোট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বাজেটের</a:t>
            </a:r>
            <a:r>
              <a:rPr lang="bn-BD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৫.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শতাংশ।</a:t>
            </a:r>
            <a:r>
              <a:rPr lang="bn-BD" sz="24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4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5029200"/>
            <a:ext cx="4038600" cy="1188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Flowchart: Terminator 6"/>
          <p:cNvSpPr/>
          <p:nvPr/>
        </p:nvSpPr>
        <p:spPr>
          <a:xfrm>
            <a:off x="457200" y="304800"/>
            <a:ext cx="8229600" cy="1143000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স্বাস্থ্যঃ</a:t>
            </a:r>
            <a:endParaRPr lang="en-US" sz="4000" dirty="0"/>
          </a:p>
        </p:txBody>
      </p:sp>
      <p:pic>
        <p:nvPicPr>
          <p:cNvPr id="3074" name="Picture 2" descr="C:\Users\ABTABUL ALAM\Pictures\Saved Pictures\ঢাকা মেডিকেল কলেজ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505200"/>
            <a:ext cx="4062413" cy="137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304800" y="6324600"/>
            <a:ext cx="8382000" cy="400110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বিগত বছরের তুলনায় ব্যয় বরাদ্দ বৃদ্ধি পেয়েছে (৫.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১</a:t>
            </a:r>
            <a:r>
              <a:rPr lang="bn-BD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% -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৪.৯%</a:t>
            </a:r>
            <a:r>
              <a:rPr lang="bn-BD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= ০.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২</a:t>
            </a:r>
            <a:r>
              <a:rPr lang="bn-BD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%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8200" y="5257800"/>
            <a:ext cx="4114800" cy="685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টাকার অংকে বরাদ্দ</a:t>
            </a:r>
          </a:p>
          <a:p>
            <a:pPr algn="ctr"/>
            <a:r>
              <a:rPr lang="bn-BD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(২৯,২৪৬-</a:t>
            </a:r>
            <a:r>
              <a:rPr lang="en-US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২৫,৭৩৩</a:t>
            </a:r>
            <a:r>
              <a:rPr lang="bn-BD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)=৩,৫১৩/বৃদ্ধি ।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482" name="Picture 2" descr="C:\Users\ABTABUL ALAM\Downloads\New Tab_files\মেডিকে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676400"/>
            <a:ext cx="4038600" cy="167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৮।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জনশৃংখলা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নিরাপত্তাঃ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676399"/>
          </a:xfrm>
          <a:solidFill>
            <a:srgbClr val="00B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২০১৯-২০২০ </a:t>
            </a:r>
            <a:r>
              <a:rPr lang="en-US" b="1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বৎসরে</a:t>
            </a:r>
            <a:r>
              <a:rPr lang="en-US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b="1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খাতে</a:t>
            </a:r>
            <a:r>
              <a:rPr lang="en-US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২৭,৬৩৬/=</a:t>
            </a:r>
            <a:r>
              <a:rPr lang="en-US" b="1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 মোট </a:t>
            </a:r>
            <a:r>
              <a:rPr lang="en-US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বাজেটের</a:t>
            </a:r>
            <a:r>
              <a:rPr lang="bn-BD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৫.৩</a:t>
            </a:r>
            <a:r>
              <a:rPr lang="bn-BD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শতাংশ । </a:t>
            </a:r>
            <a:endParaRPr lang="en-US" b="1" spc="5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48200" y="3352800"/>
            <a:ext cx="4114800" cy="1828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24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২০২০-২০২১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বৎসরে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খাতে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২৭,৭৯৪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/=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400" b="1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যা মোট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বাজেটের</a:t>
            </a:r>
            <a:r>
              <a:rPr lang="bn-BD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৫.০</a:t>
            </a:r>
            <a:r>
              <a:rPr lang="bn-BD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শতাংশ </a:t>
            </a:r>
            <a:endParaRPr lang="en-US" sz="2400" b="1" spc="50" dirty="0" smtClean="0">
              <a:ln w="11430"/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036" b="6284"/>
          <a:stretch/>
        </p:blipFill>
        <p:spPr>
          <a:xfrm>
            <a:off x="457200" y="1676401"/>
            <a:ext cx="4038600" cy="1371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Flowchart: Terminator 6"/>
          <p:cNvSpPr/>
          <p:nvPr/>
        </p:nvSpPr>
        <p:spPr>
          <a:xfrm>
            <a:off x="381000" y="304800"/>
            <a:ext cx="8305800" cy="1066800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জনশৃংখলা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নিরাপত্তাঃ</a:t>
            </a:r>
            <a:endParaRPr lang="en-US" sz="4000" dirty="0"/>
          </a:p>
        </p:txBody>
      </p:sp>
      <p:pic>
        <p:nvPicPr>
          <p:cNvPr id="3074" name="Picture 2" descr="C:\Users\ABTABUL ALAM\Pictures\Saved Pictures\polis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200400"/>
            <a:ext cx="4038600" cy="137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 descr="C:\Users\ABTABUL ALAM\Pictures\Saved Pictures\আনসা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800600"/>
            <a:ext cx="4038600" cy="1362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381000" y="6324600"/>
            <a:ext cx="8382000" cy="369332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বিগত বছরের তুলনায় ব্যয় বরাদ্দ হ্রাস পেয়েছে (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৫.০% </a:t>
            </a: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৫.৩%</a:t>
            </a: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=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০.৩</a:t>
            </a: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%</a:t>
            </a:r>
            <a:endParaRPr lang="en-U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8200" y="5334000"/>
            <a:ext cx="4114800" cy="685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টাকার অংকে বরাদ্দ</a:t>
            </a:r>
          </a:p>
          <a:p>
            <a:pPr algn="ctr"/>
            <a:r>
              <a:rPr lang="bn-BD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(২৭,৭৯৪-</a:t>
            </a:r>
            <a:r>
              <a:rPr lang="en-US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২৭,৬৩৬</a:t>
            </a:r>
            <a:r>
              <a:rPr lang="bn-BD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)=১৫৮/বৃদ্ধি ।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১০।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জ্বালানি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বিদ্যুৎঃ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600199"/>
          </a:xfrm>
          <a:solidFill>
            <a:srgbClr val="00B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২০১৯-২০২০ </a:t>
            </a:r>
            <a:r>
              <a:rPr lang="en-US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বৎসরে</a:t>
            </a:r>
            <a:r>
              <a:rPr lang="en-US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খাতে</a:t>
            </a:r>
            <a:r>
              <a:rPr lang="en-US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২৮,০৫০/=</a:t>
            </a:r>
            <a:r>
              <a:rPr lang="en-US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 মোট </a:t>
            </a:r>
            <a:r>
              <a:rPr lang="en-US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বাজেটের</a:t>
            </a:r>
            <a:r>
              <a:rPr lang="bn-BD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৫.৯</a:t>
            </a:r>
            <a:r>
              <a:rPr lang="bn-BD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শতাংশ</a:t>
            </a:r>
            <a:r>
              <a:rPr lang="en-US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b="1" spc="5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8200" y="3276600"/>
            <a:ext cx="3962400" cy="1752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২০২০-২০২১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বৎসরে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খাতে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২৬,৭৫৮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/=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400" b="1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যা মোট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বাজেটের</a:t>
            </a:r>
            <a:r>
              <a:rPr lang="bn-BD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৪.৭</a:t>
            </a:r>
            <a:r>
              <a:rPr lang="bn-BD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শতাংশ </a:t>
            </a:r>
            <a:endParaRPr lang="en-US" sz="2400" b="1" spc="50" dirty="0" smtClean="0">
              <a:ln w="11430"/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381000" y="228600"/>
            <a:ext cx="8382000" cy="1219200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১০।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জ্বালানি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বিদ্যুৎঃ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ABTABUL ALAM\Pictures\Saved Pictures\রুপপু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4038600"/>
            <a:ext cx="4038600" cy="22327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C:\Users\ABTABUL ALAM\Pictures\Saved Pictures\পেট্রোবাংল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76400"/>
            <a:ext cx="4038600" cy="2133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381000" y="6324600"/>
            <a:ext cx="8305800" cy="369332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বিগত বছরের তুলনায় ব্যয় বরাদ্দ হ্রাস পেয়েছে (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৪.৭% </a:t>
            </a: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৫.৯%</a:t>
            </a: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=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-১.২</a:t>
            </a: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%</a:t>
            </a:r>
            <a:endParaRPr lang="en-U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8200" y="5334000"/>
            <a:ext cx="4114800" cy="685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টাকার অংকে বরাদ্দ</a:t>
            </a:r>
          </a:p>
          <a:p>
            <a:pPr algn="ctr"/>
            <a:r>
              <a:rPr lang="bn-BD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(২৬,৭৫৮-</a:t>
            </a:r>
            <a:r>
              <a:rPr lang="en-US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২৮,০৫০</a:t>
            </a:r>
            <a:r>
              <a:rPr lang="bn-BD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)=১,২৯২/হ্রাস ।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১১। </a:t>
            </a:r>
            <a:r>
              <a:rPr lang="en-US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কল্যাণঃ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1524000"/>
          </a:xfrm>
          <a:solidFill>
            <a:srgbClr val="00B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b="1" cap="all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২০১৯-২০২০ </a:t>
            </a:r>
            <a:r>
              <a:rPr lang="en-US" b="1" cap="all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b="1" cap="all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বৎসরে</a:t>
            </a:r>
            <a:r>
              <a:rPr lang="en-US" b="1" cap="all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b="1" cap="all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b="1" cap="all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খাতে</a:t>
            </a:r>
            <a:r>
              <a:rPr lang="en-US" b="1" cap="all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b="1" cap="all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b="1" cap="all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২৯,৪৫৮ /=</a:t>
            </a:r>
            <a:r>
              <a:rPr lang="en-US" b="1" cap="all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b="1" cap="all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b="1" cap="all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cap="all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b="1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 মোট </a:t>
            </a:r>
            <a:r>
              <a:rPr lang="en-US" b="1" spc="50" dirty="0" err="1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বাজেটের</a:t>
            </a:r>
            <a:r>
              <a:rPr lang="bn-BD" b="1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৫.৬</a:t>
            </a:r>
            <a:r>
              <a:rPr lang="bn-BD" b="1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শতাংশ  ।</a:t>
            </a:r>
            <a:endParaRPr lang="en-US" b="1" cap="all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24400" y="3276600"/>
            <a:ext cx="4114800" cy="1828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২০২০-২০২১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বৎসরে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খাতে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২৬,৭৪২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/=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400" b="1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যা মোট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বাজেটের</a:t>
            </a:r>
            <a:r>
              <a:rPr lang="bn-BD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৫.৬</a:t>
            </a:r>
            <a:r>
              <a:rPr lang="bn-BD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শতাংশ </a:t>
            </a:r>
            <a:endParaRPr lang="en-US" sz="2400" b="1" spc="50" dirty="0" smtClean="0">
              <a:ln w="11430"/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457200" y="304800"/>
            <a:ext cx="8305800" cy="1066800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১১। </a:t>
            </a:r>
            <a:r>
              <a:rPr lang="en-US" sz="3200" b="1" cap="all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cap="all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কল্যাণঃ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6324600"/>
            <a:ext cx="8458200" cy="369332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বিগত বছরের তুলনায় ব্যয় বরাদ্দ অপরিবর্তিত রয়েছে (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৫.৬% </a:t>
            </a: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৫.৬%</a:t>
            </a: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=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০.০</a:t>
            </a: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%</a:t>
            </a:r>
            <a:endParaRPr lang="en-U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8200" y="5334000"/>
            <a:ext cx="4114800" cy="685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টাকার অংকে বরাদ্দ</a:t>
            </a:r>
          </a:p>
          <a:p>
            <a:pPr algn="ctr"/>
            <a:r>
              <a:rPr lang="bn-BD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(২৬,৭৪২-</a:t>
            </a:r>
            <a:r>
              <a:rPr lang="en-US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২৯,৪৫৮</a:t>
            </a:r>
            <a:r>
              <a:rPr lang="bn-BD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)=২,৭১৭/হ্রাস ।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482" name="Picture 2" descr="C:\Users\ABTABUL ALAM\Downloads\New Tab_files\সমাজ সেবা অধিদপ্ত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3657600" cy="1447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530" name="Picture 2" descr="C:\Users\ABTABUL ALAM\Pictures\Saved Pictures\বয়স্ক ভাত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200400"/>
            <a:ext cx="3657600" cy="1447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bn-BD" sz="1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bn-BD" sz="1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bn-BD" sz="1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বয়স্ক ভাতা </a:t>
            </a:r>
            <a:endParaRPr lang="en-US" sz="1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ABTABUL ALAM\Downloads\New Tab_files\বিধব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800600"/>
            <a:ext cx="3657600" cy="12795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/>
          <p:cNvSpPr/>
          <p:nvPr/>
        </p:nvSpPr>
        <p:spPr>
          <a:xfrm>
            <a:off x="990600" y="4800600"/>
            <a:ext cx="1023037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2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বিধবা</a:t>
            </a:r>
            <a:r>
              <a:rPr lang="en-US" sz="1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2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ভাতা</a:t>
            </a:r>
            <a:r>
              <a:rPr lang="en-US" sz="1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1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১২। </a:t>
            </a:r>
            <a:r>
              <a:rPr lang="en-US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বিনোদন</a:t>
            </a:r>
            <a: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ধর্মঃ</a:t>
            </a:r>
            <a: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447799"/>
          </a:xfrm>
          <a:solidFill>
            <a:srgbClr val="00B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endParaRPr lang="bn-BD" sz="2900" b="1" spc="5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9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২০২০-২০২১ </a:t>
            </a:r>
            <a:r>
              <a:rPr lang="en-US" sz="29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9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বৎসরে</a:t>
            </a:r>
            <a:r>
              <a:rPr lang="en-US" sz="29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9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9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খাতে</a:t>
            </a:r>
            <a:r>
              <a:rPr lang="en-US" sz="29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9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9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৪,৩৮১</a:t>
            </a:r>
            <a:r>
              <a:rPr lang="en-US" sz="29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/=</a:t>
            </a:r>
            <a:r>
              <a:rPr lang="en-US" sz="29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9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9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9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 মোট </a:t>
            </a:r>
            <a:r>
              <a:rPr lang="en-US" sz="29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বাজেটের</a:t>
            </a:r>
            <a:r>
              <a:rPr lang="bn-BD" sz="29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9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০.৯ </a:t>
            </a:r>
            <a:r>
              <a:rPr lang="bn-BD" sz="29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শতাংশ ।</a:t>
            </a:r>
            <a:endParaRPr lang="en-US" sz="29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48200" y="3124200"/>
            <a:ext cx="4038600" cy="1905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২০২০-২০২১ </a:t>
            </a:r>
            <a:r>
              <a:rPr lang="en-US" sz="20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বৎসরে</a:t>
            </a:r>
            <a:r>
              <a:rPr lang="en-US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0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খাতে</a:t>
            </a:r>
            <a:r>
              <a:rPr lang="en-US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৫,১১২</a:t>
            </a:r>
            <a:r>
              <a:rPr lang="en-US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/=</a:t>
            </a:r>
            <a:r>
              <a:rPr lang="en-US" sz="20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000" b="1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যা মোট </a:t>
            </a:r>
            <a:r>
              <a:rPr lang="en-US" sz="20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বাজেটের</a:t>
            </a:r>
            <a:r>
              <a:rPr lang="en-US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০.৯</a:t>
            </a:r>
            <a:r>
              <a:rPr lang="bn-BD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শতাংশ । </a:t>
            </a:r>
            <a:endParaRPr lang="en-US" sz="2000" b="1" spc="50" dirty="0" smtClean="0">
              <a:ln w="11430"/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songskrit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4648200"/>
            <a:ext cx="3962400" cy="1428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Flowchart: Terminator 6"/>
          <p:cNvSpPr/>
          <p:nvPr/>
        </p:nvSpPr>
        <p:spPr>
          <a:xfrm>
            <a:off x="457200" y="304800"/>
            <a:ext cx="8229600" cy="1139952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১২। </a:t>
            </a:r>
            <a:r>
              <a:rPr lang="en-US" sz="40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বিনোদন</a:t>
            </a:r>
            <a:r>
              <a:rPr lang="en-US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ধর্মঃ</a:t>
            </a:r>
            <a:r>
              <a:rPr lang="en-US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pic>
        <p:nvPicPr>
          <p:cNvPr id="4098" name="Picture 2" descr="C:\Users\ABTABUL ALAM\Pictures\Saved Pictures\Bayt_al_Mukarr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00201"/>
            <a:ext cx="4008437" cy="137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C:\Users\ABTABUL ALAM\Pictures\Saved Pictures\dakeSwr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048000"/>
            <a:ext cx="3962400" cy="1447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304800" y="6324600"/>
            <a:ext cx="8382000" cy="369332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বিগত বছরের তুলনায় ব্যয় বরাদ্দ অপরিবর্তিত রয়েছে (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০.৯% </a:t>
            </a: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০.৯%</a:t>
            </a: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=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০.০ </a:t>
            </a: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%</a:t>
            </a:r>
            <a:endParaRPr lang="en-U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8200" y="5334000"/>
            <a:ext cx="4114800" cy="685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টাকার অংকে বরাদ্দ</a:t>
            </a:r>
          </a:p>
          <a:p>
            <a:pPr algn="ctr"/>
            <a:r>
              <a:rPr lang="bn-BD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(৫,১১২-</a:t>
            </a:r>
            <a:r>
              <a:rPr lang="bn-BD" b="1" spc="50" dirty="0" smtClean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৪,৩৮১)=৭৩১/বৃদ্ধি ।</a:t>
            </a:r>
            <a:endParaRPr lang="bn-BD" b="1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১৩। </a:t>
            </a:r>
            <a:r>
              <a:rPr lang="en-US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শিল্পঃ</a:t>
            </a:r>
            <a: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1"/>
            <a:ext cx="3962400" cy="1600199"/>
          </a:xfrm>
          <a:solidFill>
            <a:srgbClr val="00B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</a:t>
            </a:r>
            <a:r>
              <a:rPr lang="bn-BD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-২০২</a:t>
            </a:r>
            <a:r>
              <a:rPr lang="bn-BD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বৎসরে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খাতে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৩,৮৯০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/=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 মোট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বাজেটের</a:t>
            </a:r>
            <a:r>
              <a:rPr lang="bn-BD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০.৭</a:t>
            </a:r>
            <a:r>
              <a:rPr lang="bn-BD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শতাংশ । </a:t>
            </a:r>
            <a:endParaRPr lang="en-US" sz="36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5" name="Content Placeholder 4" descr="ম-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752600"/>
            <a:ext cx="3886200" cy="19973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00600" y="3352800"/>
            <a:ext cx="3886200" cy="1676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২০২০-২০২১ </a:t>
            </a:r>
            <a:r>
              <a:rPr lang="en-US" sz="20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বৎসরে</a:t>
            </a:r>
            <a:r>
              <a:rPr lang="en-US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0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খাতে</a:t>
            </a:r>
            <a:r>
              <a:rPr lang="en-US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৩,৯৭৬</a:t>
            </a:r>
            <a:r>
              <a:rPr lang="en-US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/=</a:t>
            </a:r>
            <a:r>
              <a:rPr lang="en-US" sz="20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000" b="1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যা </a:t>
            </a:r>
          </a:p>
          <a:p>
            <a:r>
              <a:rPr lang="bn-BD" sz="2000" b="1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মোট </a:t>
            </a:r>
            <a:r>
              <a:rPr lang="en-US" sz="20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বাজেটের</a:t>
            </a:r>
            <a:r>
              <a:rPr lang="bn-BD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০.৭</a:t>
            </a:r>
            <a:r>
              <a:rPr lang="bn-BD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শতাংশ । </a:t>
            </a:r>
            <a:endParaRPr lang="en-US" sz="2000" b="1" spc="50" dirty="0" smtClean="0">
              <a:ln w="11430"/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457200" y="304800"/>
            <a:ext cx="8229600" cy="1063752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১৩।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</a:t>
            </a:r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অর্থনৈতিক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/>
          </a:p>
        </p:txBody>
      </p:sp>
      <p:pic>
        <p:nvPicPr>
          <p:cNvPr id="5122" name="Picture 2" descr="C:\Users\ABTABUL ALAM\Pictures\Saved Pictures\industry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038600"/>
            <a:ext cx="4057650" cy="211455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33400" y="6324600"/>
            <a:ext cx="8153400" cy="369332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বিগত বছরের তুলনায় ব্যয় বরাদ্দ অপরিবর্তিত রয়েছে (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০.৭% </a:t>
            </a: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০.৭%</a:t>
            </a: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=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০.০</a:t>
            </a: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%</a:t>
            </a:r>
            <a:endParaRPr lang="en-U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0600" y="5334000"/>
            <a:ext cx="3962400" cy="685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টাকার অংকে বরাদ্দ</a:t>
            </a:r>
          </a:p>
          <a:p>
            <a:pPr algn="ctr"/>
            <a:r>
              <a:rPr lang="bn-BD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(৩,৯৭৬- ৩,৮৯০)=৮৬/বৃদ্ধি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গৃহায়নঃ </a:t>
            </a:r>
            <a:r>
              <a:rPr lang="en-US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399"/>
            <a:ext cx="4038600" cy="1600201"/>
          </a:xfrm>
          <a:solidFill>
            <a:srgbClr val="00B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</a:t>
            </a:r>
            <a:r>
              <a:rPr lang="bn-BD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-২০২</a:t>
            </a:r>
            <a:r>
              <a:rPr lang="bn-BD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বৎসরে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খাতে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৬,৮০১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/=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6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 মোট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বাজেটের</a:t>
            </a:r>
            <a:r>
              <a:rPr lang="bn-BD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১.৩</a:t>
            </a:r>
            <a:r>
              <a:rPr lang="bn-BD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শতাংশ । </a:t>
            </a:r>
            <a:endParaRPr lang="en-US" sz="36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48200" y="3505200"/>
            <a:ext cx="4038600" cy="1752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২০২০-২০২১ </a:t>
            </a:r>
            <a:r>
              <a:rPr lang="en-US" sz="20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বৎসরে</a:t>
            </a:r>
            <a:r>
              <a:rPr lang="en-US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0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খাতে</a:t>
            </a:r>
            <a:r>
              <a:rPr lang="en-US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৬,৮১৬/=</a:t>
            </a:r>
            <a:r>
              <a:rPr lang="en-US" sz="20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যা</a:t>
            </a:r>
          </a:p>
          <a:p>
            <a:r>
              <a:rPr lang="bn-BD" sz="2000" b="1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বাজেটের</a:t>
            </a:r>
            <a:r>
              <a:rPr lang="en-US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১.২ </a:t>
            </a:r>
            <a:r>
              <a:rPr lang="bn-BD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শতাংশ। </a:t>
            </a:r>
            <a:r>
              <a:rPr lang="en-US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6324600"/>
            <a:ext cx="8229600" cy="369332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বিগত বছরের তুলনায় ব্যয় বরাদ্দ হ্রাস পেয়েছে (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১.২% </a:t>
            </a: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-১.৩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%</a:t>
            </a: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=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০.১</a:t>
            </a: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%</a:t>
            </a:r>
            <a:endParaRPr lang="en-U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ABTABUL ALAM\Downloads\New Tab_files\আশ্রয়ন প্রকল্প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4038600" cy="22327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 descr="C:\Users\ABTABUL ALAM\Downloads\New Tab_files\আশ্রয়ন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114800"/>
            <a:ext cx="4038600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4648200" y="5334000"/>
            <a:ext cx="4114800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টাকার অংকে বরাদ্দ</a:t>
            </a:r>
          </a:p>
          <a:p>
            <a:pPr algn="ctr"/>
            <a:r>
              <a:rPr lang="bn-BD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৬,৮১৬</a:t>
            </a:r>
            <a:r>
              <a:rPr lang="bn-BD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৬,৮০১)=১৫কোটি টাকা বৃদ্ধি ।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সূত্রঃ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অর্থমন্ত্রণালয়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অর্থবিভাগ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দৈনিক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প্রথম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আলো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পত্রিকা</a:t>
            </a:r>
            <a:r>
              <a:rPr lang="bn-BD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দৈনিক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শিক্ষা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অনলাইন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পত্রিকা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।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১২জুন,২০২০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বিবিধঃ  </a:t>
            </a:r>
            <a:r>
              <a:rPr lang="en-US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6324600"/>
            <a:ext cx="8229600" cy="369332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বিগত বছরের তুলনায় ব্যয় বরাদ্দ বৃদ্ধি পেয়েছে (৫.৯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% </a:t>
            </a: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-৩.২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%</a:t>
            </a: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=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২.৭ %</a:t>
            </a:r>
            <a:endParaRPr lang="en-U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523999"/>
          </a:xfrm>
          <a:solidFill>
            <a:srgbClr val="00B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</a:t>
            </a:r>
            <a:r>
              <a:rPr lang="bn-BD" sz="3600" b="1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-২০২</a:t>
            </a:r>
            <a:r>
              <a:rPr lang="bn-BD" sz="3600" b="1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বৎসরে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খাতে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b="1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১৬,৭৪২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/= </a:t>
            </a:r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 মোট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বাজেটের</a:t>
            </a:r>
            <a:r>
              <a:rPr lang="bn-BD" sz="3600" b="1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৩.২ শতাংশ ।  </a:t>
            </a:r>
            <a:endParaRPr lang="en-US" sz="36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48200" y="3276600"/>
            <a:ext cx="4038600" cy="1752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২০২০-২০২১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বৎসরে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খাতে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৪৮,৮৯০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/=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400" b="1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যা মোট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বাজেটের</a:t>
            </a:r>
            <a:r>
              <a:rPr lang="bn-BD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৫.৯ শতাংশ । </a:t>
            </a:r>
            <a:endParaRPr lang="en-US" sz="2400" b="1" spc="50" dirty="0" smtClean="0">
              <a:ln w="11430"/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8200" y="5334000"/>
            <a:ext cx="4114800" cy="685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টাকার অংকে বরাদ্দ</a:t>
            </a:r>
          </a:p>
          <a:p>
            <a:pPr algn="ctr"/>
            <a:r>
              <a:rPr lang="bn-BD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(৪৮,৮৯০-১৬,৭৪২)=৩২,১৪৮/বৃদ্ধি ।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371600"/>
            <a:ext cx="6934200" cy="5181600"/>
          </a:xfr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</a:rPr>
              <a:t>১) </a:t>
            </a:r>
            <a:r>
              <a:rPr lang="bn-BD" sz="2000" dirty="0" smtClean="0">
                <a:solidFill>
                  <a:schemeClr val="tx1"/>
                </a:solidFill>
              </a:rPr>
              <a:t>২০২০-২০২১ বাজেটে সর্বোচ্চ ব্যয়ের খাত কোনটি ? </a:t>
            </a:r>
          </a:p>
          <a:p>
            <a:pPr marL="457200" indent="-457200" algn="l">
              <a:buAutoNum type="arabicParenR"/>
            </a:pPr>
            <a:endParaRPr lang="bn-BD" sz="20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arenR"/>
            </a:pPr>
            <a:endParaRPr lang="bn-BD" sz="20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arenR"/>
            </a:pPr>
            <a:endParaRPr lang="bn-BD" sz="2000" dirty="0" smtClean="0">
              <a:solidFill>
                <a:schemeClr val="tx1"/>
              </a:solidFill>
            </a:endParaRPr>
          </a:p>
          <a:p>
            <a:pPr marL="457200" indent="-457200" algn="l"/>
            <a:endParaRPr lang="bn-BD" sz="2000" dirty="0" smtClean="0">
              <a:solidFill>
                <a:schemeClr val="tx1"/>
              </a:solidFill>
            </a:endParaRPr>
          </a:p>
          <a:p>
            <a:pPr marL="457200" indent="-457200" algn="l"/>
            <a:r>
              <a:rPr lang="bn-BD" sz="2000" dirty="0" smtClean="0">
                <a:solidFill>
                  <a:schemeClr val="tx1"/>
                </a:solidFill>
              </a:rPr>
              <a:t>২) ২০২০-২০২১ বাজেটে সর্বোচ্চ আয়ের খাত কোনটি ?</a:t>
            </a:r>
          </a:p>
          <a:p>
            <a:pPr marL="457200" indent="-457200" algn="l"/>
            <a:endParaRPr lang="bn-BD" sz="2000" dirty="0" smtClean="0">
              <a:solidFill>
                <a:schemeClr val="tx1"/>
              </a:solidFill>
            </a:endParaRPr>
          </a:p>
          <a:p>
            <a:pPr marL="457200" indent="-457200" algn="l"/>
            <a:endParaRPr lang="bn-BD" sz="2000" dirty="0" smtClean="0">
              <a:solidFill>
                <a:schemeClr val="tx1"/>
              </a:solidFill>
            </a:endParaRPr>
          </a:p>
          <a:p>
            <a:pPr marL="457200" indent="-457200" algn="l"/>
            <a:endParaRPr lang="bn-BD" sz="2000" dirty="0" smtClean="0">
              <a:solidFill>
                <a:schemeClr val="tx1"/>
              </a:solidFill>
            </a:endParaRPr>
          </a:p>
          <a:p>
            <a:pPr marL="457200" indent="-457200" algn="l"/>
            <a:endParaRPr lang="bn-BD" sz="2000" dirty="0" smtClean="0">
              <a:solidFill>
                <a:schemeClr val="tx1"/>
              </a:solidFill>
            </a:endParaRPr>
          </a:p>
          <a:p>
            <a:pPr marL="457200" indent="-457200" algn="l"/>
            <a:r>
              <a:rPr lang="bn-BD" sz="2000" dirty="0" smtClean="0">
                <a:solidFill>
                  <a:schemeClr val="tx1"/>
                </a:solidFill>
              </a:rPr>
              <a:t>৩) কোনটি রাজস্ব বহির্ভুত আয় ?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228600"/>
            <a:ext cx="6629400" cy="990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মূল্যায়ণ/একক কাজ </a:t>
            </a:r>
            <a:endParaRPr lang="en-US" sz="4000" dirty="0"/>
          </a:p>
        </p:txBody>
      </p:sp>
      <p:sp>
        <p:nvSpPr>
          <p:cNvPr id="6" name="Pentagon 5"/>
          <p:cNvSpPr/>
          <p:nvPr/>
        </p:nvSpPr>
        <p:spPr>
          <a:xfrm>
            <a:off x="1676400" y="1828800"/>
            <a:ext cx="2362200" cy="484632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ক) শিক্ষা </a:t>
            </a:r>
            <a:endParaRPr lang="en-US" dirty="0"/>
          </a:p>
        </p:txBody>
      </p:sp>
      <p:sp>
        <p:nvSpPr>
          <p:cNvPr id="7" name="Pentagon 6"/>
          <p:cNvSpPr/>
          <p:nvPr/>
        </p:nvSpPr>
        <p:spPr>
          <a:xfrm>
            <a:off x="1676400" y="2438400"/>
            <a:ext cx="2362200" cy="484632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FFFF00"/>
                </a:solidFill>
              </a:rPr>
              <a:t>গ) জনপ্রশাসন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4419600" y="2438400"/>
            <a:ext cx="2362200" cy="484632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ঘ) প্রতিরক্ষা </a:t>
            </a:r>
            <a:endParaRPr lang="en-US" dirty="0"/>
          </a:p>
        </p:txBody>
      </p:sp>
      <p:sp>
        <p:nvSpPr>
          <p:cNvPr id="9" name="Pentagon 8"/>
          <p:cNvSpPr/>
          <p:nvPr/>
        </p:nvSpPr>
        <p:spPr>
          <a:xfrm>
            <a:off x="4419600" y="1828800"/>
            <a:ext cx="2362200" cy="484632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খ) স্বাস্থ্য </a:t>
            </a:r>
            <a:endParaRPr lang="en-US" dirty="0"/>
          </a:p>
        </p:txBody>
      </p:sp>
      <p:sp>
        <p:nvSpPr>
          <p:cNvPr id="10" name="Pentagon 9"/>
          <p:cNvSpPr/>
          <p:nvPr/>
        </p:nvSpPr>
        <p:spPr>
          <a:xfrm>
            <a:off x="1752600" y="3733800"/>
            <a:ext cx="2514600" cy="484632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ক) আমদানি শুল্ক </a:t>
            </a:r>
            <a:endParaRPr lang="en-US" dirty="0"/>
          </a:p>
        </p:txBody>
      </p:sp>
      <p:sp>
        <p:nvSpPr>
          <p:cNvPr id="11" name="Pentagon 10"/>
          <p:cNvSpPr/>
          <p:nvPr/>
        </p:nvSpPr>
        <p:spPr>
          <a:xfrm>
            <a:off x="1752600" y="4343400"/>
            <a:ext cx="2514600" cy="484632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FF0000"/>
                </a:solidFill>
              </a:rPr>
              <a:t>গ) মূল্য সংযোজন কর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4495800" y="4419600"/>
            <a:ext cx="2514600" cy="484632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ঘ) কর ব্যতীত রাজস্ব </a:t>
            </a:r>
            <a:endParaRPr lang="en-US" dirty="0"/>
          </a:p>
        </p:txBody>
      </p:sp>
      <p:sp>
        <p:nvSpPr>
          <p:cNvPr id="13" name="Pentagon 12"/>
          <p:cNvSpPr/>
          <p:nvPr/>
        </p:nvSpPr>
        <p:spPr>
          <a:xfrm>
            <a:off x="4495800" y="3733800"/>
            <a:ext cx="2514600" cy="484632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খ) সম্পুরক শুল্ক </a:t>
            </a:r>
            <a:endParaRPr lang="en-US" dirty="0"/>
          </a:p>
        </p:txBody>
      </p:sp>
      <p:sp>
        <p:nvSpPr>
          <p:cNvPr id="15" name="Pentagon 14"/>
          <p:cNvSpPr/>
          <p:nvPr/>
        </p:nvSpPr>
        <p:spPr>
          <a:xfrm>
            <a:off x="1676400" y="6019800"/>
            <a:ext cx="2590800" cy="484632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গ) আয় কর</a:t>
            </a:r>
            <a:endParaRPr lang="en-US" dirty="0"/>
          </a:p>
        </p:txBody>
      </p:sp>
      <p:sp>
        <p:nvSpPr>
          <p:cNvPr id="16" name="Pentagon 15"/>
          <p:cNvSpPr/>
          <p:nvPr/>
        </p:nvSpPr>
        <p:spPr>
          <a:xfrm>
            <a:off x="1676400" y="5410200"/>
            <a:ext cx="2590800" cy="484632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ক) মূসক</a:t>
            </a:r>
            <a:endParaRPr lang="en-US" dirty="0"/>
          </a:p>
        </p:txBody>
      </p:sp>
      <p:sp>
        <p:nvSpPr>
          <p:cNvPr id="17" name="Pentagon 16"/>
          <p:cNvSpPr/>
          <p:nvPr/>
        </p:nvSpPr>
        <p:spPr>
          <a:xfrm>
            <a:off x="4419600" y="5410200"/>
            <a:ext cx="2590800" cy="484632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FF0000"/>
                </a:solidFill>
              </a:rPr>
              <a:t>খ) সরকারি ঋণ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4419600" y="6019800"/>
            <a:ext cx="2590800" cy="484632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ঘ) আবগারি শুল্ক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mc\Pictures\flower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200400" y="304800"/>
            <a:ext cx="5511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সবাইকে ধন্যবাদ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BD" dirty="0" smtClean="0"/>
              <a:t>পাঠ পরিচিতি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err="1" smtClean="0"/>
              <a:t>শ্রেণিঃএকাদশ</a:t>
            </a:r>
            <a:r>
              <a:rPr lang="en-US" dirty="0" smtClean="0"/>
              <a:t>/</a:t>
            </a:r>
            <a:r>
              <a:rPr lang="en-US" dirty="0" err="1" smtClean="0"/>
              <a:t>দ্বাদশ</a:t>
            </a:r>
            <a:r>
              <a:rPr lang="en-US" dirty="0" smtClean="0"/>
              <a:t> </a:t>
            </a:r>
          </a:p>
          <a:p>
            <a:pPr algn="ctr">
              <a:buNone/>
            </a:pPr>
            <a:r>
              <a:rPr lang="en-US" dirty="0" err="1" smtClean="0"/>
              <a:t>বিষয়ঃ</a:t>
            </a:r>
            <a:r>
              <a:rPr lang="en-US" dirty="0" smtClean="0"/>
              <a:t> </a:t>
            </a:r>
            <a:r>
              <a:rPr lang="en-US" dirty="0" err="1" smtClean="0"/>
              <a:t>অর্থনীতি</a:t>
            </a:r>
            <a:endParaRPr lang="bn-BD" dirty="0" smtClean="0"/>
          </a:p>
          <a:p>
            <a:pPr algn="ctr">
              <a:buNone/>
            </a:pPr>
            <a:r>
              <a:rPr lang="bn-BD" dirty="0" smtClean="0"/>
              <a:t>অধ্যায়ঃ নবম</a:t>
            </a:r>
          </a:p>
          <a:p>
            <a:pPr algn="ctr">
              <a:buNone/>
            </a:pPr>
            <a:r>
              <a:rPr lang="bn-BD" dirty="0" smtClean="0"/>
              <a:t>(সরকারি অর্থব্যবস্থা)</a:t>
            </a:r>
            <a:r>
              <a:rPr lang="en-US" dirty="0" smtClean="0"/>
              <a:t> </a:t>
            </a:r>
            <a:endParaRPr lang="bn-BD" dirty="0" smtClean="0"/>
          </a:p>
          <a:p>
            <a:pPr algn="ctr">
              <a:buNone/>
            </a:pPr>
            <a:r>
              <a:rPr lang="bn-BD" dirty="0" smtClean="0"/>
              <a:t>সময়ঃ ৪৫ মিনিট</a:t>
            </a:r>
          </a:p>
          <a:p>
            <a:pPr algn="ctr">
              <a:buNone/>
            </a:pPr>
            <a:r>
              <a:rPr lang="bn-BD" dirty="0" smtClean="0"/>
              <a:t>তারিখঃ </a:t>
            </a:r>
            <a:r>
              <a:rPr lang="en-US" dirty="0" smtClean="0"/>
              <a:t>১৬</a:t>
            </a:r>
            <a:r>
              <a:rPr lang="bn-BD" dirty="0" smtClean="0"/>
              <a:t> -০</a:t>
            </a:r>
            <a:r>
              <a:rPr lang="en-US" dirty="0" smtClean="0"/>
              <a:t>৬</a:t>
            </a:r>
            <a:r>
              <a:rPr lang="bn-BD" dirty="0" smtClean="0"/>
              <a:t>-২০২০খ্রীঃ 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29200" y="228600"/>
            <a:ext cx="3829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সংসদ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ভবন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5" name="Picture 3" descr="C:\Users\ABTABUL ALAM\Downloads\New Tab_files\parla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32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2667000" y="228600"/>
            <a:ext cx="62456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জাতীয়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সংসদ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ভবন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5638800"/>
            <a:ext cx="6641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বাজেটঃ২০২০-২০২১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04800"/>
            <a:ext cx="7359707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400" dirty="0" smtClean="0">
                <a:solidFill>
                  <a:srgbClr val="00B050"/>
                </a:solidFill>
              </a:rPr>
              <a:t>মাননীয় প্রধানমন্ত্রী ও অর্থমন্ত্রী  </a:t>
            </a:r>
            <a:endParaRPr lang="en-US" sz="4400" dirty="0">
              <a:solidFill>
                <a:srgbClr val="00B050"/>
              </a:solidFill>
            </a:endParaRPr>
          </a:p>
        </p:txBody>
      </p:sp>
      <p:pic>
        <p:nvPicPr>
          <p:cNvPr id="3073" name="Picture 1" descr="C:\Users\ABTABUL ALAM\Downloads\New Tab_files\প্রধান্মত্র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143000"/>
            <a:ext cx="7239000" cy="5029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err="1" smtClean="0"/>
              <a:t>আজকের</a:t>
            </a:r>
            <a:r>
              <a:rPr lang="en-US" dirty="0" smtClean="0"/>
              <a:t> </a:t>
            </a:r>
            <a:r>
              <a:rPr lang="en-US" dirty="0" err="1" smtClean="0"/>
              <a:t>আলোচ্য</a:t>
            </a:r>
            <a:r>
              <a:rPr lang="en-US" dirty="0" smtClean="0"/>
              <a:t> </a:t>
            </a:r>
            <a:r>
              <a:rPr lang="en-US" dirty="0" err="1" smtClean="0"/>
              <a:t>বিষয়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000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en-US" sz="6000" b="1" dirty="0" err="1" smtClean="0">
                <a:solidFill>
                  <a:srgbClr val="00B050"/>
                </a:solidFill>
              </a:rPr>
              <a:t>জাতীয়</a:t>
            </a:r>
            <a:r>
              <a:rPr lang="en-US" sz="6000" b="1" dirty="0" smtClean="0">
                <a:solidFill>
                  <a:srgbClr val="00B050"/>
                </a:solidFill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</a:rPr>
              <a:t>বাজেট</a:t>
            </a:r>
            <a:endParaRPr lang="en-US" sz="6000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en-US" sz="6000" b="1" dirty="0" smtClean="0">
                <a:solidFill>
                  <a:srgbClr val="00B050"/>
                </a:solidFill>
              </a:rPr>
              <a:t>২০২০-২০২১ </a:t>
            </a:r>
            <a:endParaRPr lang="bn-BD" b="1" dirty="0" smtClean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4953000"/>
            <a:ext cx="822960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endParaRPr lang="bn-BD" sz="4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endParaRPr lang="bn-BD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solidFill>
                  <a:srgbClr val="002060"/>
                </a:solidFill>
              </a:rPr>
              <a:t>পাঠ শেষে শিক্ষার্থীরা-</a:t>
            </a: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solidFill>
                  <a:schemeClr val="accent6">
                    <a:lumMod val="75000"/>
                  </a:schemeClr>
                </a:solidFill>
              </a:rPr>
              <a:t>১) ২০২০-২০২১ বাজেটে অর্থায়নের উৎস সম্পর্কে জানতে পারবে ।</a:t>
            </a: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solidFill>
                  <a:srgbClr val="00B050"/>
                </a:solidFill>
              </a:rPr>
              <a:t>২। ২০২০-২০২১ বাজেটের খাতভিক্তিক সম্পদ বিভাজন জানতে পারবে ।</a:t>
            </a: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solidFill>
                  <a:srgbClr val="00B050"/>
                </a:solidFill>
              </a:rPr>
              <a:t>৩। ২০১৯-২০২০বাজেটের খাতভিক্তিক সম্পদ বিভাজন জানতে পারবে ।</a:t>
            </a: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solidFill>
                  <a:srgbClr val="00B050"/>
                </a:solidFill>
              </a:rPr>
              <a:t>৪) ২০২০-২০২১বাজেটে ঘাটতির পরিমান জানতে পারবে ।</a:t>
            </a:r>
          </a:p>
          <a:p>
            <a:pPr>
              <a:buFont typeface="Wingdings" pitchFamily="2" charset="2"/>
              <a:buChar char="Ø"/>
            </a:pPr>
            <a:endParaRPr lang="bn-BD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solidFill>
                  <a:srgbClr val="00B050"/>
                </a:solidFill>
              </a:rPr>
              <a:t>৫। উভয় বাজেটের ব্যয়ের খাতের মধ্যে তুলনা করতে পারবে ।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শিখণফল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ব্যয়ের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খাত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প্রস্তাবিত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বাজেট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dirty="0"/>
          </a:p>
        </p:txBody>
      </p:sp>
      <p:pic>
        <p:nvPicPr>
          <p:cNvPr id="5" name="Content Placeholder 4" descr="Captur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3962400" cy="44958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6" name="Rectangle 5"/>
          <p:cNvSpPr/>
          <p:nvPr/>
        </p:nvSpPr>
        <p:spPr>
          <a:xfrm>
            <a:off x="152400" y="6324600"/>
            <a:ext cx="8686800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বিগত বছরের তুলনায় ব্যয়</a:t>
            </a:r>
            <a:r>
              <a:rPr lang="en-US" sz="1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বরাদ্দ</a:t>
            </a:r>
            <a:r>
              <a:rPr lang="bn-BD" sz="1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বৃদ্ধি পেয়েছে (</a:t>
            </a:r>
            <a:r>
              <a:rPr lang="en-US" sz="1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৫,৬৮</a:t>
            </a:r>
            <a:r>
              <a:rPr lang="bn-BD" sz="1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r>
              <a:rPr lang="en-US" sz="1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০০০/= </a:t>
            </a:r>
            <a:r>
              <a:rPr lang="bn-BD" sz="1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r>
              <a:rPr lang="en-US" sz="1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n-BD" sz="1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৫,২৩,১৯০/=)</a:t>
            </a:r>
            <a:r>
              <a:rPr lang="en-US" sz="1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=৪৪,৮১০/</a:t>
            </a:r>
            <a:r>
              <a:rPr lang="bn-BD" sz="1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=  </a:t>
            </a:r>
            <a:endParaRPr lang="en-US" sz="16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2" descr="C:\Users\ABTABUL ALAM\Downloads\New Tab_files\বাজেটে আয়-ব্যয় চিত্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t="50797"/>
          <a:stretch>
            <a:fillRect/>
          </a:stretch>
        </p:blipFill>
        <p:spPr bwMode="auto">
          <a:xfrm>
            <a:off x="4495800" y="1600200"/>
            <a:ext cx="4191000" cy="449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382000" cy="63246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/>
              <a:t>     </a:t>
            </a:r>
            <a:endParaRPr lang="en-US" dirty="0"/>
          </a:p>
        </p:txBody>
      </p:sp>
      <p:sp>
        <p:nvSpPr>
          <p:cNvPr id="4" name="Flowchart: Connector 3"/>
          <p:cNvSpPr/>
          <p:nvPr/>
        </p:nvSpPr>
        <p:spPr>
          <a:xfrm>
            <a:off x="2895600" y="1981200"/>
            <a:ext cx="3352800" cy="2895600"/>
          </a:xfrm>
          <a:prstGeom prst="flowChartConnector">
            <a:avLst/>
          </a:prstGeom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 smtClean="0"/>
              <a:t> </a:t>
            </a:r>
            <a:r>
              <a:rPr lang="en-US" sz="3200" dirty="0" err="1" smtClean="0"/>
              <a:t>ব্যয়</a:t>
            </a:r>
            <a:endParaRPr lang="bn-BD" sz="3200" dirty="0" smtClean="0"/>
          </a:p>
          <a:p>
            <a:pPr lvl="0" algn="ctr"/>
            <a:r>
              <a:rPr lang="bn-BD" sz="3200" dirty="0" smtClean="0"/>
              <a:t>  </a:t>
            </a:r>
            <a:r>
              <a:rPr lang="en-US" sz="3200" dirty="0" smtClean="0">
                <a:solidFill>
                  <a:srgbClr val="002060"/>
                </a:solidFill>
              </a:rPr>
              <a:t>৫,৬৮,০০</a:t>
            </a:r>
            <a:r>
              <a:rPr lang="bn-BD" sz="3200" dirty="0" smtClean="0">
                <a:solidFill>
                  <a:srgbClr val="002060"/>
                </a:solidFill>
              </a:rPr>
              <a:t>০</a:t>
            </a:r>
          </a:p>
          <a:p>
            <a:pPr lvl="0" algn="ctr"/>
            <a:r>
              <a:rPr lang="bn-BD" sz="3200" dirty="0" smtClean="0"/>
              <a:t>  </a:t>
            </a:r>
            <a:r>
              <a:rPr lang="en-US" sz="3200" dirty="0" err="1" smtClean="0"/>
              <a:t>কোটি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টাকা</a:t>
            </a:r>
            <a:endParaRPr lang="en-US" sz="3200" dirty="0"/>
          </a:p>
        </p:txBody>
      </p:sp>
      <p:sp>
        <p:nvSpPr>
          <p:cNvPr id="5" name="Flowchart: Connector 4"/>
          <p:cNvSpPr/>
          <p:nvPr/>
        </p:nvSpPr>
        <p:spPr>
          <a:xfrm>
            <a:off x="3050117" y="454704"/>
            <a:ext cx="2048756" cy="688296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1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n-BD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জনপ্রশাসন</a:t>
            </a:r>
          </a:p>
          <a:p>
            <a:pPr algn="ctr"/>
            <a:r>
              <a:rPr lang="bn-BD" sz="1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৩৮,২৪০</a:t>
            </a:r>
          </a:p>
          <a:p>
            <a:pPr algn="ctr"/>
            <a:r>
              <a:rPr lang="bn-BD" sz="1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কোটি টাকা (৬.৭%)</a:t>
            </a:r>
          </a:p>
          <a:p>
            <a:pPr algn="ctr"/>
            <a:endParaRPr lang="en-US" sz="1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6553200" y="3276600"/>
            <a:ext cx="2133600" cy="838200"/>
          </a:xfrm>
          <a:prstGeom prst="flowChartConnector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1000" b="1" dirty="0" smtClean="0">
              <a:solidFill>
                <a:srgbClr val="FF0000"/>
              </a:solidFill>
            </a:endParaRPr>
          </a:p>
          <a:p>
            <a:pPr algn="ctr"/>
            <a:r>
              <a:rPr lang="bn-BD" sz="1000" b="1" dirty="0" smtClean="0">
                <a:solidFill>
                  <a:srgbClr val="FF0000"/>
                </a:solidFill>
              </a:rPr>
              <a:t>স্থানীয় সরকার ও পল্লী উন্নয়ন</a:t>
            </a:r>
          </a:p>
          <a:p>
            <a:pPr algn="ctr"/>
            <a:r>
              <a:rPr lang="bn-BD" sz="1000" b="1" dirty="0" smtClean="0">
                <a:solidFill>
                  <a:srgbClr val="FFFF00"/>
                </a:solidFill>
              </a:rPr>
              <a:t>৩৯,৫৭৩</a:t>
            </a:r>
          </a:p>
          <a:p>
            <a:pPr algn="ctr"/>
            <a:r>
              <a:rPr lang="bn-BD" sz="1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কোটি টাকা</a:t>
            </a:r>
          </a:p>
          <a:p>
            <a:pPr algn="ctr"/>
            <a:endParaRPr lang="en-US" sz="1000" b="1" dirty="0">
              <a:solidFill>
                <a:srgbClr val="FFFF00"/>
              </a:solidFill>
            </a:endParaRPr>
          </a:p>
        </p:txBody>
      </p:sp>
      <p:sp>
        <p:nvSpPr>
          <p:cNvPr id="7" name="Flowchart: Connector 6"/>
          <p:cNvSpPr/>
          <p:nvPr/>
        </p:nvSpPr>
        <p:spPr>
          <a:xfrm rot="177424">
            <a:off x="1010802" y="993461"/>
            <a:ext cx="2182312" cy="839585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1000" b="1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bn-BD" sz="1000" b="1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bn-BD" sz="1000" b="1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</a:endParaRPr>
          </a:p>
          <a:p>
            <a:pPr algn="ctr"/>
            <a:r>
              <a:rPr lang="bn-BD" sz="10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শিল্প ও অর্থনৈতিক  সেবা</a:t>
            </a:r>
          </a:p>
          <a:p>
            <a:pPr algn="ctr"/>
            <a:r>
              <a:rPr lang="bn-BD" sz="1000" b="1" spc="50" dirty="0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৩,৯৭৬</a:t>
            </a:r>
          </a:p>
          <a:p>
            <a:pPr algn="ctr"/>
            <a:r>
              <a:rPr lang="bn-BD" sz="1000" b="1" spc="50" dirty="0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কোটি টাকা</a:t>
            </a:r>
          </a:p>
          <a:p>
            <a:pPr algn="ctr"/>
            <a:endParaRPr lang="bn-BD" sz="1000" b="1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bn-BD" sz="1000" dirty="0" smtClean="0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  <a:p>
            <a:pPr algn="ctr"/>
            <a:endParaRPr lang="en-US" sz="10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8" name="Flowchart: Connector 7"/>
          <p:cNvSpPr/>
          <p:nvPr/>
        </p:nvSpPr>
        <p:spPr>
          <a:xfrm rot="20709552">
            <a:off x="845313" y="4942704"/>
            <a:ext cx="2252097" cy="686852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1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n-BD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জনশৃঙ্খলা ওনিরাপত্তা</a:t>
            </a:r>
          </a:p>
          <a:p>
            <a:pPr algn="ctr"/>
            <a:r>
              <a:rPr lang="bn-BD" sz="1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২৭,৭৯৪</a:t>
            </a:r>
          </a:p>
          <a:p>
            <a:pPr algn="ctr"/>
            <a:r>
              <a:rPr lang="bn-BD" sz="1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কোটি টাকা</a:t>
            </a:r>
          </a:p>
          <a:p>
            <a:pPr algn="ctr"/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lowchart: Connector 8"/>
          <p:cNvSpPr/>
          <p:nvPr/>
        </p:nvSpPr>
        <p:spPr>
          <a:xfrm rot="20998556">
            <a:off x="1600891" y="5554668"/>
            <a:ext cx="2286654" cy="737548"/>
          </a:xfrm>
          <a:prstGeom prst="flowChartConnector">
            <a:avLst/>
          </a:prstGeom>
          <a:solidFill>
            <a:srgbClr val="7030A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1000" b="1" dirty="0" smtClean="0">
              <a:solidFill>
                <a:srgbClr val="FF0000"/>
              </a:solidFill>
            </a:endParaRPr>
          </a:p>
          <a:p>
            <a:pPr algn="ctr"/>
            <a:r>
              <a:rPr lang="bn-BD" sz="1000" b="1" dirty="0" smtClean="0">
                <a:solidFill>
                  <a:srgbClr val="FF0000"/>
                </a:solidFill>
              </a:rPr>
              <a:t>স্বাস্থ্য</a:t>
            </a:r>
          </a:p>
          <a:p>
            <a:pPr algn="ctr"/>
            <a:r>
              <a:rPr lang="bn-BD" sz="1000" b="1" dirty="0" smtClean="0">
                <a:solidFill>
                  <a:srgbClr val="FFFF00"/>
                </a:solidFill>
              </a:rPr>
              <a:t>২৯,২৪৬</a:t>
            </a:r>
          </a:p>
          <a:p>
            <a:pPr algn="ctr"/>
            <a:r>
              <a:rPr lang="bn-BD" sz="1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কোটি টাকা</a:t>
            </a:r>
          </a:p>
          <a:p>
            <a:pPr algn="ctr"/>
            <a:endParaRPr lang="en-US" sz="1000" b="1" dirty="0"/>
          </a:p>
        </p:txBody>
      </p:sp>
      <p:sp>
        <p:nvSpPr>
          <p:cNvPr id="10" name="Flowchart: Connector 9"/>
          <p:cNvSpPr/>
          <p:nvPr/>
        </p:nvSpPr>
        <p:spPr>
          <a:xfrm>
            <a:off x="3810000" y="5715000"/>
            <a:ext cx="2378779" cy="685800"/>
          </a:xfrm>
          <a:prstGeom prst="flowChartConnector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1000" b="1" dirty="0" smtClean="0">
              <a:solidFill>
                <a:srgbClr val="FF0000"/>
              </a:solidFill>
            </a:endParaRPr>
          </a:p>
          <a:p>
            <a:pPr algn="ctr"/>
            <a:r>
              <a:rPr lang="bn-BD" sz="1000" b="1" dirty="0" smtClean="0">
                <a:solidFill>
                  <a:srgbClr val="FF0000"/>
                </a:solidFill>
              </a:rPr>
              <a:t>কৃষি ও গবেষণা</a:t>
            </a:r>
          </a:p>
          <a:p>
            <a:pPr algn="ctr"/>
            <a:r>
              <a:rPr lang="bn-BD" sz="1000" b="1" dirty="0" smtClean="0">
                <a:solidFill>
                  <a:srgbClr val="FFFF00"/>
                </a:solidFill>
              </a:rPr>
              <a:t>২৯,৯৮৩</a:t>
            </a:r>
          </a:p>
          <a:p>
            <a:pPr algn="ctr"/>
            <a:r>
              <a:rPr lang="bn-BD" sz="1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কোটি টাকা</a:t>
            </a:r>
          </a:p>
          <a:p>
            <a:pPr algn="ctr"/>
            <a:endParaRPr lang="bn-BD" sz="1000" b="1" dirty="0" smtClean="0">
              <a:solidFill>
                <a:srgbClr val="FF0000"/>
              </a:solidFill>
            </a:endParaRPr>
          </a:p>
        </p:txBody>
      </p:sp>
      <p:sp>
        <p:nvSpPr>
          <p:cNvPr id="11" name="Flowchart: Connector 10"/>
          <p:cNvSpPr/>
          <p:nvPr/>
        </p:nvSpPr>
        <p:spPr>
          <a:xfrm rot="21362570">
            <a:off x="6956937" y="2347577"/>
            <a:ext cx="1809469" cy="721428"/>
          </a:xfrm>
          <a:prstGeom prst="flowChartConnector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00" b="1" dirty="0" smtClean="0">
                <a:solidFill>
                  <a:srgbClr val="FF0000"/>
                </a:solidFill>
              </a:rPr>
              <a:t>ঋনের সুদ</a:t>
            </a:r>
          </a:p>
          <a:p>
            <a:pPr algn="ctr"/>
            <a:r>
              <a:rPr lang="bn-BD" sz="1000" b="1" dirty="0" smtClean="0">
                <a:solidFill>
                  <a:srgbClr val="FFFF00"/>
                </a:solidFill>
              </a:rPr>
              <a:t>৬৩,৮০১</a:t>
            </a:r>
          </a:p>
          <a:p>
            <a:pPr algn="ctr"/>
            <a:r>
              <a:rPr lang="bn-BD" sz="1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কোটি টাকা</a:t>
            </a:r>
          </a:p>
          <a:p>
            <a:pPr algn="ctr"/>
            <a:endParaRPr lang="en-US" sz="1000" b="1" dirty="0">
              <a:solidFill>
                <a:srgbClr val="FFFF00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 rot="418931">
            <a:off x="5175140" y="609206"/>
            <a:ext cx="2083600" cy="698396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1000" b="1" dirty="0" smtClean="0">
              <a:solidFill>
                <a:srgbClr val="FF0000"/>
              </a:solidFill>
            </a:endParaRPr>
          </a:p>
          <a:p>
            <a:pPr algn="ctr"/>
            <a:r>
              <a:rPr lang="bn-BD" sz="1000" b="1" dirty="0" smtClean="0">
                <a:solidFill>
                  <a:srgbClr val="FF0000"/>
                </a:solidFill>
              </a:rPr>
              <a:t>শিক্ষাওপ্রযুক্তি</a:t>
            </a:r>
          </a:p>
          <a:p>
            <a:pPr algn="ctr"/>
            <a:r>
              <a:rPr lang="bn-BD" sz="1000" b="1" dirty="0" smtClean="0">
                <a:solidFill>
                  <a:srgbClr val="FFFF00"/>
                </a:solidFill>
              </a:rPr>
              <a:t>৮৫,৭৬০</a:t>
            </a:r>
          </a:p>
          <a:p>
            <a:pPr algn="ctr"/>
            <a:r>
              <a:rPr lang="bn-BD" sz="1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কোটি টাকা</a:t>
            </a:r>
          </a:p>
          <a:p>
            <a:pPr algn="ctr"/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4" name="Flowchart: Connector 13"/>
          <p:cNvSpPr/>
          <p:nvPr/>
        </p:nvSpPr>
        <p:spPr>
          <a:xfrm rot="297004">
            <a:off x="6273693" y="4294511"/>
            <a:ext cx="2429060" cy="691216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1000" b="1" dirty="0" smtClean="0">
              <a:solidFill>
                <a:srgbClr val="FF0000"/>
              </a:solidFill>
            </a:endParaRPr>
          </a:p>
          <a:p>
            <a:pPr algn="ctr"/>
            <a:r>
              <a:rPr lang="bn-BD" sz="1000" b="1" dirty="0" smtClean="0">
                <a:solidFill>
                  <a:srgbClr val="FF0000"/>
                </a:solidFill>
              </a:rPr>
              <a:t>প্রতিরক্ষা</a:t>
            </a:r>
          </a:p>
          <a:p>
            <a:pPr algn="ctr"/>
            <a:r>
              <a:rPr lang="bn-BD" sz="1000" b="1" dirty="0" smtClean="0">
                <a:solidFill>
                  <a:srgbClr val="FFFF00"/>
                </a:solidFill>
              </a:rPr>
              <a:t>৩০,৮৯৯</a:t>
            </a:r>
          </a:p>
          <a:p>
            <a:pPr algn="ctr"/>
            <a:r>
              <a:rPr lang="bn-BD" sz="1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কোটি টাকা</a:t>
            </a:r>
          </a:p>
          <a:p>
            <a:pPr algn="ctr"/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5" name="Flowchart: Connector 14"/>
          <p:cNvSpPr/>
          <p:nvPr/>
        </p:nvSpPr>
        <p:spPr>
          <a:xfrm rot="450230">
            <a:off x="6078149" y="5251825"/>
            <a:ext cx="2628319" cy="912571"/>
          </a:xfrm>
          <a:prstGeom prst="flowChartConnector">
            <a:avLst/>
          </a:prstGeom>
          <a:solidFill>
            <a:srgbClr val="C0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000" b="1" dirty="0" smtClean="0">
                <a:solidFill>
                  <a:schemeClr val="tx1"/>
                </a:solidFill>
              </a:rPr>
              <a:t>সামাজিক</a:t>
            </a:r>
          </a:p>
          <a:p>
            <a:pPr algn="ctr"/>
            <a:r>
              <a:rPr lang="bn-BD" sz="1000" b="1" dirty="0" smtClean="0">
                <a:solidFill>
                  <a:schemeClr val="tx1"/>
                </a:solidFill>
              </a:rPr>
              <a:t>  কল্যাণ ও নিরাপত্তা</a:t>
            </a:r>
          </a:p>
          <a:p>
            <a:pPr algn="ctr"/>
            <a:r>
              <a:rPr lang="bn-BD" sz="1000" b="1" dirty="0" smtClean="0">
                <a:solidFill>
                  <a:srgbClr val="FFFF00"/>
                </a:solidFill>
              </a:rPr>
              <a:t> ২৬,৭৪২</a:t>
            </a:r>
          </a:p>
          <a:p>
            <a:pPr algn="ctr"/>
            <a:r>
              <a:rPr lang="bn-BD" sz="1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কোটি টাকা</a:t>
            </a:r>
          </a:p>
          <a:p>
            <a:pPr algn="ctr"/>
            <a:endParaRPr lang="bn-BD" sz="1000" b="1" dirty="0" smtClean="0"/>
          </a:p>
        </p:txBody>
      </p:sp>
      <p:sp>
        <p:nvSpPr>
          <p:cNvPr id="16" name="Flowchart: Connector 15"/>
          <p:cNvSpPr/>
          <p:nvPr/>
        </p:nvSpPr>
        <p:spPr>
          <a:xfrm>
            <a:off x="609600" y="2057400"/>
            <a:ext cx="2057400" cy="838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1000" b="1" dirty="0" smtClean="0"/>
          </a:p>
          <a:p>
            <a:pPr algn="ctr"/>
            <a:endParaRPr lang="bn-BD" sz="1000" b="1" dirty="0" smtClean="0"/>
          </a:p>
          <a:p>
            <a:pPr algn="ctr"/>
            <a:endParaRPr lang="bn-BD" sz="1000" b="1" dirty="0" smtClean="0"/>
          </a:p>
          <a:p>
            <a:pPr algn="ctr"/>
            <a:endParaRPr lang="bn-BD" sz="1000" b="1" dirty="0" smtClean="0"/>
          </a:p>
          <a:p>
            <a:pPr algn="ctr"/>
            <a:endParaRPr lang="bn-BD" sz="1000" b="1" dirty="0" smtClean="0"/>
          </a:p>
          <a:p>
            <a:pPr algn="ctr"/>
            <a:r>
              <a:rPr lang="bn-BD" sz="1000" b="1" dirty="0" smtClean="0"/>
              <a:t>সংস্কৃতি,বিনোদন ও ধর্ম</a:t>
            </a:r>
          </a:p>
          <a:p>
            <a:pPr algn="ctr"/>
            <a:r>
              <a:rPr lang="bn-BD" sz="1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000" b="1" spc="50" dirty="0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৫,১১২</a:t>
            </a:r>
          </a:p>
          <a:p>
            <a:pPr algn="ctr"/>
            <a:r>
              <a:rPr lang="bn-BD" sz="1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কোটি টাকা</a:t>
            </a:r>
          </a:p>
          <a:p>
            <a:pPr algn="ctr"/>
            <a:endParaRPr lang="bn-BD" sz="1000" b="1" dirty="0" smtClean="0"/>
          </a:p>
          <a:p>
            <a:pPr algn="ctr"/>
            <a:endParaRPr lang="bn-BD" sz="1000" b="1" dirty="0" smtClean="0"/>
          </a:p>
          <a:p>
            <a:pPr algn="ctr"/>
            <a:endParaRPr lang="bn-BD" sz="1000" b="1" dirty="0" smtClean="0"/>
          </a:p>
          <a:p>
            <a:pPr algn="ctr"/>
            <a:endParaRPr lang="bn-BD" sz="1000" b="1" dirty="0" smtClean="0"/>
          </a:p>
          <a:p>
            <a:pPr algn="ctr"/>
            <a:endParaRPr lang="en-US" sz="1000" dirty="0"/>
          </a:p>
        </p:txBody>
      </p:sp>
      <p:sp>
        <p:nvSpPr>
          <p:cNvPr id="17" name="Flowchart: Connector 16"/>
          <p:cNvSpPr/>
          <p:nvPr/>
        </p:nvSpPr>
        <p:spPr>
          <a:xfrm>
            <a:off x="457200" y="3048000"/>
            <a:ext cx="1905000" cy="8382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গৃহায়ন</a:t>
            </a:r>
            <a:r>
              <a:rPr lang="en-US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bn-BD" sz="1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0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৬,৮১৬</a:t>
            </a:r>
            <a:endParaRPr lang="en-US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n-BD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কোটি টাকা</a:t>
            </a:r>
          </a:p>
        </p:txBody>
      </p:sp>
      <p:sp>
        <p:nvSpPr>
          <p:cNvPr id="18" name="Flowchart: Connector 17"/>
          <p:cNvSpPr/>
          <p:nvPr/>
        </p:nvSpPr>
        <p:spPr>
          <a:xfrm rot="21357419">
            <a:off x="460072" y="4110179"/>
            <a:ext cx="2130566" cy="689466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1000" b="1" dirty="0" smtClean="0">
              <a:solidFill>
                <a:srgbClr val="FF0000"/>
              </a:solidFill>
            </a:endParaRPr>
          </a:p>
          <a:p>
            <a:pPr algn="ctr"/>
            <a:r>
              <a:rPr lang="bn-BD" sz="1000" b="1" dirty="0" smtClean="0">
                <a:solidFill>
                  <a:srgbClr val="FF0000"/>
                </a:solidFill>
              </a:rPr>
              <a:t>জ্বালানি ও বিদ্যুৎ</a:t>
            </a:r>
          </a:p>
          <a:p>
            <a:pPr algn="ctr"/>
            <a:r>
              <a:rPr lang="bn-BD" sz="1000" b="1" dirty="0" smtClean="0">
                <a:solidFill>
                  <a:srgbClr val="FFFF00"/>
                </a:solidFill>
              </a:rPr>
              <a:t>২৬,৭৫৮৮</a:t>
            </a:r>
          </a:p>
          <a:p>
            <a:pPr algn="ctr"/>
            <a:r>
              <a:rPr lang="bn-BD" sz="1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কোটি টাকা</a:t>
            </a:r>
          </a:p>
          <a:p>
            <a:pPr algn="ctr"/>
            <a:endParaRPr lang="en-US" sz="1000" b="1" dirty="0"/>
          </a:p>
        </p:txBody>
      </p:sp>
      <p:sp>
        <p:nvSpPr>
          <p:cNvPr id="19" name="Flowchart: Connector 18"/>
          <p:cNvSpPr/>
          <p:nvPr/>
        </p:nvSpPr>
        <p:spPr>
          <a:xfrm>
            <a:off x="6400800" y="1371600"/>
            <a:ext cx="2286000" cy="685800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1000" b="1" dirty="0" smtClean="0">
              <a:solidFill>
                <a:srgbClr val="FF0000"/>
              </a:solidFill>
            </a:endParaRPr>
          </a:p>
          <a:p>
            <a:pPr algn="ctr"/>
            <a:r>
              <a:rPr lang="bn-BD" sz="1000" b="1" dirty="0" smtClean="0">
                <a:solidFill>
                  <a:srgbClr val="FF0000"/>
                </a:solidFill>
              </a:rPr>
              <a:t>পরিবহন ও যোগাযোগ</a:t>
            </a:r>
          </a:p>
          <a:p>
            <a:pPr algn="ctr"/>
            <a:r>
              <a:rPr lang="bn-BD" sz="1000" b="1" dirty="0" smtClean="0">
                <a:solidFill>
                  <a:srgbClr val="FFFF00"/>
                </a:solidFill>
              </a:rPr>
              <a:t>৬৩,৪২৩</a:t>
            </a:r>
          </a:p>
          <a:p>
            <a:pPr algn="ctr"/>
            <a:r>
              <a:rPr lang="bn-BD" sz="1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কোটি টাকা</a:t>
            </a:r>
          </a:p>
          <a:p>
            <a:pPr algn="ctr"/>
            <a:endParaRPr lang="en-US" sz="1000" b="1" dirty="0">
              <a:solidFill>
                <a:srgbClr val="FFFF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4991100" y="1562100"/>
            <a:ext cx="6858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791200" y="19050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172200" y="2743200"/>
            <a:ext cx="8382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257800" y="48006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H="1">
            <a:off x="4533900" y="5219700"/>
            <a:ext cx="6096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3619500" y="49911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3124200" y="45720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 flipV="1">
            <a:off x="2667000" y="4152900"/>
            <a:ext cx="342900" cy="114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>
            <a:off x="2438400" y="3543300"/>
            <a:ext cx="457200" cy="38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V="1">
            <a:off x="3086100" y="17907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6200000" flipV="1">
            <a:off x="4000500" y="1562100"/>
            <a:ext cx="6096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248400" y="3581400"/>
            <a:ext cx="3048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019800" y="41910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0800000">
            <a:off x="2667000" y="2552700"/>
            <a:ext cx="304800" cy="190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81000" y="304800"/>
            <a:ext cx="2590800" cy="609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00B050"/>
                </a:solidFill>
              </a:rPr>
              <a:t>খাত ভিক্তিক</a:t>
            </a:r>
          </a:p>
          <a:p>
            <a:pPr algn="ctr"/>
            <a:r>
              <a:rPr lang="bn-BD" dirty="0" smtClean="0">
                <a:solidFill>
                  <a:srgbClr val="00B050"/>
                </a:solidFill>
              </a:rPr>
              <a:t>সম্পদ বিভাজন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162800" y="304800"/>
            <a:ext cx="1600200" cy="990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0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পরিচালন ও উন্নয়ন বাজেটঃ২০২০-২০২১,</a:t>
            </a:r>
          </a:p>
          <a:p>
            <a:pPr algn="ctr"/>
            <a:r>
              <a:rPr lang="bn-BD" sz="10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(৫,৬৮,০০০) </a:t>
            </a:r>
          </a:p>
          <a:p>
            <a:pPr algn="ctr"/>
            <a:r>
              <a:rPr lang="bn-BD" sz="10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কোটি টাকা</a:t>
            </a:r>
          </a:p>
          <a:p>
            <a:pPr algn="ctr"/>
            <a:r>
              <a:rPr lang="bn-BD" sz="10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সম্পদ ব্যবহার ।</a:t>
            </a:r>
            <a:endParaRPr lang="en-US" sz="105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1536</Words>
  <Application>Microsoft Office PowerPoint</Application>
  <PresentationFormat>On-screen Show (4:3)</PresentationFormat>
  <Paragraphs>365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শিক্ষক পরিচিতি</vt:lpstr>
      <vt:lpstr>পাঠ পরিচিতি</vt:lpstr>
      <vt:lpstr>Slide 4</vt:lpstr>
      <vt:lpstr>Slide 5</vt:lpstr>
      <vt:lpstr>আজকের আলোচ্য বিষয় </vt:lpstr>
      <vt:lpstr>শিখণফল</vt:lpstr>
      <vt:lpstr>সরকারের ব্যয়ের খাত (প্রস্তাবিত বাজেট)</vt:lpstr>
      <vt:lpstr>Slide 9</vt:lpstr>
      <vt:lpstr>Slide 10</vt:lpstr>
      <vt:lpstr>Slide 11</vt:lpstr>
      <vt:lpstr>দলীয় কাজ</vt:lpstr>
      <vt:lpstr>  </vt:lpstr>
      <vt:lpstr>  </vt:lpstr>
      <vt:lpstr> </vt:lpstr>
      <vt:lpstr> </vt:lpstr>
      <vt:lpstr>Slide 17</vt:lpstr>
      <vt:lpstr> </vt:lpstr>
      <vt:lpstr>Slide 19</vt:lpstr>
      <vt:lpstr>৯। স্বাস্থ্যঃ</vt:lpstr>
      <vt:lpstr>৮। জনশৃংখলা ও নিরাপত্তাঃ</vt:lpstr>
      <vt:lpstr>১০। জ্বালানি ও বিদ্যুৎঃ</vt:lpstr>
      <vt:lpstr>১১। সামাজিক নিরাপত্তা ও কল্যাণঃ</vt:lpstr>
      <vt:lpstr>১২। বিনোদন, সংস্কৃতি ও ধর্মঃ </vt:lpstr>
      <vt:lpstr>১৩। শিল্পঃ </vt:lpstr>
      <vt:lpstr>১৪। গৃহায়নঃ  </vt:lpstr>
      <vt:lpstr>১৫। বিবিধঃ   </vt:lpstr>
      <vt:lpstr>Slide 28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 ও স্বাগতম</dc:title>
  <dc:creator>pcmc</dc:creator>
  <cp:lastModifiedBy>ABTABUL ALAM</cp:lastModifiedBy>
  <cp:revision>157</cp:revision>
  <dcterms:created xsi:type="dcterms:W3CDTF">2006-08-16T00:00:00Z</dcterms:created>
  <dcterms:modified xsi:type="dcterms:W3CDTF">2020-06-17T02:23:32Z</dcterms:modified>
</cp:coreProperties>
</file>