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57" r:id="rId3"/>
    <p:sldId id="282" r:id="rId4"/>
    <p:sldId id="277" r:id="rId5"/>
    <p:sldId id="291" r:id="rId6"/>
    <p:sldId id="284" r:id="rId7"/>
    <p:sldId id="283" r:id="rId8"/>
    <p:sldId id="275" r:id="rId9"/>
    <p:sldId id="292" r:id="rId10"/>
    <p:sldId id="266" r:id="rId11"/>
    <p:sldId id="285" r:id="rId12"/>
    <p:sldId id="269" r:id="rId13"/>
    <p:sldId id="263" r:id="rId14"/>
    <p:sldId id="268" r:id="rId15"/>
    <p:sldId id="280" r:id="rId16"/>
    <p:sldId id="279" r:id="rId17"/>
    <p:sldId id="271" r:id="rId18"/>
    <p:sldId id="281" r:id="rId19"/>
    <p:sldId id="278" r:id="rId20"/>
    <p:sldId id="286" r:id="rId21"/>
    <p:sldId id="287" r:id="rId22"/>
  </p:sldIdLst>
  <p:sldSz cx="13716000" cy="7315200"/>
  <p:notesSz cx="6858000" cy="9144000"/>
  <p:defaultTextStyle>
    <a:defPPr>
      <a:defRPr lang="en-US"/>
    </a:defPPr>
    <a:lvl1pPr marL="0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1" d="100"/>
          <a:sy n="61" d="100"/>
        </p:scale>
        <p:origin x="48" y="1038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E7EE5-4F39-4087-9394-A458FD666259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9D8E-67CC-4058-9E1E-3A2B13F68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5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75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51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274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033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3791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4548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307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065" algn="l" defTabSz="12015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9D8E-67CC-4058-9E1E-3A2B13F684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5"/>
            <a:ext cx="116586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4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13267"/>
            <a:ext cx="4629150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13267"/>
            <a:ext cx="13658850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5"/>
            <a:ext cx="11658600" cy="145288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6"/>
            <a:ext cx="11658600" cy="160019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7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5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37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4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1820334"/>
            <a:ext cx="9144000" cy="514942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5"/>
            <a:ext cx="6060282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8"/>
            <a:ext cx="6060282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637455"/>
            <a:ext cx="6062663" cy="68241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758" indent="0">
              <a:buNone/>
              <a:defRPr sz="2600" b="1"/>
            </a:lvl2pPr>
            <a:lvl3pPr marL="1201515" indent="0">
              <a:buNone/>
              <a:defRPr sz="2400" b="1"/>
            </a:lvl3pPr>
            <a:lvl4pPr marL="1802274" indent="0">
              <a:buNone/>
              <a:defRPr sz="2100" b="1"/>
            </a:lvl4pPr>
            <a:lvl5pPr marL="2403033" indent="0">
              <a:buNone/>
              <a:defRPr sz="2100" b="1"/>
            </a:lvl5pPr>
            <a:lvl6pPr marL="3003791" indent="0">
              <a:buNone/>
              <a:defRPr sz="2100" b="1"/>
            </a:lvl6pPr>
            <a:lvl7pPr marL="3604548" indent="0">
              <a:buNone/>
              <a:defRPr sz="2100" b="1"/>
            </a:lvl7pPr>
            <a:lvl8pPr marL="4205307" indent="0">
              <a:buNone/>
              <a:defRPr sz="2100" b="1"/>
            </a:lvl8pPr>
            <a:lvl9pPr marL="48060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319868"/>
            <a:ext cx="6062663" cy="421470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4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91253"/>
            <a:ext cx="4512470" cy="12395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55"/>
            <a:ext cx="7667625" cy="6243321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530775"/>
            <a:ext cx="4512470" cy="5003801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120641"/>
            <a:ext cx="8229600" cy="60452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53627"/>
            <a:ext cx="8229600" cy="4389120"/>
          </a:xfrm>
        </p:spPr>
        <p:txBody>
          <a:bodyPr/>
          <a:lstStyle>
            <a:lvl1pPr marL="0" indent="0">
              <a:buNone/>
              <a:defRPr sz="4200"/>
            </a:lvl1pPr>
            <a:lvl2pPr marL="600758" indent="0">
              <a:buNone/>
              <a:defRPr sz="3700"/>
            </a:lvl2pPr>
            <a:lvl3pPr marL="1201515" indent="0">
              <a:buNone/>
              <a:defRPr sz="3200"/>
            </a:lvl3pPr>
            <a:lvl4pPr marL="1802274" indent="0">
              <a:buNone/>
              <a:defRPr sz="2600"/>
            </a:lvl4pPr>
            <a:lvl5pPr marL="2403033" indent="0">
              <a:buNone/>
              <a:defRPr sz="2600"/>
            </a:lvl5pPr>
            <a:lvl6pPr marL="3003791" indent="0">
              <a:buNone/>
              <a:defRPr sz="2600"/>
            </a:lvl6pPr>
            <a:lvl7pPr marL="3604548" indent="0">
              <a:buNone/>
              <a:defRPr sz="2600"/>
            </a:lvl7pPr>
            <a:lvl8pPr marL="4205307" indent="0">
              <a:buNone/>
              <a:defRPr sz="2600"/>
            </a:lvl8pPr>
            <a:lvl9pPr marL="48060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725162"/>
            <a:ext cx="8229600" cy="858519"/>
          </a:xfrm>
        </p:spPr>
        <p:txBody>
          <a:bodyPr/>
          <a:lstStyle>
            <a:lvl1pPr marL="0" indent="0">
              <a:buNone/>
              <a:defRPr sz="1800"/>
            </a:lvl1pPr>
            <a:lvl2pPr marL="600758" indent="0">
              <a:buNone/>
              <a:defRPr sz="1600"/>
            </a:lvl2pPr>
            <a:lvl3pPr marL="1201515" indent="0">
              <a:buNone/>
              <a:defRPr sz="1300"/>
            </a:lvl3pPr>
            <a:lvl4pPr marL="1802274" indent="0">
              <a:buNone/>
              <a:defRPr sz="1200"/>
            </a:lvl4pPr>
            <a:lvl5pPr marL="2403033" indent="0">
              <a:buNone/>
              <a:defRPr sz="1200"/>
            </a:lvl5pPr>
            <a:lvl6pPr marL="3003791" indent="0">
              <a:buNone/>
              <a:defRPr sz="1200"/>
            </a:lvl6pPr>
            <a:lvl7pPr marL="3604548" indent="0">
              <a:buNone/>
              <a:defRPr sz="1200"/>
            </a:lvl7pPr>
            <a:lvl8pPr marL="4205307" indent="0">
              <a:buNone/>
              <a:defRPr sz="1200"/>
            </a:lvl8pPr>
            <a:lvl9pPr marL="48060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120151" tIns="60076" rIns="120151" bIns="600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0"/>
            <a:ext cx="12344400" cy="4827694"/>
          </a:xfrm>
          <a:prstGeom prst="rect">
            <a:avLst/>
          </a:prstGeom>
        </p:spPr>
        <p:txBody>
          <a:bodyPr vert="horz" lIns="120151" tIns="60076" rIns="120151" bIns="600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1FA2-2214-486A-B94A-E13F038A7840}" type="datetimeFigureOut">
              <a:rPr lang="en-US" smtClean="0"/>
              <a:pPr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08"/>
            <a:ext cx="4343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08"/>
            <a:ext cx="3200400" cy="389467"/>
          </a:xfrm>
          <a:prstGeom prst="rect">
            <a:avLst/>
          </a:prstGeom>
        </p:spPr>
        <p:txBody>
          <a:bodyPr vert="horz" lIns="120151" tIns="60076" rIns="120151" bIns="6007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8D2F-2F88-4989-A460-693E0BDF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515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568" indent="-450568" algn="l" defTabSz="1201515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232" indent="-375475" algn="l" defTabSz="120151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1895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653" indent="-300379" algn="l" defTabSz="120151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412" indent="-300379" algn="l" defTabSz="120151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170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4928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686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444" indent="-300379" algn="l" defTabSz="120151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5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1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274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033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791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548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307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065" algn="l" defTabSz="12015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_footer_border_266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35636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-animation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0"/>
            <a:ext cx="6187440" cy="4182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685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NikoshBAN"/>
              </a:rPr>
              <a:t>স্বা</a:t>
            </a:r>
            <a:r>
              <a:rPr lang="en-US" sz="7200" b="1" dirty="0" err="1">
                <a:latin typeface="NikoshBAN"/>
              </a:rPr>
              <a:t>গ</a:t>
            </a:r>
            <a:r>
              <a:rPr lang="en-US" sz="7200" b="1" dirty="0" err="1">
                <a:solidFill>
                  <a:srgbClr val="00B0F0"/>
                </a:solidFill>
                <a:latin typeface="NikoshBAN"/>
              </a:rPr>
              <a:t>ত</a:t>
            </a:r>
            <a:r>
              <a:rPr lang="en-US" sz="7200" b="1" dirty="0" err="1">
                <a:solidFill>
                  <a:srgbClr val="92D050"/>
                </a:solidFill>
                <a:latin typeface="NikoshBAN"/>
              </a:rPr>
              <a:t>ম</a:t>
            </a:r>
            <a:r>
              <a:rPr lang="en-US" dirty="0">
                <a:latin typeface="NikoshB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68 0.11697 L 0.05568 0.11697 C 0.06054 0.10677 0.06563 0.097 0.07049 0.0868 C 0.07142 0.08463 0.07188 0.08181 0.07292 0.07986 C 0.07373 0.07812 0.07987 0.07009 0.0816 0.06836 C 0.08311 0.06662 0.08496 0.06554 0.08646 0.06358 C 0.08785 0.06163 0.08855 0.05772 0.09017 0.05664 C 0.0941 0.05447 0.09838 0.05512 0.10255 0.05447 C 0.10382 0.0536 0.1051 0.05317 0.10625 0.05208 C 0.10753 0.05078 0.10857 0.04817 0.10996 0.04752 C 0.11274 0.04579 0.11575 0.04579 0.11864 0.04514 C 0.13426 0.04579 0.14989 0.046 0.16551 0.04752 C 0.16667 0.04752 0.17269 0.05078 0.17419 0.05208 C 0.17582 0.05338 0.17732 0.05555 0.17906 0.05664 C 0.18068 0.05772 0.18241 0.05816 0.18403 0.05903 C 0.18531 0.06054 0.18635 0.06228 0.18774 0.06358 C 0.19028 0.06597 0.19526 0.06727 0.19757 0.06836 C 0.19873 0.06988 0.2044 0.07812 0.20625 0.07986 C 0.20741 0.08094 0.20869 0.08138 0.20996 0.08225 C 0.21123 0.08376 0.21227 0.08572 0.21366 0.0868 C 0.21725 0.08962 0.22095 0.09223 0.22477 0.09375 C 0.23334 0.097 0.22882 0.09548 0.23832 0.0983 C 0.23994 0.09982 0.24156 0.10199 0.24329 0.10308 C 0.2448 0.10395 0.25834 0.10742 0.25938 0.10764 C 0.27454 0.10677 0.28982 0.10655 0.30498 0.10525 C 0.31332 0.1046 0.30903 0.10264 0.31609 0.0983 C 0.31933 0.09635 0.32281 0.0957 0.32605 0.09375 C 0.33207 0.08984 0.32848 0.09179 0.33716 0.08919 C 0.34954 0.07747 0.33392 0.09114 0.34827 0.08225 C 0.36239 0.07335 0.34086 0.08073 0.36181 0.0753 C 0.37026 0.06988 0.35984 0.0766 0.37165 0.06836 C 0.37292 0.06749 0.37408 0.0664 0.37535 0.06597 C 0.38195 0.06402 0.38855 0.06293 0.39514 0.06141 C 0.4095 0.06206 0.42396 0.06163 0.43832 0.06358 C 0.44132 0.06402 0.4441 0.06684 0.447 0.06836 C 0.45487 0.07183 0.45382 0.06944 0.46308 0.0753 C 0.46551 0.07682 0.46818 0.07769 0.47049 0.07986 C 0.47489 0.08398 0.47489 0.08442 0.47906 0.0868 C 0.49213 0.09375 0.47385 0.08268 0.49144 0.09375 C 0.49271 0.0944 0.49399 0.09483 0.49514 0.09613 C 0.50082 0.10134 0.5 0.10091 0.50625 0.10525 C 0.50753 0.10612 0.50869 0.10699 0.50996 0.10764 C 0.51204 0.1085 0.51413 0.10916 0.51609 0.11002 C 0.52153 0.10916 0.52686 0.10872 0.53218 0.10764 C 0.53426 0.1072 0.53646 0.10699 0.53832 0.10525 C 0.54028 0.10373 0.54144 0.10004 0.54329 0.0983 C 0.54561 0.09613 0.54827 0.09527 0.5507 0.09375 L 0.56181 0.0868 L 0.56551 0.08442 C 0.57038 0.07096 0.56494 0.08268 0.57292 0.0753 C 0.57558 0.0727 0.57755 0.06771 0.58033 0.06597 C 0.5816 0.0651 0.58288 0.06467 0.58403 0.06358 C 0.58542 0.06228 0.58635 0.06011 0.58774 0.05903 C 0.59017 0.05707 0.59514 0.05447 0.59514 0.05447 C 0.59642 0.05208 0.59804 0.05034 0.59885 0.04752 C 0.59966 0.0447 0.59966 0.04123 0.60012 0.03819 C 0.60082 0.03342 0.60174 0.02886 0.60255 0.0243 C 0.60301 0.02192 0.60348 0.01975 0.60382 0.01736 C 0.60417 0.01432 0.60452 0.01107 0.60498 0.00803 C 0.60579 0.00347 0.60672 -0.00109 0.60753 -0.00586 L 0.60869 -0.01281 C 0.60915 -0.01498 0.60926 -0.01758 0.60996 -0.01975 C 0.61586 -0.03624 0.61285 -0.02973 0.61864 -0.04058 C 0.62153 -0.05708 0.61737 -0.03711 0.6235 -0.05447 C 0.62431 -0.05643 0.62419 -0.05925 0.62477 -0.06142 C 0.62628 -0.06619 0.62975 -0.07531 0.62975 -0.07531 L 0.6235 -0.07986 L 0.63473 -0.08442 " pathEditMode="relative" ptsTypes="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914401" y="1981200"/>
            <a:ext cx="1143001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20574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7661424">
            <a:off x="3864372" y="1884045"/>
            <a:ext cx="1143001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15800" y="21336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20574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22098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3665109">
            <a:off x="6882563" y="2167909"/>
            <a:ext cx="1141313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8" name="Rectangle 10"/>
          <p:cNvSpPr/>
          <p:nvPr/>
        </p:nvSpPr>
        <p:spPr>
          <a:xfrm rot="14501093">
            <a:off x="6723035" y="2440019"/>
            <a:ext cx="1174857" cy="1952931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72037"/>
              <a:gd name="connsiteY0" fmla="*/ 0 h 2456720"/>
              <a:gd name="connsiteX1" fmla="*/ 1170373 w 1172037"/>
              <a:gd name="connsiteY1" fmla="*/ 644539 h 2456720"/>
              <a:gd name="connsiteX2" fmla="*/ 1172037 w 1172037"/>
              <a:gd name="connsiteY2" fmla="*/ 1902618 h 2456720"/>
              <a:gd name="connsiteX3" fmla="*/ 37828 w 1172037"/>
              <a:gd name="connsiteY3" fmla="*/ 2456720 h 2456720"/>
              <a:gd name="connsiteX4" fmla="*/ 0 w 1172037"/>
              <a:gd name="connsiteY4" fmla="*/ 0 h 2456720"/>
              <a:gd name="connsiteX0" fmla="*/ 4475 w 1176512"/>
              <a:gd name="connsiteY0" fmla="*/ 0 h 1902618"/>
              <a:gd name="connsiteX1" fmla="*/ 1174848 w 1176512"/>
              <a:gd name="connsiteY1" fmla="*/ 644539 h 1902618"/>
              <a:gd name="connsiteX2" fmla="*/ 1176512 w 1176512"/>
              <a:gd name="connsiteY2" fmla="*/ 1902618 h 1902618"/>
              <a:gd name="connsiteX3" fmla="*/ 8 w 1176512"/>
              <a:gd name="connsiteY3" fmla="*/ 1330340 h 1902618"/>
              <a:gd name="connsiteX4" fmla="*/ 4475 w 1176512"/>
              <a:gd name="connsiteY4" fmla="*/ 0 h 1902618"/>
              <a:gd name="connsiteX0" fmla="*/ 4475 w 1204885"/>
              <a:gd name="connsiteY0" fmla="*/ 0 h 1950364"/>
              <a:gd name="connsiteX1" fmla="*/ 1174848 w 1204885"/>
              <a:gd name="connsiteY1" fmla="*/ 644539 h 1950364"/>
              <a:gd name="connsiteX2" fmla="*/ 1204885 w 1204885"/>
              <a:gd name="connsiteY2" fmla="*/ 1950364 h 1950364"/>
              <a:gd name="connsiteX3" fmla="*/ 8 w 1204885"/>
              <a:gd name="connsiteY3" fmla="*/ 1330340 h 1950364"/>
              <a:gd name="connsiteX4" fmla="*/ 4475 w 1204885"/>
              <a:gd name="connsiteY4" fmla="*/ 0 h 1950364"/>
              <a:gd name="connsiteX0" fmla="*/ 4475 w 1174856"/>
              <a:gd name="connsiteY0" fmla="*/ 0 h 1952931"/>
              <a:gd name="connsiteX1" fmla="*/ 1174848 w 1174856"/>
              <a:gd name="connsiteY1" fmla="*/ 644539 h 1952931"/>
              <a:gd name="connsiteX2" fmla="*/ 1149404 w 1174856"/>
              <a:gd name="connsiteY2" fmla="*/ 1952931 h 1952931"/>
              <a:gd name="connsiteX3" fmla="*/ 8 w 1174856"/>
              <a:gd name="connsiteY3" fmla="*/ 1330340 h 1952931"/>
              <a:gd name="connsiteX4" fmla="*/ 4475 w 1174856"/>
              <a:gd name="connsiteY4" fmla="*/ 0 h 195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56" h="1952931">
                <a:moveTo>
                  <a:pt x="4475" y="0"/>
                </a:moveTo>
                <a:lnTo>
                  <a:pt x="1174848" y="644539"/>
                </a:lnTo>
                <a:cubicBezTo>
                  <a:pt x="1175403" y="1063899"/>
                  <a:pt x="1148849" y="1533571"/>
                  <a:pt x="1149404" y="1952931"/>
                </a:cubicBezTo>
                <a:lnTo>
                  <a:pt x="8" y="1330340"/>
                </a:lnTo>
                <a:cubicBezTo>
                  <a:pt x="-226" y="896785"/>
                  <a:pt x="4709" y="433555"/>
                  <a:pt x="4475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2588582"/>
            <a:ext cx="1143000" cy="11430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7" name="Rectangle 10"/>
          <p:cNvSpPr/>
          <p:nvPr/>
        </p:nvSpPr>
        <p:spPr>
          <a:xfrm rot="17716290">
            <a:off x="4085919" y="2279874"/>
            <a:ext cx="1134910" cy="1812182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910" h="1812181">
                <a:moveTo>
                  <a:pt x="0" y="511515"/>
                </a:moveTo>
                <a:lnTo>
                  <a:pt x="1133246" y="0"/>
                </a:lnTo>
                <a:cubicBezTo>
                  <a:pt x="1133801" y="419360"/>
                  <a:pt x="1134355" y="838719"/>
                  <a:pt x="1134910" y="1258079"/>
                </a:cubicBezTo>
                <a:lnTo>
                  <a:pt x="701" y="1812181"/>
                </a:lnTo>
                <a:cubicBezTo>
                  <a:pt x="467" y="1378626"/>
                  <a:pt x="234" y="945070"/>
                  <a:pt x="0" y="511515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"/>
            <a:ext cx="12954000" cy="95409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ডানপাশে দেখানো সমান আকৃতির আয়ত দুইটির একটিকে অন্যটির উপর বসিয়ে বিভিন্ন আকৃতির চতুর্ভুজ তৈরি করি। আমরা কোন আকৃতিগুলো পাই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44200" y="2133600"/>
            <a:ext cx="1143000" cy="23622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58FA30-8EAF-4145-B379-C4CA84714CA7}"/>
              </a:ext>
            </a:extLst>
          </p:cNvPr>
          <p:cNvGrpSpPr/>
          <p:nvPr/>
        </p:nvGrpSpPr>
        <p:grpSpPr>
          <a:xfrm>
            <a:off x="10847" y="6204117"/>
            <a:ext cx="13541906" cy="912963"/>
            <a:chOff x="21694" y="5884506"/>
            <a:chExt cx="12148612" cy="9129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63CDB4-7E77-4BBB-B8BA-5ACD6B755962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24" name="Picture 23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D789D65-7C3B-41DD-B748-1FE7387CF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2025857-DD3E-4289-BCD0-A6F0B1740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11CC78-3876-420D-98DE-6FB6558E52F5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2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505D096-1488-400E-847E-050267C17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C4BDADD-E6DC-4ADB-ADA1-6942B28D1C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935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0.01945 0.307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0.05403 L 0.03264 0.32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0.08507 L 0.03402 0.2949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7" grpId="0" animBg="1"/>
      <p:bldP spid="8" grpId="0" animBg="1"/>
      <p:bldP spid="9" grpId="0" animBg="1"/>
      <p:bldP spid="18" grpId="0" animBg="1"/>
      <p:bldP spid="18" grpId="1" animBg="1"/>
      <p:bldP spid="16" grpId="0" animBg="1"/>
      <p:bldP spid="16" grpId="1" animBg="1"/>
      <p:bldP spid="17" grpId="0" animBg="1"/>
      <p:bldP spid="17" grpId="1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2286000" cy="22702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" name="Rectangle 10"/>
          <p:cNvSpPr/>
          <p:nvPr/>
        </p:nvSpPr>
        <p:spPr>
          <a:xfrm rot="17796780">
            <a:off x="8261995" y="351105"/>
            <a:ext cx="2004140" cy="3532637"/>
          </a:xfrm>
          <a:custGeom>
            <a:avLst/>
            <a:gdLst>
              <a:gd name="connsiteX0" fmla="*/ 0 w 1143000"/>
              <a:gd name="connsiteY0" fmla="*/ 0 h 1143001"/>
              <a:gd name="connsiteX1" fmla="*/ 1143000 w 1143000"/>
              <a:gd name="connsiteY1" fmla="*/ 0 h 1143001"/>
              <a:gd name="connsiteX2" fmla="*/ 1143000 w 1143000"/>
              <a:gd name="connsiteY2" fmla="*/ 1143001 h 1143001"/>
              <a:gd name="connsiteX3" fmla="*/ 0 w 1143000"/>
              <a:gd name="connsiteY3" fmla="*/ 1143001 h 1143001"/>
              <a:gd name="connsiteX4" fmla="*/ 0 w 1143000"/>
              <a:gd name="connsiteY4" fmla="*/ 0 h 1143001"/>
              <a:gd name="connsiteX0" fmla="*/ 0 w 1143000"/>
              <a:gd name="connsiteY0" fmla="*/ 281838 h 1424839"/>
              <a:gd name="connsiteX1" fmla="*/ 1115277 w 1143000"/>
              <a:gd name="connsiteY1" fmla="*/ 0 h 1424839"/>
              <a:gd name="connsiteX2" fmla="*/ 1143000 w 1143000"/>
              <a:gd name="connsiteY2" fmla="*/ 1424839 h 1424839"/>
              <a:gd name="connsiteX3" fmla="*/ 0 w 1143000"/>
              <a:gd name="connsiteY3" fmla="*/ 1424839 h 1424839"/>
              <a:gd name="connsiteX4" fmla="*/ 0 w 1143000"/>
              <a:gd name="connsiteY4" fmla="*/ 281838 h 1424839"/>
              <a:gd name="connsiteX0" fmla="*/ 0 w 1160969"/>
              <a:gd name="connsiteY0" fmla="*/ 511515 h 1424839"/>
              <a:gd name="connsiteX1" fmla="*/ 1133246 w 1160969"/>
              <a:gd name="connsiteY1" fmla="*/ 0 h 1424839"/>
              <a:gd name="connsiteX2" fmla="*/ 1160969 w 1160969"/>
              <a:gd name="connsiteY2" fmla="*/ 1424839 h 1424839"/>
              <a:gd name="connsiteX3" fmla="*/ 17969 w 1160969"/>
              <a:gd name="connsiteY3" fmla="*/ 1424839 h 1424839"/>
              <a:gd name="connsiteX4" fmla="*/ 0 w 1160969"/>
              <a:gd name="connsiteY4" fmla="*/ 511515 h 1424839"/>
              <a:gd name="connsiteX0" fmla="*/ 0 w 1160969"/>
              <a:gd name="connsiteY0" fmla="*/ 511515 h 1812181"/>
              <a:gd name="connsiteX1" fmla="*/ 1133246 w 1160969"/>
              <a:gd name="connsiteY1" fmla="*/ 0 h 1812181"/>
              <a:gd name="connsiteX2" fmla="*/ 1160969 w 1160969"/>
              <a:gd name="connsiteY2" fmla="*/ 1424839 h 1812181"/>
              <a:gd name="connsiteX3" fmla="*/ 701 w 1160969"/>
              <a:gd name="connsiteY3" fmla="*/ 1812181 h 1812181"/>
              <a:gd name="connsiteX4" fmla="*/ 0 w 1160969"/>
              <a:gd name="connsiteY4" fmla="*/ 511515 h 1812181"/>
              <a:gd name="connsiteX0" fmla="*/ 0 w 1133246"/>
              <a:gd name="connsiteY0" fmla="*/ 511515 h 1812181"/>
              <a:gd name="connsiteX1" fmla="*/ 1133246 w 1133246"/>
              <a:gd name="connsiteY1" fmla="*/ 0 h 1812181"/>
              <a:gd name="connsiteX2" fmla="*/ 1044228 w 1133246"/>
              <a:gd name="connsiteY2" fmla="*/ 1311422 h 1812181"/>
              <a:gd name="connsiteX3" fmla="*/ 701 w 1133246"/>
              <a:gd name="connsiteY3" fmla="*/ 1812181 h 1812181"/>
              <a:gd name="connsiteX4" fmla="*/ 0 w 1133246"/>
              <a:gd name="connsiteY4" fmla="*/ 511515 h 1812181"/>
              <a:gd name="connsiteX0" fmla="*/ 0 w 1134910"/>
              <a:gd name="connsiteY0" fmla="*/ 511515 h 1812181"/>
              <a:gd name="connsiteX1" fmla="*/ 1133246 w 1134910"/>
              <a:gd name="connsiteY1" fmla="*/ 0 h 1812181"/>
              <a:gd name="connsiteX2" fmla="*/ 1134910 w 1134910"/>
              <a:gd name="connsiteY2" fmla="*/ 1258079 h 1812181"/>
              <a:gd name="connsiteX3" fmla="*/ 701 w 1134910"/>
              <a:gd name="connsiteY3" fmla="*/ 1812181 h 1812181"/>
              <a:gd name="connsiteX4" fmla="*/ 0 w 1134910"/>
              <a:gd name="connsiteY4" fmla="*/ 511515 h 1812181"/>
              <a:gd name="connsiteX0" fmla="*/ 0 w 1148902"/>
              <a:gd name="connsiteY0" fmla="*/ 511515 h 1812181"/>
              <a:gd name="connsiteX1" fmla="*/ 1133246 w 1148902"/>
              <a:gd name="connsiteY1" fmla="*/ 0 h 1812181"/>
              <a:gd name="connsiteX2" fmla="*/ 1148902 w 1148902"/>
              <a:gd name="connsiteY2" fmla="*/ 1297055 h 1812181"/>
              <a:gd name="connsiteX3" fmla="*/ 701 w 1148902"/>
              <a:gd name="connsiteY3" fmla="*/ 1812181 h 1812181"/>
              <a:gd name="connsiteX4" fmla="*/ 0 w 1148902"/>
              <a:gd name="connsiteY4" fmla="*/ 511515 h 1812181"/>
              <a:gd name="connsiteX0" fmla="*/ 0 w 1450589"/>
              <a:gd name="connsiteY0" fmla="*/ 673416 h 1812181"/>
              <a:gd name="connsiteX1" fmla="*/ 1434933 w 1450589"/>
              <a:gd name="connsiteY1" fmla="*/ 0 h 1812181"/>
              <a:gd name="connsiteX2" fmla="*/ 1450589 w 1450589"/>
              <a:gd name="connsiteY2" fmla="*/ 1297055 h 1812181"/>
              <a:gd name="connsiteX3" fmla="*/ 302388 w 1450589"/>
              <a:gd name="connsiteY3" fmla="*/ 1812181 h 1812181"/>
              <a:gd name="connsiteX4" fmla="*/ 0 w 1450589"/>
              <a:gd name="connsiteY4" fmla="*/ 673416 h 1812181"/>
              <a:gd name="connsiteX0" fmla="*/ 0 w 1450589"/>
              <a:gd name="connsiteY0" fmla="*/ 673416 h 1923917"/>
              <a:gd name="connsiteX1" fmla="*/ 1434933 w 1450589"/>
              <a:gd name="connsiteY1" fmla="*/ 0 h 1923917"/>
              <a:gd name="connsiteX2" fmla="*/ 1450589 w 1450589"/>
              <a:gd name="connsiteY2" fmla="*/ 1297055 h 1923917"/>
              <a:gd name="connsiteX3" fmla="*/ 40499 w 1450589"/>
              <a:gd name="connsiteY3" fmla="*/ 1923917 h 1923917"/>
              <a:gd name="connsiteX4" fmla="*/ 0 w 1450589"/>
              <a:gd name="connsiteY4" fmla="*/ 673416 h 1923917"/>
              <a:gd name="connsiteX0" fmla="*/ 0 w 1431230"/>
              <a:gd name="connsiteY0" fmla="*/ 666483 h 1923917"/>
              <a:gd name="connsiteX1" fmla="*/ 1415574 w 1431230"/>
              <a:gd name="connsiteY1" fmla="*/ 0 h 1923917"/>
              <a:gd name="connsiteX2" fmla="*/ 1431230 w 1431230"/>
              <a:gd name="connsiteY2" fmla="*/ 1297055 h 1923917"/>
              <a:gd name="connsiteX3" fmla="*/ 21140 w 1431230"/>
              <a:gd name="connsiteY3" fmla="*/ 1923917 h 1923917"/>
              <a:gd name="connsiteX4" fmla="*/ 0 w 1431230"/>
              <a:gd name="connsiteY4" fmla="*/ 666483 h 1923917"/>
              <a:gd name="connsiteX0" fmla="*/ 0 w 1463856"/>
              <a:gd name="connsiteY0" fmla="*/ 690137 h 1923917"/>
              <a:gd name="connsiteX1" fmla="*/ 1448200 w 1463856"/>
              <a:gd name="connsiteY1" fmla="*/ 0 h 1923917"/>
              <a:gd name="connsiteX2" fmla="*/ 1463856 w 1463856"/>
              <a:gd name="connsiteY2" fmla="*/ 1297055 h 1923917"/>
              <a:gd name="connsiteX3" fmla="*/ 53766 w 1463856"/>
              <a:gd name="connsiteY3" fmla="*/ 1923917 h 1923917"/>
              <a:gd name="connsiteX4" fmla="*/ 0 w 1463856"/>
              <a:gd name="connsiteY4" fmla="*/ 690137 h 1923917"/>
              <a:gd name="connsiteX0" fmla="*/ 26684 w 1490540"/>
              <a:gd name="connsiteY0" fmla="*/ 690137 h 1967091"/>
              <a:gd name="connsiteX1" fmla="*/ 1474884 w 1490540"/>
              <a:gd name="connsiteY1" fmla="*/ 0 h 1967091"/>
              <a:gd name="connsiteX2" fmla="*/ 1490540 w 1490540"/>
              <a:gd name="connsiteY2" fmla="*/ 1297055 h 1967091"/>
              <a:gd name="connsiteX3" fmla="*/ 1 w 1490540"/>
              <a:gd name="connsiteY3" fmla="*/ 1967091 h 1967091"/>
              <a:gd name="connsiteX4" fmla="*/ 26684 w 1490540"/>
              <a:gd name="connsiteY4" fmla="*/ 690137 h 1967091"/>
              <a:gd name="connsiteX0" fmla="*/ 49894 w 1513750"/>
              <a:gd name="connsiteY0" fmla="*/ 690137 h 1929798"/>
              <a:gd name="connsiteX1" fmla="*/ 1498094 w 1513750"/>
              <a:gd name="connsiteY1" fmla="*/ 0 h 1929798"/>
              <a:gd name="connsiteX2" fmla="*/ 1513750 w 1513750"/>
              <a:gd name="connsiteY2" fmla="*/ 1297055 h 1929798"/>
              <a:gd name="connsiteX3" fmla="*/ 0 w 1513750"/>
              <a:gd name="connsiteY3" fmla="*/ 1929798 h 1929798"/>
              <a:gd name="connsiteX4" fmla="*/ 49894 w 1513750"/>
              <a:gd name="connsiteY4" fmla="*/ 690137 h 1929798"/>
              <a:gd name="connsiteX0" fmla="*/ 28880 w 1492736"/>
              <a:gd name="connsiteY0" fmla="*/ 690137 h 2040845"/>
              <a:gd name="connsiteX1" fmla="*/ 1477080 w 1492736"/>
              <a:gd name="connsiteY1" fmla="*/ 0 h 2040845"/>
              <a:gd name="connsiteX2" fmla="*/ 1492736 w 1492736"/>
              <a:gd name="connsiteY2" fmla="*/ 1297055 h 2040845"/>
              <a:gd name="connsiteX3" fmla="*/ 2 w 1492736"/>
              <a:gd name="connsiteY3" fmla="*/ 2040845 h 2040845"/>
              <a:gd name="connsiteX4" fmla="*/ 28880 w 1492736"/>
              <a:gd name="connsiteY4" fmla="*/ 690137 h 2040845"/>
              <a:gd name="connsiteX0" fmla="*/ 2935 w 1466791"/>
              <a:gd name="connsiteY0" fmla="*/ 690137 h 1985946"/>
              <a:gd name="connsiteX1" fmla="*/ 1451135 w 1466791"/>
              <a:gd name="connsiteY1" fmla="*/ 0 h 1985946"/>
              <a:gd name="connsiteX2" fmla="*/ 1466791 w 1466791"/>
              <a:gd name="connsiteY2" fmla="*/ 1297055 h 1985946"/>
              <a:gd name="connsiteX3" fmla="*/ 12 w 1466791"/>
              <a:gd name="connsiteY3" fmla="*/ 1985946 h 1985946"/>
              <a:gd name="connsiteX4" fmla="*/ 2935 w 1466791"/>
              <a:gd name="connsiteY4" fmla="*/ 690137 h 1985946"/>
              <a:gd name="connsiteX0" fmla="*/ 37615 w 1501471"/>
              <a:gd name="connsiteY0" fmla="*/ 690137 h 2007489"/>
              <a:gd name="connsiteX1" fmla="*/ 1485815 w 1501471"/>
              <a:gd name="connsiteY1" fmla="*/ 0 h 2007489"/>
              <a:gd name="connsiteX2" fmla="*/ 1501471 w 1501471"/>
              <a:gd name="connsiteY2" fmla="*/ 1297055 h 2007489"/>
              <a:gd name="connsiteX3" fmla="*/ 1 w 1501471"/>
              <a:gd name="connsiteY3" fmla="*/ 2007489 h 2007489"/>
              <a:gd name="connsiteX4" fmla="*/ 37615 w 1501471"/>
              <a:gd name="connsiteY4" fmla="*/ 690137 h 200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71" h="2007489">
                <a:moveTo>
                  <a:pt x="37615" y="690137"/>
                </a:moveTo>
                <a:lnTo>
                  <a:pt x="1485815" y="0"/>
                </a:lnTo>
                <a:cubicBezTo>
                  <a:pt x="1486370" y="419360"/>
                  <a:pt x="1500916" y="877695"/>
                  <a:pt x="1501471" y="1297055"/>
                </a:cubicBezTo>
                <a:lnTo>
                  <a:pt x="1" y="2007489"/>
                </a:lnTo>
                <a:cubicBezTo>
                  <a:pt x="-233" y="1573934"/>
                  <a:pt x="37849" y="1123692"/>
                  <a:pt x="37615" y="69013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6"/>
          <a:stretch>
            <a:fillRect/>
          </a:stretch>
        </p:blipFill>
        <p:spPr>
          <a:xfrm rot="5400000">
            <a:off x="-2149656" y="1516243"/>
            <a:ext cx="4900613" cy="2430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2"/>
          <a:stretch>
            <a:fillRect/>
          </a:stretch>
        </p:blipFill>
        <p:spPr>
          <a:xfrm rot="5060837">
            <a:off x="5285851" y="1602010"/>
            <a:ext cx="4961693" cy="243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8"/>
          <a:stretch>
            <a:fillRect/>
          </a:stretch>
        </p:blipFill>
        <p:spPr>
          <a:xfrm>
            <a:off x="609600" y="2133601"/>
            <a:ext cx="4876800" cy="243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8"/>
          <a:stretch>
            <a:fillRect/>
          </a:stretch>
        </p:blipFill>
        <p:spPr>
          <a:xfrm rot="5400000">
            <a:off x="110150" y="1566250"/>
            <a:ext cx="4953000" cy="2430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78"/>
          <a:stretch>
            <a:fillRect/>
          </a:stretch>
        </p:blipFill>
        <p:spPr>
          <a:xfrm>
            <a:off x="685800" y="-152400"/>
            <a:ext cx="4953000" cy="2430100"/>
          </a:xfrm>
          <a:prstGeom prst="rect">
            <a:avLst/>
          </a:prstGeom>
        </p:spPr>
      </p:pic>
      <p:pic>
        <p:nvPicPr>
          <p:cNvPr id="10" name="Picture 9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57"/>
          <a:stretch>
            <a:fillRect/>
          </a:stretch>
        </p:blipFill>
        <p:spPr>
          <a:xfrm rot="1520151">
            <a:off x="7443146" y="735581"/>
            <a:ext cx="4982145" cy="2430100"/>
          </a:xfrm>
          <a:prstGeom prst="rect">
            <a:avLst/>
          </a:prstGeom>
        </p:spPr>
      </p:pic>
      <p:pic>
        <p:nvPicPr>
          <p:cNvPr id="11" name="Picture 10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5"/>
          <a:stretch>
            <a:fillRect/>
          </a:stretch>
        </p:blipFill>
        <p:spPr>
          <a:xfrm rot="5060837">
            <a:off x="7441511" y="2496429"/>
            <a:ext cx="4921530" cy="2430101"/>
          </a:xfrm>
          <a:prstGeom prst="rect">
            <a:avLst/>
          </a:prstGeom>
        </p:spPr>
      </p:pic>
      <p:pic>
        <p:nvPicPr>
          <p:cNvPr id="12" name="Picture 1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7"/>
          <a:stretch>
            <a:fillRect/>
          </a:stretch>
        </p:blipFill>
        <p:spPr>
          <a:xfrm rot="1582481">
            <a:off x="7669845" y="3058088"/>
            <a:ext cx="5021114" cy="2430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28800" y="5410200"/>
            <a:ext cx="601980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আকৃতিগুলোর প্রত্যেকটি বাহুর দৈর্ঘ্যই সমান।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4B2AB-7060-4B5C-A8EF-6F456F451E31}"/>
              </a:ext>
            </a:extLst>
          </p:cNvPr>
          <p:cNvSpPr txBox="1"/>
          <p:nvPr/>
        </p:nvSpPr>
        <p:spPr>
          <a:xfrm>
            <a:off x="1433799" y="5949321"/>
            <a:ext cx="633289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9" b="90000" l="2250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48"/>
          <a:stretch>
            <a:fillRect/>
          </a:stretch>
        </p:blipFill>
        <p:spPr>
          <a:xfrm rot="19959003">
            <a:off x="8704218" y="3653726"/>
            <a:ext cx="4876800" cy="30901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6721">
            <a:off x="9513379" y="720630"/>
            <a:ext cx="4456064" cy="23741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044">
            <a:off x="8597353" y="1727762"/>
            <a:ext cx="4540568" cy="2374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3704" y="304800"/>
            <a:ext cx="9418697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রম্বসের ১) বিপরীত বাহুগুলো সমান্তরাল এবং ২) বিপরীত কোণগুলো সমান কিনা, ত্রিকোণী সেট ও চাঁদা ব্যবহার করে নির্ণয়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044">
            <a:off x="6064027" y="3018576"/>
            <a:ext cx="4540568" cy="2374153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20169560">
            <a:off x="8695643" y="4791758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14416753">
            <a:off x="10938851" y="3439131"/>
            <a:ext cx="529652" cy="569819"/>
          </a:xfrm>
          <a:prstGeom prst="arc">
            <a:avLst>
              <a:gd name="adj1" fmla="val 12873069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962343" y="4191001"/>
                <a:ext cx="486458" cy="46819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৬৫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42" y="4191000"/>
                <a:ext cx="486458" cy="468205"/>
              </a:xfrm>
              <a:prstGeom prst="rect">
                <a:avLst/>
              </a:prstGeom>
              <a:blipFill rotWithShape="1">
                <a:blip r:embed="rId6"/>
                <a:stretch>
                  <a:fillRect r="-700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390639" y="3189395"/>
                <a:ext cx="486458" cy="470820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১১৫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637" y="3189395"/>
                <a:ext cx="486458" cy="468205"/>
              </a:xfrm>
              <a:prstGeom prst="rect">
                <a:avLst/>
              </a:prstGeom>
              <a:blipFill rotWithShape="1">
                <a:blip r:embed="rId7"/>
                <a:stretch>
                  <a:fillRect l="-2532" r="-97468" b="-23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 rot="9168478">
            <a:off x="10760400" y="854400"/>
            <a:ext cx="533400" cy="533401"/>
          </a:xfrm>
          <a:prstGeom prst="arc">
            <a:avLst>
              <a:gd name="adj1" fmla="val 15289744"/>
              <a:gd name="adj2" fmla="val 87445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486343" y="1447801"/>
                <a:ext cx="486458" cy="46819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৬৫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342" y="1447800"/>
                <a:ext cx="486458" cy="468205"/>
              </a:xfrm>
              <a:prstGeom prst="rect">
                <a:avLst/>
              </a:prstGeom>
              <a:blipFill rotWithShape="1">
                <a:blip r:embed="rId6"/>
                <a:stretch>
                  <a:fillRect r="-700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0796">
            <a:off x="6946032" y="2057168"/>
            <a:ext cx="4494597" cy="2374153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 rot="19955876">
            <a:off x="8015011" y="1762705"/>
            <a:ext cx="4026575" cy="2625796"/>
          </a:xfrm>
          <a:custGeom>
            <a:avLst/>
            <a:gdLst>
              <a:gd name="connsiteX0" fmla="*/ 0 w 3657600"/>
              <a:gd name="connsiteY0" fmla="*/ 2438400 h 2438400"/>
              <a:gd name="connsiteX1" fmla="*/ 609600 w 3657600"/>
              <a:gd name="connsiteY1" fmla="*/ 0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3657600"/>
              <a:gd name="connsiteY0" fmla="*/ 2438400 h 2438400"/>
              <a:gd name="connsiteX1" fmla="*/ 1223835 w 3657600"/>
              <a:gd name="connsiteY1" fmla="*/ 316565 h 2438400"/>
              <a:gd name="connsiteX2" fmla="*/ 3657600 w 3657600"/>
              <a:gd name="connsiteY2" fmla="*/ 0 h 2438400"/>
              <a:gd name="connsiteX3" fmla="*/ 3048000 w 3657600"/>
              <a:gd name="connsiteY3" fmla="*/ 2438400 h 2438400"/>
              <a:gd name="connsiteX4" fmla="*/ 0 w 3657600"/>
              <a:gd name="connsiteY4" fmla="*/ 2438400 h 2438400"/>
              <a:gd name="connsiteX0" fmla="*/ 0 w 4294944"/>
              <a:gd name="connsiteY0" fmla="*/ 2121835 h 2121835"/>
              <a:gd name="connsiteX1" fmla="*/ 1223835 w 4294944"/>
              <a:gd name="connsiteY1" fmla="*/ 0 h 2121835"/>
              <a:gd name="connsiteX2" fmla="*/ 4294944 w 4294944"/>
              <a:gd name="connsiteY2" fmla="*/ 48858 h 2121835"/>
              <a:gd name="connsiteX3" fmla="*/ 3048000 w 4294944"/>
              <a:gd name="connsiteY3" fmla="*/ 2121835 h 2121835"/>
              <a:gd name="connsiteX4" fmla="*/ 0 w 4294944"/>
              <a:gd name="connsiteY4" fmla="*/ 2121835 h 2121835"/>
              <a:gd name="connsiteX0" fmla="*/ 0 w 4271836"/>
              <a:gd name="connsiteY0" fmla="*/ 2121835 h 2121835"/>
              <a:gd name="connsiteX1" fmla="*/ 1223835 w 4271836"/>
              <a:gd name="connsiteY1" fmla="*/ 0 h 2121835"/>
              <a:gd name="connsiteX2" fmla="*/ 4271836 w 4271836"/>
              <a:gd name="connsiteY2" fmla="*/ 0 h 2121835"/>
              <a:gd name="connsiteX3" fmla="*/ 3048000 w 4271836"/>
              <a:gd name="connsiteY3" fmla="*/ 2121835 h 2121835"/>
              <a:gd name="connsiteX4" fmla="*/ 0 w 4271836"/>
              <a:gd name="connsiteY4" fmla="*/ 2121835 h 21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836" h="2121835">
                <a:moveTo>
                  <a:pt x="0" y="2121835"/>
                </a:moveTo>
                <a:lnTo>
                  <a:pt x="1223835" y="0"/>
                </a:lnTo>
                <a:lnTo>
                  <a:pt x="4271836" y="0"/>
                </a:lnTo>
                <a:lnTo>
                  <a:pt x="3048000" y="2121835"/>
                </a:lnTo>
                <a:lnTo>
                  <a:pt x="0" y="212183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3327171">
            <a:off x="8578223" y="2152186"/>
            <a:ext cx="529652" cy="569819"/>
          </a:xfrm>
          <a:prstGeom prst="arc">
            <a:avLst>
              <a:gd name="adj1" fmla="val 13471503"/>
              <a:gd name="adj2" fmla="val 393890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343343" y="2362201"/>
                <a:ext cx="486458" cy="470820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i="1">
                              <a:latin typeface="Cambria Math"/>
                            </a:rPr>
                            <m:t>১১৫</m:t>
                          </m:r>
                        </m:e>
                        <m:sup>
                          <m:r>
                            <a:rPr lang="bn-BD" sz="2000" i="1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343" y="2362201"/>
                <a:ext cx="486458" cy="470820"/>
              </a:xfrm>
              <a:prstGeom prst="rect">
                <a:avLst/>
              </a:prstGeom>
              <a:blipFill>
                <a:blip r:embed="rId8"/>
                <a:stretch>
                  <a:fillRect r="-4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61"/>
          <a:stretch>
            <a:fillRect/>
          </a:stretch>
        </p:blipFill>
        <p:spPr>
          <a:xfrm rot="14559003">
            <a:off x="5511538" y="3027857"/>
            <a:ext cx="4953001" cy="381572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57201" y="3423498"/>
            <a:ext cx="2324606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১) বিপরীত বাহু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292026"/>
            <a:ext cx="327660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২) বিপরীত কোণ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590800" y="3733799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43200" y="4572000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38602" y="3414296"/>
            <a:ext cx="2133598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14802" y="4215826"/>
            <a:ext cx="1523998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843049" y="3871014"/>
            <a:ext cx="2543151" cy="1296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686800" y="2286001"/>
            <a:ext cx="152400" cy="29109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1F870D-9903-40E1-A813-41DC5E2E6F17}"/>
              </a:ext>
            </a:extLst>
          </p:cNvPr>
          <p:cNvSpPr txBox="1"/>
          <p:nvPr/>
        </p:nvSpPr>
        <p:spPr>
          <a:xfrm>
            <a:off x="330589" y="5215359"/>
            <a:ext cx="4825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053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33333E-6 L -0.08704 -0.333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25926E-6 -1.52778E-6 L -0.01516 -0.3884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194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1.73611E-6 L 0.18333 -0.1781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89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6" grpId="0" animBg="1"/>
      <p:bldP spid="42" grpId="0" animBg="1"/>
      <p:bldP spid="43" grpId="0" animBg="1"/>
      <p:bldP spid="47" grpId="0"/>
      <p:bldP spid="48" grpId="0"/>
      <p:bldP spid="53" grpId="0"/>
      <p:bldP spid="5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67000"/>
            <a:ext cx="3266075" cy="258994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25" y="2870762"/>
            <a:ext cx="9144000" cy="24301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6609263" y="450005"/>
            <a:ext cx="9144000" cy="2430101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2" y="1272711"/>
            <a:ext cx="3266075" cy="25899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26" y="1295400"/>
            <a:ext cx="3266075" cy="258994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2" y="1296261"/>
            <a:ext cx="3266075" cy="258994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3" y="2209799"/>
            <a:ext cx="5683568" cy="297180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9144000" cy="24301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9232" l="428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3662">
            <a:off x="6513643" y="3253011"/>
            <a:ext cx="3382233" cy="35850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044">
            <a:off x="4810214" y="450006"/>
            <a:ext cx="9144000" cy="24301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26" y="2744060"/>
            <a:ext cx="3266075" cy="258994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2743201"/>
            <a:ext cx="3266075" cy="25899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86" b="99232" l="428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1053076"/>
            <a:ext cx="2556329" cy="4052325"/>
          </a:xfrm>
          <a:prstGeom prst="rect">
            <a:avLst/>
          </a:prstGeom>
        </p:spPr>
      </p:pic>
      <p:sp>
        <p:nvSpPr>
          <p:cNvPr id="60" name="Parallelogram 59"/>
          <p:cNvSpPr/>
          <p:nvPr/>
        </p:nvSpPr>
        <p:spPr>
          <a:xfrm>
            <a:off x="9982200" y="685801"/>
            <a:ext cx="2590800" cy="1524000"/>
          </a:xfrm>
          <a:prstGeom prst="parallelogram">
            <a:avLst>
              <a:gd name="adj" fmla="val 5654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9753600" y="1752599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0439400" y="2133600"/>
            <a:ext cx="905329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277600" y="300349"/>
            <a:ext cx="948871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15800" y="1459248"/>
            <a:ext cx="961025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182100" y="874487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6600" y="340134"/>
            <a:ext cx="63246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ডানপাশের রম্বসের মত একটি রম্বস খাতায় আঁকি।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5900" y="2062088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5800" y="1981200"/>
            <a:ext cx="4876800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স্কেলের সাহায্যে ৩ সেমি দৈর্ঘ্যের একটি রেখা আঁকি।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39700" y="3083244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8600" y="5257800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4191000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2000" y="4267200"/>
            <a:ext cx="4876800" cy="120031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ত্রিকোণীসেট ব্যবহার করে ২য় ধাপে অঙ্কিত রেখার সমান্তরাল রেখা আঁকি।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2000" y="5334000"/>
            <a:ext cx="4876800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২য় ও ৩য় ধাপের অঙ্কিত রেখায় ৩ সেমি চিহ্নিত করি।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0" y="6172200"/>
            <a:ext cx="4876800" cy="83098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৪র্থ ধাপে চিহ্নিত বিন্দুদ্বয় স্কেলের সাহায্যে সংযুক্ত করি।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2400" y="6172200"/>
            <a:ext cx="381000" cy="58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6629400" y="5016643"/>
            <a:ext cx="1761125" cy="1255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153400" y="5181600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620000" y="3505201"/>
            <a:ext cx="304800" cy="299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498082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V="1">
            <a:off x="6629400" y="1904999"/>
            <a:ext cx="1905000" cy="312420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9296400" y="35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7498081" y="3492788"/>
            <a:ext cx="1798319" cy="124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8382000" y="2253252"/>
            <a:ext cx="1667330" cy="276339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287000" y="1595749"/>
                <a:ext cx="1066799" cy="46165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1595749"/>
                <a:ext cx="1066799" cy="461651"/>
              </a:xfrm>
              <a:prstGeom prst="rect">
                <a:avLst/>
              </a:prstGeom>
              <a:blipFill rotWithShape="1">
                <a:blip r:embed="rId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6278881" y="4507146"/>
            <a:ext cx="1219200" cy="119651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noFill/>
            </p:spPr>
            <p:txBody>
              <a:bodyPr wrap="square" lIns="91426" tIns="45713" rIns="91426" bIns="4571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৬০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2" y="4292026"/>
                <a:ext cx="1066799" cy="584761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9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8915400" y="4110349"/>
            <a:ext cx="986064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16514" y="3729349"/>
            <a:ext cx="974886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59040" y="4953000"/>
            <a:ext cx="899160" cy="46165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77200" y="3048001"/>
            <a:ext cx="1143000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 সেমি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3200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/>
              </a:rPr>
              <a:t>চাদার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সাহায্যে</a:t>
            </a:r>
            <a:r>
              <a:rPr lang="en-US" dirty="0">
                <a:latin typeface="NikoshBAN"/>
              </a:rPr>
              <a:t> ৬০ </a:t>
            </a:r>
            <a:r>
              <a:rPr lang="en-US" dirty="0" err="1">
                <a:latin typeface="NikoshBAN"/>
              </a:rPr>
              <a:t>ডিগ্রী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কোন</a:t>
            </a:r>
            <a:r>
              <a:rPr lang="en-US" dirty="0">
                <a:latin typeface="NikoshBAN"/>
              </a:rPr>
              <a:t> </a:t>
            </a:r>
            <a:r>
              <a:rPr lang="en-US" dirty="0" err="1">
                <a:latin typeface="NikoshBAN"/>
              </a:rPr>
              <a:t>আকি</a:t>
            </a:r>
            <a:r>
              <a:rPr lang="en-US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8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1.38889E-6 L 0.2294 -0.719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0" y="-359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963E-6 6.94444E-8 L 0.1235 -0.0041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481E-6 3.47222E-7 L 0.2088 -0.6768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0" y="-3385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/>
      <p:bldP spid="76" grpId="0" animBg="1"/>
      <p:bldP spid="77" grpId="0" animBg="1"/>
      <p:bldP spid="78" grpId="0" animBg="1"/>
      <p:bldP spid="80" grpId="0"/>
      <p:bldP spid="81" grpId="0"/>
      <p:bldP spid="82" grpId="0"/>
      <p:bldP spid="83" grpId="0" animBg="1"/>
      <p:bldP spid="87" grpId="0" animBg="1"/>
      <p:bldP spid="87" grpId="1" animBg="1"/>
      <p:bldP spid="93" grpId="0" animBg="1"/>
      <p:bldP spid="93" grpId="1" animBg="1"/>
      <p:bldP spid="94" grpId="0" animBg="1"/>
      <p:bldP spid="96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800">
            <a:off x="7294788" y="1336597"/>
            <a:ext cx="4456063" cy="2374154"/>
          </a:xfrm>
          <a:prstGeom prst="rect">
            <a:avLst/>
          </a:prstGeom>
        </p:spPr>
      </p:pic>
      <p:sp>
        <p:nvSpPr>
          <p:cNvPr id="31" name="Right Triangle 30"/>
          <p:cNvSpPr/>
          <p:nvPr/>
        </p:nvSpPr>
        <p:spPr>
          <a:xfrm rot="12517958">
            <a:off x="8436625" y="2529027"/>
            <a:ext cx="1573856" cy="240025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738901">
            <a:off x="10980071" y="1210695"/>
            <a:ext cx="1568150" cy="2394759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738901" flipH="1">
            <a:off x="9583769" y="467137"/>
            <a:ext cx="1599014" cy="237730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12552473" flipH="1">
            <a:off x="9809803" y="3327286"/>
            <a:ext cx="1599014" cy="237730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799229" y="191148"/>
            <a:ext cx="2743200" cy="646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রম্বসের বৈশিষ্ট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295400"/>
            <a:ext cx="7620000" cy="10772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কর্ণদ্বয় পরস্পরকে সমকোণে সমদ্বিখন্ডিত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447" y="3733625"/>
            <a:ext cx="7620000" cy="1077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কর্ণদ্বয় রম্বসকে চারটি সমকোণী ত্রিভুজে বিভক্ত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8553">
            <a:off x="8741227" y="-65916"/>
            <a:ext cx="8243455" cy="2209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3526">
            <a:off x="8950717" y="2405532"/>
            <a:ext cx="9067800" cy="2430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249" y="2695035"/>
            <a:ext cx="5867400" cy="58476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marL="457129" indent="-457129"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9E0C77-C10F-4633-B093-AB7D679464B1}"/>
              </a:ext>
            </a:extLst>
          </p:cNvPr>
          <p:cNvGrpSpPr/>
          <p:nvPr/>
        </p:nvGrpSpPr>
        <p:grpSpPr>
          <a:xfrm>
            <a:off x="87047" y="6342744"/>
            <a:ext cx="13541906" cy="912963"/>
            <a:chOff x="21694" y="5884506"/>
            <a:chExt cx="12148612" cy="9129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E831BD-62EB-4C94-BC64-AE8BAA83A98F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8" name="Picture 17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B88C2E2-E927-46AB-BB96-71E23FE9C8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523D41C-C7DA-4F52-967F-88EAD3ABC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BC1A4AE-9491-4536-A4DA-CE5D30AE64CA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0CE93AA-B89E-472B-B951-23C8CAF72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6EF55C3-2C7C-47DF-9DF1-065141CBA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50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1389E-6 L -0.00138 -0.101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50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94444E-8 L 0.04792 -0.0062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32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963E-6 2.5E-6 L -0.00128 0.080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0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4.375E-6 L -0.05578 0.000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66" y="2793999"/>
            <a:ext cx="5874068" cy="2971801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>
            <a:off x="7086600" y="5105400"/>
            <a:ext cx="990600" cy="990600"/>
          </a:xfrm>
          <a:prstGeom prst="arc">
            <a:avLst>
              <a:gd name="adj1" fmla="val 16200000"/>
              <a:gd name="adj2" fmla="val 5526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48600" y="48768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৭৬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876800"/>
                <a:ext cx="685800" cy="477118"/>
              </a:xfrm>
              <a:prstGeom prst="rect">
                <a:avLst/>
              </a:prstGeom>
              <a:blipFill rotWithShape="1">
                <a:blip r:embed="rId5"/>
                <a:stretch>
                  <a:fillRect l="-893" r="-21429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 rot="14902425">
            <a:off x="11577678" y="4948278"/>
            <a:ext cx="990600" cy="990600"/>
          </a:xfrm>
          <a:prstGeom prst="arc">
            <a:avLst>
              <a:gd name="adj1" fmla="val 16200000"/>
              <a:gd name="adj2" fmla="val 24659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49000" y="48006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১০৪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4800600"/>
                <a:ext cx="685800" cy="477118"/>
              </a:xfrm>
              <a:prstGeom prst="rect">
                <a:avLst/>
              </a:prstGeom>
              <a:blipFill rotWithShape="1">
                <a:blip r:embed="rId6"/>
                <a:stretch>
                  <a:fillRect l="-1786" r="-419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0232" y="990598"/>
            <a:ext cx="5874068" cy="2971801"/>
          </a:xfrm>
          <a:prstGeom prst="rect">
            <a:avLst/>
          </a:prstGeom>
        </p:spPr>
      </p:pic>
      <p:sp>
        <p:nvSpPr>
          <p:cNvPr id="2" name="Parallelogram 1"/>
          <p:cNvSpPr/>
          <p:nvPr/>
        </p:nvSpPr>
        <p:spPr>
          <a:xfrm>
            <a:off x="7467600" y="1143000"/>
            <a:ext cx="5715000" cy="44958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4948277">
            <a:off x="8245174" y="746426"/>
            <a:ext cx="990600" cy="990600"/>
          </a:xfrm>
          <a:prstGeom prst="arc">
            <a:avLst>
              <a:gd name="adj1" fmla="val 16200000"/>
              <a:gd name="adj2" fmla="val 24659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63000" y="16002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১০৪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600200"/>
                <a:ext cx="685800" cy="477118"/>
              </a:xfrm>
              <a:prstGeom prst="rect">
                <a:avLst/>
              </a:prstGeom>
              <a:blipFill rotWithShape="1">
                <a:blip r:embed="rId6"/>
                <a:stretch>
                  <a:fillRect l="-1786" r="-419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 rot="10800000">
            <a:off x="12573000" y="685801"/>
            <a:ext cx="990600" cy="990600"/>
          </a:xfrm>
          <a:prstGeom prst="arc">
            <a:avLst>
              <a:gd name="adj1" fmla="val 16200000"/>
              <a:gd name="adj2" fmla="val 18275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039600" y="1371600"/>
                <a:ext cx="685800" cy="47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2000" b="0" i="1" smtClean="0">
                              <a:latin typeface="Cambria Math"/>
                            </a:rPr>
                            <m:t>৭৬</m:t>
                          </m:r>
                        </m:e>
                        <m:sup>
                          <m:r>
                            <a:rPr lang="bn-BD" sz="2000" b="0" i="1" smtClean="0">
                              <a:latin typeface="Cambria Math"/>
                            </a:rPr>
                            <m:t>০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371600"/>
                <a:ext cx="685800" cy="477118"/>
              </a:xfrm>
              <a:prstGeom prst="rect">
                <a:avLst/>
              </a:prstGeom>
              <a:blipFill rotWithShape="1">
                <a:blip r:embed="rId7"/>
                <a:stretch>
                  <a:fillRect r="-20354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2400" y="224135"/>
            <a:ext cx="3124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বৈশিষ্ট্য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676400"/>
            <a:ext cx="5257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রম্বসের বিপরীত কোণগুলো পরস্পর সমান।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8E5300-31C7-4438-BE42-F6B52ED3BCD5}"/>
              </a:ext>
            </a:extLst>
          </p:cNvPr>
          <p:cNvGrpSpPr/>
          <p:nvPr/>
        </p:nvGrpSpPr>
        <p:grpSpPr>
          <a:xfrm>
            <a:off x="0" y="6337422"/>
            <a:ext cx="13541906" cy="912963"/>
            <a:chOff x="21694" y="5884506"/>
            <a:chExt cx="12148612" cy="9129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F53FFC-E230-44B6-9E37-5FAFF3ED7426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21" name="Picture 20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B860BF7-D9B7-4EDF-8EB1-3F306915D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1868947-E5DA-421F-A23B-9477BF9ED3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776A09-15BA-4395-ADFA-32DDE558B264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05B2060-9EDC-49B7-8824-1B61AB1824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4F3F470-8B8A-488E-A868-759B555842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344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7 L 0.33334 -0.001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7 L 0.33334 -0.0017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0"/>
            <a:ext cx="12972627" cy="73152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175" y="361521"/>
            <a:ext cx="4162451" cy="139666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760" b="1" spc="53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760" b="1" spc="53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60" b="1" spc="53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760" b="1" spc="5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46" y="586686"/>
            <a:ext cx="3119657" cy="3094161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067898" y="2878936"/>
            <a:ext cx="5898004" cy="3161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6" name="Rectangle 5"/>
          <p:cNvSpPr/>
          <p:nvPr/>
        </p:nvSpPr>
        <p:spPr>
          <a:xfrm>
            <a:off x="3239883" y="3610598"/>
            <a:ext cx="3748163" cy="16981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267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</a:t>
            </a:r>
            <a:r>
              <a:rPr lang="bn-BD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bn-BD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267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ৈশিষ্ট্য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2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BA533C-1584-43EC-BAF4-A6C1E8F21F87}"/>
              </a:ext>
            </a:extLst>
          </p:cNvPr>
          <p:cNvGrpSpPr/>
          <p:nvPr/>
        </p:nvGrpSpPr>
        <p:grpSpPr>
          <a:xfrm>
            <a:off x="87047" y="6342744"/>
            <a:ext cx="13541906" cy="912963"/>
            <a:chOff x="21694" y="5884506"/>
            <a:chExt cx="12148612" cy="91296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2647C3-75E9-4DA7-B07A-92CF2251B315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5" name="Picture 14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CDF313C-09F9-474A-B849-6816145AFC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2FF7134-B37D-4640-9E51-81BBC7776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5D572B-17DD-4FBE-A63F-03459DDFFF61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DD8C638-1E5B-4AE9-B154-5DB7D64774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3337861-9474-4C59-9B6D-03A80B9622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61905"/>
            <a:ext cx="4191000" cy="21236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lang="en-US" sz="7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B1A6B-182E-4501-A3BA-EFFE0A68B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09941"/>
            <a:ext cx="5791199" cy="68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493853"/>
            <a:ext cx="11430000" cy="431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2133600" cy="58476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0" y="368581"/>
            <a:ext cx="4019550" cy="5847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ছকটি পূরণ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8D4C9-31CE-42F9-8328-B584D24C9F0C}"/>
              </a:ext>
            </a:extLst>
          </p:cNvPr>
          <p:cNvGrpSpPr/>
          <p:nvPr/>
        </p:nvGrpSpPr>
        <p:grpSpPr>
          <a:xfrm>
            <a:off x="0" y="6402237"/>
            <a:ext cx="13541906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454E72-F6D5-4E33-9666-76288FBF9400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9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0799577-BFBC-4D2D-96B4-E85F4DF930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EA00C68-03C3-44C7-8CBB-FD4B971F7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45F083-00D3-4BDA-B19E-BE48DA0EC045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FB0E16E-3601-4D5E-9AF2-25D8CE30B9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A7C10FE5-1F50-4C10-84A1-B6946B8F5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254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482026"/>
            <a:ext cx="5791200" cy="58476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রম্বস ও বর্গের মধ্যে পার্থক্য লেখ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066366"/>
              </p:ext>
            </p:extLst>
          </p:nvPr>
        </p:nvGraphicFramePr>
        <p:xfrm>
          <a:off x="914400" y="1904999"/>
          <a:ext cx="11734800" cy="32575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রম্বস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বর্গ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রম্বসের বিপরীত কোণগুলো পরস্পর সমান। 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১। বর্গের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চারটি কোণই সমান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া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০●।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রম্বসের কর্ণদ্বয়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পরস্পর 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ন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ে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আবার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অসমান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ও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২। বর্গের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কর্ণদ্বয় পরস্পর সমান। 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সকল রম্বস ই বর্গ নয়।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itchFamily="2" charset="0"/>
                          <a:cs typeface="NikoshBAN" pitchFamily="2" charset="0"/>
                        </a:rPr>
                        <a:t>৩। সকল বর্গই</a:t>
                      </a:r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রম্বস।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BA68B77-C7E5-4309-83D9-FCF090BE09AB}"/>
              </a:ext>
            </a:extLst>
          </p:cNvPr>
          <p:cNvGrpSpPr/>
          <p:nvPr/>
        </p:nvGrpSpPr>
        <p:grpSpPr>
          <a:xfrm>
            <a:off x="-30480" y="6376692"/>
            <a:ext cx="13541906" cy="912963"/>
            <a:chOff x="21694" y="5884506"/>
            <a:chExt cx="12148612" cy="9129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A7778A-C751-4A0D-8C69-CA44B2E16671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9" name="Picture 8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273963D-72E9-4D38-8B95-6B4D567F83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9C8CDBF8-637A-4AED-ADCC-F5EB5ECD99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FED445-0266-4830-A421-5E7B8AE5D510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7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3005E87-258E-4D58-BDCB-D2855C053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565340B1-9257-4704-B0DA-46D6802FD0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534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1264" y="812802"/>
            <a:ext cx="3313475" cy="12741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68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0814" y="2809965"/>
            <a:ext cx="4551680" cy="27189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67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4267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4267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267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pPr algn="ctr">
              <a:defRPr/>
            </a:pPr>
            <a:r>
              <a:rPr lang="en-US" sz="4267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4267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সর: প্রাথ: বিদ্যা:</a:t>
            </a:r>
          </a:p>
          <a:p>
            <a:pPr algn="ctr">
              <a:defRPr/>
            </a:pPr>
            <a:r>
              <a:rPr lang="en-US" sz="4267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দর্শনা-চুয়াডাঙ্গা</a:t>
            </a:r>
            <a:endParaRPr lang="en-US" sz="4267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244" y="2809965"/>
            <a:ext cx="5357612" cy="27189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267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267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267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267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67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267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267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4267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b="1" dirty="0" err="1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267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267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১০</a:t>
            </a:r>
          </a:p>
          <a:p>
            <a:pPr algn="ctr"/>
            <a:r>
              <a:rPr lang="en-US" sz="4267" b="1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267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4267" b="1" dirty="0" err="1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endParaRPr lang="en-US" sz="4267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625602"/>
            <a:ext cx="1755450" cy="4760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FE7E2B-B661-4F89-AE5C-5EA29CD3D5F9}"/>
              </a:ext>
            </a:extLst>
          </p:cNvPr>
          <p:cNvGrpSpPr/>
          <p:nvPr/>
        </p:nvGrpSpPr>
        <p:grpSpPr>
          <a:xfrm>
            <a:off x="21694" y="5884506"/>
            <a:ext cx="13541906" cy="912963"/>
            <a:chOff x="21694" y="5884506"/>
            <a:chExt cx="12148612" cy="912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B88144-27C2-4EE7-B851-55D07E1F1F7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1EF3909-108D-40F9-BF68-6D96D751B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177964E-2EB2-471A-AEE4-8F38BA2CF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216E8E5-5001-43A9-923A-81AFFA9FB8A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B47A580-D25C-4825-931F-29C60F1762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E86F96B-BD8C-4B12-AF0D-10188F1DA7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1664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304800"/>
            <a:ext cx="2667000" cy="5847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14600"/>
            <a:ext cx="7772400" cy="107720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একটি রম্বস আঁক যার বাহুর দৈর্ঘ্য ৪ সেমি এবং একটি কোণ ৬০ ডিগ্রী।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733800"/>
            <a:ext cx="7772400" cy="58476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6" tIns="45713" rIns="91426" bIns="45713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অঙ্কিত চিত্রের ৩টি বৈশিষ্ট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FB7B0-D86C-4554-99AE-4309FC77514C}"/>
              </a:ext>
            </a:extLst>
          </p:cNvPr>
          <p:cNvGrpSpPr/>
          <p:nvPr/>
        </p:nvGrpSpPr>
        <p:grpSpPr>
          <a:xfrm>
            <a:off x="-15240" y="6402237"/>
            <a:ext cx="13541906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9B1E182-09E4-4F87-9AFE-9870320CC61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9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EFB96C9-DCEB-4998-BA4E-B154C2401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2C49F0A-B899-4560-81C8-EBE761B3C2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38DA05-57F7-42DE-8BB9-0E5ECEE8BE17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D892E16-1030-4FB0-885A-B5CA8A80B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DFC1FD5-F366-4A71-980F-48F6800653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20" y="1932132"/>
            <a:ext cx="6783846" cy="400334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3050331" y="322954"/>
            <a:ext cx="6783846" cy="153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387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38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8B719-3862-4600-9D4F-5751A630CCDE}"/>
              </a:ext>
            </a:extLst>
          </p:cNvPr>
          <p:cNvGrpSpPr/>
          <p:nvPr/>
        </p:nvGrpSpPr>
        <p:grpSpPr>
          <a:xfrm>
            <a:off x="87047" y="6320086"/>
            <a:ext cx="13541906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7CC858-862D-466C-8CD4-180DF4BF26A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9" descr="http://f.tqn.com/y/webclipart/1/S/c/J/6/Daffodils-in-Grass.png">
                <a:extLst>
                  <a:ext uri="{FF2B5EF4-FFF2-40B4-BE49-F238E27FC236}">
                    <a16:creationId xmlns:a16="http://schemas.microsoft.com/office/drawing/2014/main" id="{48B5CA2D-4A91-40A4-A961-21D73D2D1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8B8A650-1EEA-4C5A-9933-C98F931E06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9FD051-1AC1-4791-A44F-0C87172DD200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FE530BC-8F8F-4E85-BE84-5CA1DF86B0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FDE7B12-8126-45C3-AB4C-932CEF957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85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1600200"/>
            <a:ext cx="4895850" cy="4724401"/>
          </a:xfrm>
          <a:prstGeom prst="rect">
            <a:avLst/>
          </a:prstGeom>
          <a:solidFill>
            <a:schemeClr val="bg1"/>
          </a:solidFill>
        </p:spPr>
        <p:txBody>
          <a:bodyPr wrap="square" lIns="91426" tIns="45713" rIns="91426" bIns="45713" rtlCol="0">
            <a:prstTxWarp prst="textPlain">
              <a:avLst/>
            </a:prstTxWarp>
            <a:spAutoFit/>
          </a:bodyPr>
          <a:lstStyle/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পঞ্চম,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সাধারণ গণিত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১০  </a:t>
            </a:r>
          </a:p>
          <a:p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934200" y="533400"/>
            <a:ext cx="0" cy="6324601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705600" y="1142999"/>
            <a:ext cx="0" cy="4953001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162800" y="1142999"/>
            <a:ext cx="0" cy="4953001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447800"/>
            <a:ext cx="3886200" cy="488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5E5465D-3CE7-4A24-A1A9-E0864D650BB2}"/>
              </a:ext>
            </a:extLst>
          </p:cNvPr>
          <p:cNvGrpSpPr/>
          <p:nvPr/>
        </p:nvGrpSpPr>
        <p:grpSpPr>
          <a:xfrm>
            <a:off x="0" y="6332788"/>
            <a:ext cx="13541906" cy="912963"/>
            <a:chOff x="21694" y="5884506"/>
            <a:chExt cx="12148612" cy="912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6E107B-650C-4DD2-9292-DC38719E1E6B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B14BB1C-C010-4F24-8A99-115F9F900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F0D6D37-BC01-49B8-A98B-28962D21C3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9FD4A9-B36A-4AF1-B29D-A939C5D769E8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F59DE67-75B7-4AF2-B427-1592430DC6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7CD5E24-9A67-473E-ABE3-7D2EF5E50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0" y="137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143000" y="2819399"/>
            <a:ext cx="11582400" cy="3200401"/>
          </a:xfrm>
          <a:prstGeom prst="beve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342846" indent="-342846">
              <a:buFont typeface="Wingdings" pitchFamily="2" charset="2"/>
              <a:buChar char="v"/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২৯.১.১ রম্বস 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আকৃতি অনুসারে পৃথক পৃথক ভাবে সাজাতে পারবে। </a:t>
            </a:r>
          </a:p>
          <a:p>
            <a:pPr marL="342846" indent="-342846">
              <a:buFont typeface="Wingdings" pitchFamily="2" charset="2"/>
              <a:buChar char="v"/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২৯.২.১ রম্বস আঁকতে পারবে। </a:t>
            </a:r>
          </a:p>
          <a:p>
            <a:pPr marL="342846" indent="-342846">
              <a:buFont typeface="Wingdings" pitchFamily="2" charset="2"/>
              <a:buChar char="v"/>
            </a:pP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২৯.৩.১ রম্বস বৈশিষ্ট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সম্পর্কে জানবে এবং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bn-BD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পার্থক্য চিহ্নিত করতে পারবে।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5600700" y="712892"/>
            <a:ext cx="2895600" cy="198120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34100" y="144188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E06FE4-8DB6-4ACF-AB1F-11A4C16B4434}"/>
              </a:ext>
            </a:extLst>
          </p:cNvPr>
          <p:cNvGrpSpPr/>
          <p:nvPr/>
        </p:nvGrpSpPr>
        <p:grpSpPr>
          <a:xfrm>
            <a:off x="30480" y="6386997"/>
            <a:ext cx="13541906" cy="912963"/>
            <a:chOff x="21694" y="5884506"/>
            <a:chExt cx="12148612" cy="9129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A6D9B2-18D7-465B-AF0B-BACFF12726A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3" name="Picture 12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9931E88-9E7C-430B-8EEF-FCFE413E5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6F981AB-9887-44CB-B7D6-663F9AE4CA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4D6A2C8-DF5F-4BF8-A86A-BB5E081BBB2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6B0FC89-133D-4ABF-82C5-0F952A0D24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EED9BF12-4964-4906-8D28-B1F213EB80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6826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8C4F3-701E-48F0-B4F4-41AEF536D463}"/>
              </a:ext>
            </a:extLst>
          </p:cNvPr>
          <p:cNvSpPr/>
          <p:nvPr/>
        </p:nvSpPr>
        <p:spPr>
          <a:xfrm>
            <a:off x="9144000" y="1981200"/>
            <a:ext cx="2971798" cy="2819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4203429-9AE1-4FB6-8154-E9FCD453DC83}"/>
              </a:ext>
            </a:extLst>
          </p:cNvPr>
          <p:cNvSpPr/>
          <p:nvPr/>
        </p:nvSpPr>
        <p:spPr>
          <a:xfrm>
            <a:off x="228600" y="1981200"/>
            <a:ext cx="3200400" cy="2819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1C92AA-B5AB-4936-BFDA-81E0B566E0A9}"/>
              </a:ext>
            </a:extLst>
          </p:cNvPr>
          <p:cNvSpPr/>
          <p:nvPr/>
        </p:nvSpPr>
        <p:spPr>
          <a:xfrm>
            <a:off x="4495801" y="2895600"/>
            <a:ext cx="3771900" cy="1905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0D20A-AE6E-4489-AB41-CEE883080185}"/>
              </a:ext>
            </a:extLst>
          </p:cNvPr>
          <p:cNvSpPr txBox="1"/>
          <p:nvPr/>
        </p:nvSpPr>
        <p:spPr>
          <a:xfrm>
            <a:off x="3981451" y="457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527408-88FF-4826-A94D-E2E6D1417B29}"/>
              </a:ext>
            </a:extLst>
          </p:cNvPr>
          <p:cNvGrpSpPr/>
          <p:nvPr/>
        </p:nvGrpSpPr>
        <p:grpSpPr>
          <a:xfrm>
            <a:off x="30480" y="6386997"/>
            <a:ext cx="13541906" cy="912963"/>
            <a:chOff x="21694" y="5884506"/>
            <a:chExt cx="12148612" cy="9129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795013-5059-4F84-8D89-23F9CCF8B54E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CF6C04A8-6460-4BE1-B01E-F82C05D5FD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E2CF8D1-C89F-4563-9868-D2D3DA1D85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6B6634-47B1-4861-B594-009E8E373A83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DAD0BBDD-1EBA-40EA-8B0D-945C7CA5CF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http://f.tqn.com/y/webclipart/1/S/c/J/6/Daffodils-in-Grass.png">
                <a:extLst>
                  <a:ext uri="{FF2B5EF4-FFF2-40B4-BE49-F238E27FC236}">
                    <a16:creationId xmlns:a16="http://schemas.microsoft.com/office/drawing/2014/main" id="{0CB9E198-5FD7-47DC-A650-2203EB178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606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0818"/>
            <a:ext cx="7620000" cy="7264963"/>
          </a:xfrm>
          <a:prstGeom prst="rect">
            <a:avLst/>
          </a:prstGeom>
        </p:spPr>
      </p:pic>
      <p:sp>
        <p:nvSpPr>
          <p:cNvPr id="3" name="Parallelogram 2"/>
          <p:cNvSpPr/>
          <p:nvPr/>
        </p:nvSpPr>
        <p:spPr>
          <a:xfrm>
            <a:off x="257175" y="4953001"/>
            <a:ext cx="3581400" cy="1676400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267200" y="1300698"/>
            <a:ext cx="2653166" cy="1874720"/>
          </a:xfrm>
          <a:prstGeom prst="parallelogram">
            <a:avLst>
              <a:gd name="adj" fmla="val 28871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Parallelogram 13"/>
          <p:cNvSpPr/>
          <p:nvPr/>
        </p:nvSpPr>
        <p:spPr>
          <a:xfrm>
            <a:off x="8474846" y="457200"/>
            <a:ext cx="2802754" cy="1447799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840" h="1282408">
                <a:moveTo>
                  <a:pt x="0" y="1251928"/>
                </a:moveTo>
                <a:lnTo>
                  <a:pt x="815902" y="0"/>
                </a:lnTo>
                <a:lnTo>
                  <a:pt x="2529840" y="30480"/>
                </a:lnTo>
                <a:lnTo>
                  <a:pt x="1759658" y="1282408"/>
                </a:lnTo>
                <a:lnTo>
                  <a:pt x="0" y="1251928"/>
                </a:lnTo>
                <a:close/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Parallelogram 13"/>
          <p:cNvSpPr/>
          <p:nvPr/>
        </p:nvSpPr>
        <p:spPr>
          <a:xfrm rot="4047657">
            <a:off x="9768093" y="3935204"/>
            <a:ext cx="2584607" cy="2809493"/>
          </a:xfrm>
          <a:custGeom>
            <a:avLst/>
            <a:gdLst>
              <a:gd name="connsiteX0" fmla="*/ 0 w 1905000"/>
              <a:gd name="connsiteY0" fmla="*/ 1008088 h 1008088"/>
              <a:gd name="connsiteX1" fmla="*/ 252022 w 1905000"/>
              <a:gd name="connsiteY1" fmla="*/ 0 h 1008088"/>
              <a:gd name="connsiteX2" fmla="*/ 1905000 w 1905000"/>
              <a:gd name="connsiteY2" fmla="*/ 0 h 1008088"/>
              <a:gd name="connsiteX3" fmla="*/ 1652978 w 1905000"/>
              <a:gd name="connsiteY3" fmla="*/ 1008088 h 1008088"/>
              <a:gd name="connsiteX4" fmla="*/ 0 w 1905000"/>
              <a:gd name="connsiteY4" fmla="*/ 1008088 h 100808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2216858 w 2468880"/>
              <a:gd name="connsiteY3" fmla="*/ 1008088 h 1251928"/>
              <a:gd name="connsiteX4" fmla="*/ 0 w 2468880"/>
              <a:gd name="connsiteY4" fmla="*/ 1251928 h 1251928"/>
              <a:gd name="connsiteX0" fmla="*/ 0 w 2468880"/>
              <a:gd name="connsiteY0" fmla="*/ 1251928 h 1251928"/>
              <a:gd name="connsiteX1" fmla="*/ 815902 w 2468880"/>
              <a:gd name="connsiteY1" fmla="*/ 0 h 1251928"/>
              <a:gd name="connsiteX2" fmla="*/ 2468880 w 2468880"/>
              <a:gd name="connsiteY2" fmla="*/ 0 h 1251928"/>
              <a:gd name="connsiteX3" fmla="*/ 1942538 w 2468880"/>
              <a:gd name="connsiteY3" fmla="*/ 1099528 h 1251928"/>
              <a:gd name="connsiteX4" fmla="*/ 0 w 2468880"/>
              <a:gd name="connsiteY4" fmla="*/ 1251928 h 1251928"/>
              <a:gd name="connsiteX0" fmla="*/ 0 w 2468880"/>
              <a:gd name="connsiteY0" fmla="*/ 1251928 h 1282408"/>
              <a:gd name="connsiteX1" fmla="*/ 815902 w 2468880"/>
              <a:gd name="connsiteY1" fmla="*/ 0 h 1282408"/>
              <a:gd name="connsiteX2" fmla="*/ 2468880 w 2468880"/>
              <a:gd name="connsiteY2" fmla="*/ 0 h 1282408"/>
              <a:gd name="connsiteX3" fmla="*/ 1759658 w 2468880"/>
              <a:gd name="connsiteY3" fmla="*/ 1282408 h 1282408"/>
              <a:gd name="connsiteX4" fmla="*/ 0 w 2468880"/>
              <a:gd name="connsiteY4" fmla="*/ 1251928 h 1282408"/>
              <a:gd name="connsiteX0" fmla="*/ 0 w 2529840"/>
              <a:gd name="connsiteY0" fmla="*/ 1251928 h 1282408"/>
              <a:gd name="connsiteX1" fmla="*/ 815902 w 2529840"/>
              <a:gd name="connsiteY1" fmla="*/ 0 h 1282408"/>
              <a:gd name="connsiteX2" fmla="*/ 2529840 w 2529840"/>
              <a:gd name="connsiteY2" fmla="*/ 30480 h 1282408"/>
              <a:gd name="connsiteX3" fmla="*/ 1759658 w 2529840"/>
              <a:gd name="connsiteY3" fmla="*/ 1282408 h 1282408"/>
              <a:gd name="connsiteX4" fmla="*/ 0 w 2529840"/>
              <a:gd name="connsiteY4" fmla="*/ 1251928 h 1282408"/>
              <a:gd name="connsiteX0" fmla="*/ 0 w 2529840"/>
              <a:gd name="connsiteY0" fmla="*/ 1377515 h 1407995"/>
              <a:gd name="connsiteX1" fmla="*/ 1148432 w 2529840"/>
              <a:gd name="connsiteY1" fmla="*/ 0 h 1407995"/>
              <a:gd name="connsiteX2" fmla="*/ 2529840 w 2529840"/>
              <a:gd name="connsiteY2" fmla="*/ 156067 h 1407995"/>
              <a:gd name="connsiteX3" fmla="*/ 1759658 w 2529840"/>
              <a:gd name="connsiteY3" fmla="*/ 1407995 h 1407995"/>
              <a:gd name="connsiteX4" fmla="*/ 0 w 2529840"/>
              <a:gd name="connsiteY4" fmla="*/ 1377515 h 1407995"/>
              <a:gd name="connsiteX0" fmla="*/ 0 w 2529840"/>
              <a:gd name="connsiteY0" fmla="*/ 1377515 h 1513604"/>
              <a:gd name="connsiteX1" fmla="*/ 1148432 w 2529840"/>
              <a:gd name="connsiteY1" fmla="*/ 0 h 1513604"/>
              <a:gd name="connsiteX2" fmla="*/ 2529840 w 2529840"/>
              <a:gd name="connsiteY2" fmla="*/ 156067 h 1513604"/>
              <a:gd name="connsiteX3" fmla="*/ 1598389 w 2529840"/>
              <a:gd name="connsiteY3" fmla="*/ 1513604 h 1513604"/>
              <a:gd name="connsiteX4" fmla="*/ 0 w 2529840"/>
              <a:gd name="connsiteY4" fmla="*/ 1377515 h 1513604"/>
              <a:gd name="connsiteX0" fmla="*/ 0 w 2631882"/>
              <a:gd name="connsiteY0" fmla="*/ 1377515 h 1513604"/>
              <a:gd name="connsiteX1" fmla="*/ 1148432 w 2631882"/>
              <a:gd name="connsiteY1" fmla="*/ 0 h 1513604"/>
              <a:gd name="connsiteX2" fmla="*/ 2631882 w 2631882"/>
              <a:gd name="connsiteY2" fmla="*/ 100765 h 1513604"/>
              <a:gd name="connsiteX3" fmla="*/ 1598389 w 2631882"/>
              <a:gd name="connsiteY3" fmla="*/ 1513604 h 1513604"/>
              <a:gd name="connsiteX4" fmla="*/ 0 w 2631882"/>
              <a:gd name="connsiteY4" fmla="*/ 1377515 h 1513604"/>
              <a:gd name="connsiteX0" fmla="*/ 0 w 2679692"/>
              <a:gd name="connsiteY0" fmla="*/ 1377515 h 1513604"/>
              <a:gd name="connsiteX1" fmla="*/ 1148432 w 2679692"/>
              <a:gd name="connsiteY1" fmla="*/ 0 h 1513604"/>
              <a:gd name="connsiteX2" fmla="*/ 2679692 w 2679692"/>
              <a:gd name="connsiteY2" fmla="*/ 138585 h 1513604"/>
              <a:gd name="connsiteX3" fmla="*/ 1598389 w 2679692"/>
              <a:gd name="connsiteY3" fmla="*/ 1513604 h 1513604"/>
              <a:gd name="connsiteX4" fmla="*/ 0 w 2679692"/>
              <a:gd name="connsiteY4" fmla="*/ 1377515 h 1513604"/>
              <a:gd name="connsiteX0" fmla="*/ 0 w 2622962"/>
              <a:gd name="connsiteY0" fmla="*/ 1305801 h 1513604"/>
              <a:gd name="connsiteX1" fmla="*/ 1091702 w 2622962"/>
              <a:gd name="connsiteY1" fmla="*/ 0 h 1513604"/>
              <a:gd name="connsiteX2" fmla="*/ 2622962 w 2622962"/>
              <a:gd name="connsiteY2" fmla="*/ 138585 h 1513604"/>
              <a:gd name="connsiteX3" fmla="*/ 1541659 w 2622962"/>
              <a:gd name="connsiteY3" fmla="*/ 1513604 h 1513604"/>
              <a:gd name="connsiteX4" fmla="*/ 0 w 2622962"/>
              <a:gd name="connsiteY4" fmla="*/ 1305801 h 1513604"/>
              <a:gd name="connsiteX0" fmla="*/ 0 w 2584607"/>
              <a:gd name="connsiteY0" fmla="*/ 1355575 h 1513604"/>
              <a:gd name="connsiteX1" fmla="*/ 1053347 w 2584607"/>
              <a:gd name="connsiteY1" fmla="*/ 0 h 1513604"/>
              <a:gd name="connsiteX2" fmla="*/ 2584607 w 2584607"/>
              <a:gd name="connsiteY2" fmla="*/ 138585 h 1513604"/>
              <a:gd name="connsiteX3" fmla="*/ 1503304 w 2584607"/>
              <a:gd name="connsiteY3" fmla="*/ 1513604 h 1513604"/>
              <a:gd name="connsiteX4" fmla="*/ 0 w 2584607"/>
              <a:gd name="connsiteY4" fmla="*/ 1355575 h 151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4607" h="1513604">
                <a:moveTo>
                  <a:pt x="0" y="1355575"/>
                </a:moveTo>
                <a:lnTo>
                  <a:pt x="1053347" y="0"/>
                </a:lnTo>
                <a:lnTo>
                  <a:pt x="2584607" y="138585"/>
                </a:lnTo>
                <a:lnTo>
                  <a:pt x="1503304" y="1513604"/>
                </a:lnTo>
                <a:lnTo>
                  <a:pt x="0" y="1355575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>
            <a:defPPr>
              <a:defRPr lang="en-US"/>
            </a:defPPr>
            <a:lvl1pPr marL="0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075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0151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02274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03033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03791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04548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05307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06065" algn="l" defTabSz="120151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5"/>
          <p:cNvSpPr txBox="1"/>
          <p:nvPr/>
        </p:nvSpPr>
        <p:spPr>
          <a:xfrm rot="20330261">
            <a:off x="-54493" y="779639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677400" y="1371600"/>
            <a:ext cx="18288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562600" y="990600"/>
            <a:ext cx="2895600" cy="25146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>
            <a:off x="1524000" y="2649777"/>
            <a:ext cx="2819400" cy="21336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20330261">
            <a:off x="89952" y="1152765"/>
            <a:ext cx="44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CF5AB-6FA1-4B43-89CD-F88657499BC3}"/>
              </a:ext>
            </a:extLst>
          </p:cNvPr>
          <p:cNvGrpSpPr/>
          <p:nvPr/>
        </p:nvGrpSpPr>
        <p:grpSpPr>
          <a:xfrm>
            <a:off x="0" y="6324600"/>
            <a:ext cx="13541906" cy="912963"/>
            <a:chOff x="21694" y="5884506"/>
            <a:chExt cx="12148612" cy="9129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2CED39-7C69-4AA4-A527-D3700D4E49F4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1" name="Picture 10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0400723-A996-4E7B-A7EB-CD5D55405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6CBB190-286E-4957-9E16-93F4BECC8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4F27B7-7744-41FE-BAAE-A1DD9988ACB9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70C2B0FB-EC6F-4F7C-AC0D-2DA644E3B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C34FFF9-6BD6-468E-923A-F4E9969CC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5791200" y="1354493"/>
            <a:ext cx="1066800" cy="1295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3832545" y="0"/>
            <a:ext cx="5181600" cy="121920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6C7C00-81B2-4C1B-9B17-3D3C8E3230ED}"/>
              </a:ext>
            </a:extLst>
          </p:cNvPr>
          <p:cNvGrpSpPr/>
          <p:nvPr/>
        </p:nvGrpSpPr>
        <p:grpSpPr>
          <a:xfrm>
            <a:off x="21694" y="5884506"/>
            <a:ext cx="13541906" cy="912963"/>
            <a:chOff x="21694" y="5884506"/>
            <a:chExt cx="12148612" cy="9129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0D9648-6980-4EAC-BE81-A65FE991CD7C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10" name="Picture 9" descr="http://f.tqn.com/y/webclipart/1/S/c/J/6/Daffodils-in-Grass.png">
                <a:extLst>
                  <a:ext uri="{FF2B5EF4-FFF2-40B4-BE49-F238E27FC236}">
                    <a16:creationId xmlns:a16="http://schemas.microsoft.com/office/drawing/2014/main" id="{2C13E445-ED2C-4CDC-B5D8-EC2058C63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61FE2D66-080F-4CDF-8873-A15D97309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990135-ACCF-45F7-B689-8359A941ACFC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381AF81-AA26-40E2-B3BE-E0CE9C807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B0D3D251-BCC1-4EE8-B9BB-21A367D9C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17E1BA-EDC4-448B-8B72-3AFE1FDF3637}"/>
              </a:ext>
            </a:extLst>
          </p:cNvPr>
          <p:cNvSpPr txBox="1"/>
          <p:nvPr/>
        </p:nvSpPr>
        <p:spPr>
          <a:xfrm>
            <a:off x="2971800" y="2657514"/>
            <a:ext cx="6311399" cy="3154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19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4BA8FC-3120-47BE-85E1-29637F27B673}"/>
              </a:ext>
            </a:extLst>
          </p:cNvPr>
          <p:cNvGrpSpPr/>
          <p:nvPr/>
        </p:nvGrpSpPr>
        <p:grpSpPr>
          <a:xfrm>
            <a:off x="10847" y="6204117"/>
            <a:ext cx="13541906" cy="912963"/>
            <a:chOff x="21694" y="5884506"/>
            <a:chExt cx="12148612" cy="9129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5F6521-2126-4860-B2A9-6F155C8EDA92}"/>
                </a:ext>
              </a:extLst>
            </p:cNvPr>
            <p:cNvGrpSpPr/>
            <p:nvPr/>
          </p:nvGrpSpPr>
          <p:grpSpPr>
            <a:xfrm>
              <a:off x="21694" y="6007758"/>
              <a:ext cx="5743001" cy="788502"/>
              <a:chOff x="0" y="5268035"/>
              <a:chExt cx="5786651" cy="1589964"/>
            </a:xfrm>
          </p:grpSpPr>
          <p:pic>
            <p:nvPicPr>
              <p:cNvPr id="7" name="Picture 6" descr="http://f.tqn.com/y/webclipart/1/S/c/J/6/Daffodils-in-Grass.png">
                <a:extLst>
                  <a:ext uri="{FF2B5EF4-FFF2-40B4-BE49-F238E27FC236}">
                    <a16:creationId xmlns:a16="http://schemas.microsoft.com/office/drawing/2014/main" id="{14A5547E-C84E-4489-8233-645EAF1CB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F4D33DC2-D34B-4D42-BBBF-72D5558831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5B92B7-02AA-4E9F-84D6-8D2F18EF648C}"/>
                </a:ext>
              </a:extLst>
            </p:cNvPr>
            <p:cNvGrpSpPr/>
            <p:nvPr/>
          </p:nvGrpSpPr>
          <p:grpSpPr>
            <a:xfrm>
              <a:off x="5743001" y="5884506"/>
              <a:ext cx="6427305" cy="912963"/>
              <a:chOff x="0" y="5268035"/>
              <a:chExt cx="5786651" cy="1589964"/>
            </a:xfrm>
          </p:grpSpPr>
          <p:pic>
            <p:nvPicPr>
              <p:cNvPr id="5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3DB73D32-479B-4C2B-B8EE-847299B4A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0" y="5268035"/>
                <a:ext cx="3095390" cy="1589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1" descr="http://f.tqn.com/y/webclipart/1/S/c/J/6/Daffodils-in-Grass.png">
                <a:extLst>
                  <a:ext uri="{FF2B5EF4-FFF2-40B4-BE49-F238E27FC236}">
                    <a16:creationId xmlns:a16="http://schemas.microsoft.com/office/drawing/2014/main" id="{8B503CAC-62E3-45D2-8DE5-2624F8A47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1" r="7165"/>
              <a:stretch/>
            </p:blipFill>
            <p:spPr bwMode="auto">
              <a:xfrm>
                <a:off x="2883324" y="5311012"/>
                <a:ext cx="2903327" cy="1546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0E4555-B9E9-4CF8-A313-B77098EC4AD7}"/>
              </a:ext>
            </a:extLst>
          </p:cNvPr>
          <p:cNvSpPr txBox="1"/>
          <p:nvPr/>
        </p:nvSpPr>
        <p:spPr>
          <a:xfrm>
            <a:off x="9829800" y="381000"/>
            <a:ext cx="320040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C71E7-799D-4D4D-BE22-55B84421E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8" y="522231"/>
            <a:ext cx="4769252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D3E950-1993-49E6-B642-35326F2104D8}"/>
              </a:ext>
            </a:extLst>
          </p:cNvPr>
          <p:cNvSpPr txBox="1"/>
          <p:nvPr/>
        </p:nvSpPr>
        <p:spPr>
          <a:xfrm>
            <a:off x="1431675" y="3099697"/>
            <a:ext cx="32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EF77-DB6A-4E88-8C8E-876D67345F7B}"/>
              </a:ext>
            </a:extLst>
          </p:cNvPr>
          <p:cNvSpPr txBox="1"/>
          <p:nvPr/>
        </p:nvSpPr>
        <p:spPr>
          <a:xfrm>
            <a:off x="3657600" y="4495800"/>
            <a:ext cx="6781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151531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522</Words>
  <Application>Microsoft Office PowerPoint</Application>
  <PresentationFormat>Custom</PresentationFormat>
  <Paragraphs>95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Shameem</dc:creator>
  <cp:lastModifiedBy>Sarup</cp:lastModifiedBy>
  <cp:revision>179</cp:revision>
  <dcterms:created xsi:type="dcterms:W3CDTF">2019-06-10T15:50:49Z</dcterms:created>
  <dcterms:modified xsi:type="dcterms:W3CDTF">2020-06-17T15:01:45Z</dcterms:modified>
</cp:coreProperties>
</file>