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9" r:id="rId4"/>
    <p:sldId id="261" r:id="rId5"/>
    <p:sldId id="262" r:id="rId6"/>
    <p:sldId id="263" r:id="rId7"/>
    <p:sldId id="265" r:id="rId8"/>
    <p:sldId id="269" r:id="rId9"/>
    <p:sldId id="270" r:id="rId10"/>
    <p:sldId id="271" r:id="rId11"/>
    <p:sldId id="266" r:id="rId12"/>
    <p:sldId id="267" r:id="rId13"/>
    <p:sldId id="268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8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17D8-142E-4CF9-9D69-89485D5CA130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BE910-A471-481E-8246-28B205F03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21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BE910-A471-481E-8246-28B205F0320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602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609600"/>
            <a:ext cx="9296400" cy="5029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60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আস্‌সালামু</a:t>
            </a:r>
            <a:r>
              <a:rPr lang="en-US" sz="66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আলাইকুম</a:t>
            </a:r>
            <a:r>
              <a:rPr lang="en-US" sz="66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</a:t>
            </a:r>
            <a:r>
              <a:rPr lang="en-US" sz="66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রহমাতুল্লাহ</a:t>
            </a:r>
            <a:endParaRPr lang="en-US" sz="66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F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76200" y="1524000"/>
            <a:ext cx="9296400" cy="5029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7200" dirty="0" err="1" smtClean="0">
                <a:ln w="31550" cmpd="sng">
                  <a:solidFill>
                    <a:srgbClr val="FFFF00"/>
                  </a:soli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7200" dirty="0" smtClean="0">
                <a:ln w="31550" cmpd="sng">
                  <a:solidFill>
                    <a:srgbClr val="FFFF00"/>
                  </a:soli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n w="31550" cmpd="sng">
                  <a:solidFill>
                    <a:srgbClr val="FFFF00"/>
                  </a:soli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7200" dirty="0" smtClean="0">
                <a:ln w="31550" cmpd="sng">
                  <a:solidFill>
                    <a:srgbClr val="FFFF00"/>
                  </a:soli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n w="31550" cmpd="sng">
                  <a:solidFill>
                    <a:srgbClr val="FFFF00"/>
                  </a:soli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7200" dirty="0" smtClean="0">
                <a:ln w="31550" cmpd="sng">
                  <a:solidFill>
                    <a:srgbClr val="FFFF00"/>
                  </a:soli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n w="31550" cmpd="sng">
                  <a:solidFill>
                    <a:srgbClr val="FFFF00"/>
                  </a:soli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সু-স্বাগতম</a:t>
            </a:r>
            <a:endParaRPr lang="en-US" sz="7200" dirty="0" smtClean="0">
              <a:ln w="31550" cmpd="sng">
                <a:solidFill>
                  <a:srgbClr val="FFFF00"/>
                </a:solidFill>
                <a:prstDash val="solid"/>
              </a:ln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72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F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720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F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72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F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720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F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72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F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544135" cy="70866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135" y="0"/>
            <a:ext cx="4620491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58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03016" y="2114700"/>
            <a:ext cx="2912148" cy="2858201"/>
            <a:chOff x="3513748" y="2370748"/>
            <a:chExt cx="1583102" cy="1583102"/>
          </a:xfrm>
        </p:grpSpPr>
        <p:sp>
          <p:nvSpPr>
            <p:cNvPr id="3" name="Oval 2"/>
            <p:cNvSpPr/>
            <p:nvPr/>
          </p:nvSpPr>
          <p:spPr>
            <a:xfrm>
              <a:off x="3513748" y="2370748"/>
              <a:ext cx="1583102" cy="1583102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4" name="Oval 4"/>
            <p:cNvSpPr/>
            <p:nvPr/>
          </p:nvSpPr>
          <p:spPr>
            <a:xfrm>
              <a:off x="3745588" y="2602588"/>
              <a:ext cx="1119422" cy="11194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5400" b="1" kern="12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যাকাতের মাসারিফ </a:t>
              </a:r>
              <a:endParaRPr lang="en-US" sz="5400" b="1" kern="1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840999" y="0"/>
            <a:ext cx="1874001" cy="1881992"/>
            <a:chOff x="3592903" y="25108"/>
            <a:chExt cx="1424792" cy="1424792"/>
          </a:xfrm>
        </p:grpSpPr>
        <p:sp>
          <p:nvSpPr>
            <p:cNvPr id="6" name="Oval 5"/>
            <p:cNvSpPr/>
            <p:nvPr/>
          </p:nvSpPr>
          <p:spPr>
            <a:xfrm>
              <a:off x="3592903" y="25108"/>
              <a:ext cx="1424792" cy="1424792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al 4"/>
            <p:cNvSpPr/>
            <p:nvPr/>
          </p:nvSpPr>
          <p:spPr>
            <a:xfrm>
              <a:off x="3801559" y="233764"/>
              <a:ext cx="1007480" cy="10074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200" kern="1200" dirty="0" smtClean="0">
                  <a:latin typeface="NikoshBAN" pitchFamily="2" charset="0"/>
                  <a:cs typeface="NikoshBAN" pitchFamily="2" charset="0"/>
                </a:rPr>
                <a:t>অভাবগ্রস্ত বা ফকির</a:t>
              </a:r>
              <a:endParaRPr lang="en-US" sz="32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638800" y="685800"/>
            <a:ext cx="2057400" cy="1906783"/>
            <a:chOff x="5307493" y="735314"/>
            <a:chExt cx="1424792" cy="1424792"/>
          </a:xfrm>
        </p:grpSpPr>
        <p:sp>
          <p:nvSpPr>
            <p:cNvPr id="9" name="Oval 8"/>
            <p:cNvSpPr/>
            <p:nvPr/>
          </p:nvSpPr>
          <p:spPr>
            <a:xfrm>
              <a:off x="5307493" y="735314"/>
              <a:ext cx="1424792" cy="1424792"/>
            </a:xfrm>
            <a:prstGeom prst="ellipse">
              <a:avLst/>
            </a:prstGeom>
            <a:solidFill>
              <a:srgbClr val="FF99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Oval 4"/>
            <p:cNvSpPr/>
            <p:nvPr/>
          </p:nvSpPr>
          <p:spPr>
            <a:xfrm>
              <a:off x="5516149" y="943970"/>
              <a:ext cx="1007480" cy="10074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200" kern="1200" dirty="0" smtClean="0">
                  <a:latin typeface="NikoshBAN" pitchFamily="2" charset="0"/>
                  <a:cs typeface="NikoshBAN" pitchFamily="2" charset="0"/>
                </a:rPr>
                <a:t>সম্বলহীন বা মিসকিন </a:t>
              </a:r>
              <a:endParaRPr lang="en-US" sz="32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400800" y="2514600"/>
            <a:ext cx="2057400" cy="2220074"/>
            <a:chOff x="6017699" y="2449903"/>
            <a:chExt cx="1424792" cy="1424792"/>
          </a:xfrm>
        </p:grpSpPr>
        <p:sp>
          <p:nvSpPr>
            <p:cNvPr id="12" name="Oval 11"/>
            <p:cNvSpPr/>
            <p:nvPr/>
          </p:nvSpPr>
          <p:spPr>
            <a:xfrm>
              <a:off x="6017699" y="2449903"/>
              <a:ext cx="1424792" cy="1424792"/>
            </a:xfrm>
            <a:prstGeom prst="ellipse">
              <a:avLst/>
            </a:prstGeom>
            <a:solidFill>
              <a:srgbClr val="FF33C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Oval 4"/>
            <p:cNvSpPr/>
            <p:nvPr/>
          </p:nvSpPr>
          <p:spPr>
            <a:xfrm>
              <a:off x="6226355" y="2658559"/>
              <a:ext cx="1007480" cy="10074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600" kern="1200" dirty="0" smtClean="0">
                  <a:latin typeface="NikoshBAN" pitchFamily="2" charset="0"/>
                  <a:cs typeface="NikoshBAN" pitchFamily="2" charset="0"/>
                </a:rPr>
                <a:t>যাকাত বিভাগের কর্মচারী </a:t>
              </a:r>
              <a:endParaRPr lang="en-US" sz="36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626408" y="4724400"/>
            <a:ext cx="1993592" cy="1906174"/>
            <a:chOff x="5308373" y="4188841"/>
            <a:chExt cx="1424792" cy="1424792"/>
          </a:xfrm>
        </p:grpSpPr>
        <p:sp>
          <p:nvSpPr>
            <p:cNvPr id="15" name="Oval 14"/>
            <p:cNvSpPr/>
            <p:nvPr/>
          </p:nvSpPr>
          <p:spPr>
            <a:xfrm>
              <a:off x="5308373" y="4188841"/>
              <a:ext cx="1424792" cy="1424792"/>
            </a:xfrm>
            <a:prstGeom prst="ellipse">
              <a:avLst/>
            </a:prstGeom>
            <a:solidFill>
              <a:srgbClr val="00FF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Oval 4"/>
            <p:cNvSpPr/>
            <p:nvPr/>
          </p:nvSpPr>
          <p:spPr>
            <a:xfrm>
              <a:off x="5517029" y="4397497"/>
              <a:ext cx="1007480" cy="10074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200" kern="1200" dirty="0" smtClean="0">
                  <a:latin typeface="NikoshBAN" pitchFamily="2" charset="0"/>
                  <a:cs typeface="NikoshBAN" pitchFamily="2" charset="0"/>
                </a:rPr>
                <a:t>মন জয় করার উদ্দেশ্যে </a:t>
              </a:r>
              <a:endParaRPr lang="en-US" sz="32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276600" y="5115674"/>
            <a:ext cx="1891997" cy="1818526"/>
            <a:chOff x="3657601" y="4876795"/>
            <a:chExt cx="1424792" cy="1424792"/>
          </a:xfrm>
          <a:solidFill>
            <a:schemeClr val="accent4"/>
          </a:solidFill>
        </p:grpSpPr>
        <p:sp>
          <p:nvSpPr>
            <p:cNvPr id="18" name="Oval 17"/>
            <p:cNvSpPr/>
            <p:nvPr/>
          </p:nvSpPr>
          <p:spPr>
            <a:xfrm>
              <a:off x="3657601" y="4876795"/>
              <a:ext cx="1424792" cy="1424792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Oval 4"/>
            <p:cNvSpPr/>
            <p:nvPr/>
          </p:nvSpPr>
          <p:spPr>
            <a:xfrm>
              <a:off x="3866257" y="5085451"/>
              <a:ext cx="1007480" cy="100748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200" kern="1200" dirty="0" smtClean="0">
                  <a:latin typeface="NikoshBAN" pitchFamily="2" charset="0"/>
                  <a:cs typeface="NikoshBAN" pitchFamily="2" charset="0"/>
                </a:rPr>
                <a:t>মুক্তিকামী দাস </a:t>
              </a:r>
              <a:endParaRPr lang="en-US" sz="32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267737" y="4543937"/>
            <a:ext cx="1932663" cy="1780663"/>
            <a:chOff x="1878314" y="4164493"/>
            <a:chExt cx="1424792" cy="1424792"/>
          </a:xfrm>
        </p:grpSpPr>
        <p:sp>
          <p:nvSpPr>
            <p:cNvPr id="21" name="Oval 20"/>
            <p:cNvSpPr/>
            <p:nvPr/>
          </p:nvSpPr>
          <p:spPr>
            <a:xfrm>
              <a:off x="1878314" y="4164493"/>
              <a:ext cx="1424792" cy="142479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Oval 4"/>
            <p:cNvSpPr/>
            <p:nvPr/>
          </p:nvSpPr>
          <p:spPr>
            <a:xfrm>
              <a:off x="2086970" y="4373149"/>
              <a:ext cx="1007480" cy="10074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00" kern="1200" dirty="0" smtClean="0">
                  <a:latin typeface="NikoshBAN" pitchFamily="2" charset="0"/>
                  <a:cs typeface="NikoshBAN" pitchFamily="2" charset="0"/>
                </a:rPr>
                <a:t>ঋণগ্রস্ত ব্যক্তি</a:t>
              </a:r>
              <a:endParaRPr lang="en-US" sz="40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62001" y="2286000"/>
            <a:ext cx="1926768" cy="2057400"/>
            <a:chOff x="1109890" y="2121299"/>
            <a:chExt cx="1347088" cy="1347088"/>
          </a:xfrm>
        </p:grpSpPr>
        <p:sp>
          <p:nvSpPr>
            <p:cNvPr id="30" name="Oval 29"/>
            <p:cNvSpPr/>
            <p:nvPr/>
          </p:nvSpPr>
          <p:spPr>
            <a:xfrm>
              <a:off x="1109890" y="2121299"/>
              <a:ext cx="1347088" cy="134708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Oval 4"/>
            <p:cNvSpPr/>
            <p:nvPr/>
          </p:nvSpPr>
          <p:spPr>
            <a:xfrm>
              <a:off x="1307166" y="2318575"/>
              <a:ext cx="952536" cy="9525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200" kern="1200" dirty="0" smtClean="0">
                  <a:latin typeface="NikoshBAN" pitchFamily="2" charset="0"/>
                  <a:cs typeface="NikoshBAN" pitchFamily="2" charset="0"/>
                </a:rPr>
                <a:t> আল্লাহর পথে নিয়োজিত ব্যক্তি </a:t>
              </a:r>
              <a:endParaRPr lang="en-US" sz="32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676400" y="533400"/>
            <a:ext cx="1981200" cy="1789749"/>
            <a:chOff x="1985724" y="604309"/>
            <a:chExt cx="1347088" cy="1347088"/>
          </a:xfrm>
        </p:grpSpPr>
        <p:sp>
          <p:nvSpPr>
            <p:cNvPr id="33" name="Oval 32"/>
            <p:cNvSpPr/>
            <p:nvPr/>
          </p:nvSpPr>
          <p:spPr>
            <a:xfrm>
              <a:off x="1985724" y="604309"/>
              <a:ext cx="1347088" cy="134708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Oval 4"/>
            <p:cNvSpPr/>
            <p:nvPr/>
          </p:nvSpPr>
          <p:spPr>
            <a:xfrm>
              <a:off x="2183000" y="801585"/>
              <a:ext cx="952536" cy="9525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200" kern="1200" dirty="0" smtClean="0">
                  <a:latin typeface="NikoshBAN" pitchFamily="2" charset="0"/>
                  <a:cs typeface="NikoshBAN" pitchFamily="2" charset="0"/>
                </a:rPr>
                <a:t>মুসাফির বা অসহায় পথিক </a:t>
              </a:r>
              <a:endParaRPr lang="en-US" sz="32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5" name="Up Arrow 34"/>
          <p:cNvSpPr/>
          <p:nvPr/>
        </p:nvSpPr>
        <p:spPr>
          <a:xfrm>
            <a:off x="4419600" y="1752600"/>
            <a:ext cx="533400" cy="381000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Up Arrow 36"/>
          <p:cNvSpPr/>
          <p:nvPr/>
        </p:nvSpPr>
        <p:spPr>
          <a:xfrm rot="2905970">
            <a:off x="5531430" y="2302964"/>
            <a:ext cx="533400" cy="381000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Up Arrow 37"/>
          <p:cNvSpPr/>
          <p:nvPr/>
        </p:nvSpPr>
        <p:spPr>
          <a:xfrm rot="5748289">
            <a:off x="5893398" y="3548436"/>
            <a:ext cx="533400" cy="381000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Up Arrow 42"/>
          <p:cNvSpPr/>
          <p:nvPr/>
        </p:nvSpPr>
        <p:spPr>
          <a:xfrm rot="8153596">
            <a:off x="5467590" y="4475310"/>
            <a:ext cx="533400" cy="381000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Up Arrow 43"/>
          <p:cNvSpPr/>
          <p:nvPr/>
        </p:nvSpPr>
        <p:spPr>
          <a:xfrm rot="11000729">
            <a:off x="4049263" y="4892040"/>
            <a:ext cx="533400" cy="381000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Up Arrow 44"/>
          <p:cNvSpPr/>
          <p:nvPr/>
        </p:nvSpPr>
        <p:spPr>
          <a:xfrm rot="13953801">
            <a:off x="2975691" y="4327031"/>
            <a:ext cx="533400" cy="423894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Up Arrow 45"/>
          <p:cNvSpPr/>
          <p:nvPr/>
        </p:nvSpPr>
        <p:spPr>
          <a:xfrm rot="16200000">
            <a:off x="2667000" y="3231105"/>
            <a:ext cx="533400" cy="381000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Up Arrow 50"/>
          <p:cNvSpPr/>
          <p:nvPr/>
        </p:nvSpPr>
        <p:spPr>
          <a:xfrm rot="18963464">
            <a:off x="3257929" y="2078060"/>
            <a:ext cx="533400" cy="381000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48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  <p:bldP spid="38" grpId="0" animBg="1"/>
      <p:bldP spid="43" grpId="0" animBg="1"/>
      <p:bldP spid="44" grpId="0" animBg="1"/>
      <p:bldP spid="45" grpId="0" animBg="1"/>
      <p:bldP spid="46" grpId="0" animBg="1"/>
      <p:bldP spid="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048000" y="2209800"/>
            <a:ext cx="2895600" cy="25146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যাকাতের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Callout 4"/>
          <p:cNvSpPr/>
          <p:nvPr/>
        </p:nvSpPr>
        <p:spPr>
          <a:xfrm rot="17601288">
            <a:off x="162465" y="4551"/>
            <a:ext cx="3077121" cy="3123613"/>
          </a:xfrm>
          <a:prstGeom prst="wedgeEllipse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Callout 5"/>
          <p:cNvSpPr/>
          <p:nvPr/>
        </p:nvSpPr>
        <p:spPr>
          <a:xfrm rot="1763116">
            <a:off x="5799815" y="33797"/>
            <a:ext cx="3009842" cy="3083746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Callout 6"/>
          <p:cNvSpPr/>
          <p:nvPr/>
        </p:nvSpPr>
        <p:spPr>
          <a:xfrm rot="6432425">
            <a:off x="6062397" y="3766953"/>
            <a:ext cx="2676917" cy="3149213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ধর্মীয়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Callout 7"/>
          <p:cNvSpPr/>
          <p:nvPr/>
        </p:nvSpPr>
        <p:spPr>
          <a:xfrm rot="13128384">
            <a:off x="256026" y="3789724"/>
            <a:ext cx="2889997" cy="2984384"/>
          </a:xfrm>
          <a:prstGeom prst="wedgeEllipseCallou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নৈতিক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539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" y="0"/>
            <a:ext cx="8991600" cy="1981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যাকাতের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নেই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9192757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4326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1" y="1066800"/>
            <a:ext cx="5257801" cy="815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2438400" y="76200"/>
            <a:ext cx="4419600" cy="990600"/>
          </a:xfrm>
          <a:prstGeom prst="wedgeEllipse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029200" y="1357952"/>
            <a:ext cx="4038600" cy="51952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প্রত্যেকে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যাকাতের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অর্থনৈতক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95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95600" y="0"/>
            <a:ext cx="3200400" cy="838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486555"/>
            <a:ext cx="86868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ধনীদের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সম্পদে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গরীবদের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ভিক্ষুক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বঞ্চিতদের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সুরার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আয়াত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(i)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নিসা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(ii)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নাস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(iii)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যারিয়াত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(iv)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বাকারা</a:t>
            </a:r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যাকাতের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মাসারিফ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খাত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pPr marL="400050" indent="-400050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(i)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7      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(ii)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৮       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(iii)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৫          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(iv)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৬ </a:t>
            </a:r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pPr marL="400050" indent="-400050"/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marL="400050" indent="-400050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যাকাত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দিলে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bn-BD" sz="2800" b="1" dirty="0" smtClean="0">
              <a:latin typeface="NikoshBAN" pitchFamily="2" charset="0"/>
              <a:cs typeface="NikoshBAN" pitchFamily="2" charset="0"/>
            </a:endParaRPr>
          </a:p>
          <a:p>
            <a:pPr marL="400050" indent="-400050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(i)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পরিশুদ্ধ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(ii)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(iii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পবিত্র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(iv)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সবগুলো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marL="400050" indent="-400050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alf Frame 3">
            <a:extLst>
              <a:ext uri="{FF2B5EF4-FFF2-40B4-BE49-F238E27FC236}">
                <a16:creationId xmlns:lc="http://schemas.openxmlformats.org/drawingml/2006/lockedCanvas"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o="urn:schemas-microsoft-com:office:office" xmlns:v="urn:schemas-microsoft-com:vml" xmlns:w10="urn:schemas-microsoft-com:office:word" xmlns:w="http://schemas.openxmlformats.org/wordprocessingml/2006/main" xmlns="" xmlns:a16="http://schemas.microsoft.com/office/drawing/2014/main" id="{89B44D5A-C07D-4D27-9656-B7E97C4D6966}"/>
              </a:ext>
            </a:extLst>
          </p:cNvPr>
          <p:cNvSpPr/>
          <p:nvPr/>
        </p:nvSpPr>
        <p:spPr>
          <a:xfrm rot="18357023" flipV="1">
            <a:off x="4538884" y="2204363"/>
            <a:ext cx="651692" cy="250593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lc="http://schemas.openxmlformats.org/drawingml/2006/lockedCanvas"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o="urn:schemas-microsoft-com:office:office" xmlns:v="urn:schemas-microsoft-com:vml" xmlns:w10="urn:schemas-microsoft-com:office:word" xmlns:w="http://schemas.openxmlformats.org/wordprocessingml/2006/main" xmlns="" xmlns:a16="http://schemas.microsoft.com/office/drawing/2014/main" id="{89B44D5A-C07D-4D27-9656-B7E97C4D6966}"/>
              </a:ext>
            </a:extLst>
          </p:cNvPr>
          <p:cNvSpPr/>
          <p:nvPr/>
        </p:nvSpPr>
        <p:spPr>
          <a:xfrm rot="18357023" flipV="1">
            <a:off x="1719484" y="3564844"/>
            <a:ext cx="651692" cy="250593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lc="http://schemas.openxmlformats.org/drawingml/2006/lockedCanvas"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o="urn:schemas-microsoft-com:office:office" xmlns:v="urn:schemas-microsoft-com:vml" xmlns:w10="urn:schemas-microsoft-com:office:word" xmlns:w="http://schemas.openxmlformats.org/wordprocessingml/2006/main" xmlns="" xmlns:a16="http://schemas.microsoft.com/office/drawing/2014/main" id="{89B44D5A-C07D-4D27-9656-B7E97C4D6966}"/>
              </a:ext>
            </a:extLst>
          </p:cNvPr>
          <p:cNvSpPr/>
          <p:nvPr/>
        </p:nvSpPr>
        <p:spPr>
          <a:xfrm rot="18357023" flipV="1">
            <a:off x="2200824" y="5938163"/>
            <a:ext cx="651692" cy="250593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1797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" y="0"/>
            <a:ext cx="8839200" cy="8338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নেও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7-Point Star 4"/>
          <p:cNvSpPr/>
          <p:nvPr/>
        </p:nvSpPr>
        <p:spPr>
          <a:xfrm>
            <a:off x="3581400" y="1524000"/>
            <a:ext cx="2286000" cy="2123932"/>
          </a:xfrm>
          <a:prstGeom prst="star7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 </a:t>
            </a:r>
            <a:r>
              <a:rPr lang="en-US" sz="28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2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যারা</a:t>
            </a:r>
            <a:r>
              <a:rPr lang="en-US" sz="2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হকদার</a:t>
            </a:r>
            <a:endParaRPr lang="en-US" sz="2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0" y="914400"/>
            <a:ext cx="9067800" cy="3200400"/>
            <a:chOff x="0" y="914400"/>
            <a:chExt cx="9067800" cy="3200400"/>
          </a:xfrm>
        </p:grpSpPr>
        <p:sp>
          <p:nvSpPr>
            <p:cNvPr id="6" name="Rounded Rectangle 5"/>
            <p:cNvSpPr/>
            <p:nvPr/>
          </p:nvSpPr>
          <p:spPr>
            <a:xfrm>
              <a:off x="3505200" y="914400"/>
              <a:ext cx="1905000" cy="6096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00" dirty="0">
                  <a:latin typeface="NikoshBAN" pitchFamily="2" charset="0"/>
                  <a:cs typeface="NikoshBAN" pitchFamily="2" charset="0"/>
                </a:rPr>
                <a:t>ফকির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562600" y="1371600"/>
              <a:ext cx="1905000" cy="6096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মিসকিন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676900" y="2095500"/>
              <a:ext cx="3390900" cy="6096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যাকাত বিভাগের কর্মচারী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791200" y="2895600"/>
              <a:ext cx="2895600" cy="6096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মন জয় করার উদ্দেশ্যে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066800" y="3048000"/>
              <a:ext cx="2743200" cy="6096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ঋণগ্রস্ত ব্যক্তি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0" y="2362200"/>
              <a:ext cx="3619500" cy="6096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আল্লাহর পথে নিয়োজিত ব্যক্তি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81000" y="1600200"/>
              <a:ext cx="3276600" cy="6096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মুসাফির বা অসহায় পথিক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3619500" y="3657600"/>
              <a:ext cx="2628900" cy="4572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মুক্তিকামী দাস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76200" y="4419600"/>
            <a:ext cx="8991600" cy="2362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ক )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যাকাত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??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খ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নিসাব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গ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উন্নয়নে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“ক”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ঘ 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দৃষ্টিতে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“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ক”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7160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4633"/>
            <a:ext cx="9067800" cy="6789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798299" y="587831"/>
            <a:ext cx="5660557" cy="2431139"/>
          </a:xfrm>
          <a:prstGeom prst="ellipse">
            <a:avLst/>
          </a:prstGeom>
          <a:solidFill>
            <a:srgbClr val="00B050"/>
          </a:solidFill>
          <a:ln>
            <a:solidFill>
              <a:srgbClr val="FFFF0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8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থাকো</a:t>
            </a:r>
            <a:endParaRPr lang="en-US" sz="48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হাফেজ</a:t>
            </a:r>
            <a:endParaRPr lang="en-US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417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3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3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3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5" dur="3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0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5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3" grpId="1" build="allAtOnce" bldLvl="5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" y="101988"/>
            <a:ext cx="8763000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8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F:\Malltimedia Class\Pichtur veraitis\My pik for MMC\5 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083210"/>
            <a:ext cx="3810000" cy="5704449"/>
          </a:xfrm>
          <a:prstGeom prst="rect">
            <a:avLst/>
          </a:prstGeom>
          <a:noFill/>
        </p:spPr>
      </p:pic>
      <p:sp>
        <p:nvSpPr>
          <p:cNvPr id="4" name="Left Arrow Callout 3"/>
          <p:cNvSpPr/>
          <p:nvPr/>
        </p:nvSpPr>
        <p:spPr>
          <a:xfrm>
            <a:off x="3810000" y="1086728"/>
            <a:ext cx="5181600" cy="5715000"/>
          </a:xfrm>
          <a:prstGeom prst="leftArrowCallout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ইউসুফ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রানা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844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" y="76199"/>
            <a:ext cx="8991600" cy="8382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বল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66800"/>
            <a:ext cx="4343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48006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52400" y="5791200"/>
            <a:ext cx="8839200" cy="99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গরীব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লোকদেরকে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দিচ্ছে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774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28600" y="76200"/>
            <a:ext cx="8763000" cy="1676400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15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76200" y="1905000"/>
            <a:ext cx="8991600" cy="4800600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7200" b="1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8800" b="1" dirty="0" err="1" smtClean="0">
                <a:latin typeface="NikoshBAN" pitchFamily="2" charset="0"/>
                <a:cs typeface="NikoshBAN" pitchFamily="2" charset="0"/>
              </a:rPr>
              <a:t>যাকাত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6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6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নৈতিক</a:t>
            </a:r>
            <a:r>
              <a:rPr lang="en-US" sz="6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66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7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7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 ৩য়, পাঠ-৪</a:t>
            </a:r>
          </a:p>
          <a:p>
            <a:pPr algn="ctr"/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6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b="1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/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algn="ctr"/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074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78251" y="34639"/>
            <a:ext cx="4641174" cy="1108361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en-US" sz="8800" b="1" kern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800" kern="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8549" y="1292123"/>
            <a:ext cx="58466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400" b="1" kern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b="1" kern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kern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kern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kern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5400" b="1" kern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kern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5400" b="1" kern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</a:t>
            </a:r>
            <a:endParaRPr lang="en-US" sz="5400" b="1" kern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549" y="2057399"/>
            <a:ext cx="8839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 3"/>
              <a:buChar char="º"/>
            </a:pPr>
            <a:r>
              <a:rPr lang="en-US" sz="4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Wingdings 3"/>
              </a:rPr>
              <a:t>যাকাতের</a:t>
            </a:r>
            <a:r>
              <a:rPr lang="en-US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Wingdings 3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Wingdings 3"/>
              </a:rPr>
              <a:t>পরিচয়</a:t>
            </a:r>
            <a:r>
              <a:rPr lang="en-US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Wingdings 3"/>
              </a:rPr>
              <a:t> </a:t>
            </a:r>
            <a:r>
              <a:rPr lang="bn-BD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Wingdings 3"/>
              </a:rPr>
              <a:t>জানতে পারবে।</a:t>
            </a:r>
            <a:endParaRPr lang="en-US" sz="48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  <a:sym typeface="Wingdings 3"/>
            </a:endParaRPr>
          </a:p>
          <a:p>
            <a:r>
              <a:rPr lang="bn-BD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Wingdings 3"/>
              </a:rPr>
              <a:t></a:t>
            </a:r>
            <a:r>
              <a:rPr lang="en-US" sz="4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Wingdings 3"/>
              </a:rPr>
              <a:t>যাকাতের</a:t>
            </a:r>
            <a:r>
              <a:rPr lang="en-US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Wingdings 3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Wingdings 3"/>
              </a:rPr>
              <a:t>সামাজিক</a:t>
            </a:r>
            <a:r>
              <a:rPr lang="en-US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Wingdings 3"/>
              </a:rPr>
              <a:t>, </a:t>
            </a:r>
            <a:r>
              <a:rPr lang="en-US" sz="4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Wingdings 3"/>
              </a:rPr>
              <a:t>নৈতিক</a:t>
            </a:r>
            <a:r>
              <a:rPr lang="en-US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Wingdings 3"/>
              </a:rPr>
              <a:t>, </a:t>
            </a:r>
            <a:r>
              <a:rPr lang="en-US" sz="4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Wingdings 3"/>
              </a:rPr>
              <a:t>অর্থনৈতিক</a:t>
            </a:r>
            <a:r>
              <a:rPr lang="en-US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Wingdings 3"/>
              </a:rPr>
              <a:t> ও </a:t>
            </a:r>
            <a:r>
              <a:rPr lang="en-US" sz="4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Wingdings 3"/>
              </a:rPr>
              <a:t>ধর্মীয়</a:t>
            </a:r>
            <a:r>
              <a:rPr lang="en-US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Wingdings 3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Wingdings 3"/>
              </a:rPr>
              <a:t>গুরুত্ব</a:t>
            </a:r>
            <a:r>
              <a:rPr lang="en-US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Wingdings 3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Wingdings 3"/>
              </a:rPr>
              <a:t>বিশ্লেষণ</a:t>
            </a:r>
            <a:r>
              <a:rPr lang="en-US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Wingdings 3"/>
              </a:rPr>
              <a:t> </a:t>
            </a:r>
            <a:r>
              <a:rPr lang="bn-BD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Wingdings 3"/>
              </a:rPr>
              <a:t>করতে পারবে।</a:t>
            </a:r>
            <a:endParaRPr lang="en-US" sz="48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  <a:sym typeface="Wingdings 3"/>
            </a:endParaRPr>
          </a:p>
          <a:p>
            <a:r>
              <a:rPr lang="bn-BD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Wingdings 3"/>
              </a:rPr>
              <a:t></a:t>
            </a:r>
            <a:r>
              <a:rPr lang="en-US" sz="4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Wingdings 3"/>
              </a:rPr>
              <a:t>ধনীদের</a:t>
            </a:r>
            <a:r>
              <a:rPr lang="en-US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Wingdings 3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Wingdings 3"/>
              </a:rPr>
              <a:t>সম্পদে</a:t>
            </a:r>
            <a:r>
              <a:rPr lang="en-US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Wingdings 3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Wingdings 3"/>
              </a:rPr>
              <a:t>গরীবদের</a:t>
            </a:r>
            <a:r>
              <a:rPr lang="en-US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Wingdings 3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Wingdings 3"/>
              </a:rPr>
              <a:t>অধিকার</a:t>
            </a:r>
            <a:r>
              <a:rPr lang="en-US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Wingdings 3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Wingdings 3"/>
              </a:rPr>
              <a:t>রয়েছে</a:t>
            </a:r>
            <a:r>
              <a:rPr lang="en-US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Wingdings 3"/>
              </a:rPr>
              <a:t> , এ </a:t>
            </a:r>
            <a:r>
              <a:rPr lang="en-US" sz="4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Wingdings 3"/>
              </a:rPr>
              <a:t>কথার</a:t>
            </a:r>
            <a:r>
              <a:rPr lang="en-US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Wingdings 3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Wingdings 3"/>
              </a:rPr>
              <a:t>ব্যাখ্যা</a:t>
            </a:r>
            <a:r>
              <a:rPr lang="en-US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Wingdings 3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Wingdings 3"/>
              </a:rPr>
              <a:t>করতে</a:t>
            </a:r>
            <a:r>
              <a:rPr lang="en-US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Wingdings 3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Wingdings 3"/>
              </a:rPr>
              <a:t>পারবে</a:t>
            </a:r>
            <a:r>
              <a:rPr lang="en-US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Wingdings 3"/>
              </a:rPr>
              <a:t>।</a:t>
            </a:r>
            <a:endParaRPr lang="bn-BD" sz="4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endParaRPr lang="bn-BD" sz="48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983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57400" y="76200"/>
            <a:ext cx="5486400" cy="9144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i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যাকাতের</a:t>
            </a:r>
            <a:r>
              <a:rPr lang="en-US" sz="6600" b="1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i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r>
              <a:rPr lang="bn-BD" sz="6600" b="1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1129129"/>
            <a:ext cx="8915400" cy="526297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যাকাতের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শাব্দিক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 </a:t>
            </a:r>
            <a:endParaRPr lang="bn-BD" sz="4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যাকাত আরবি  শব্দ। এর  অর্থ  পবিত্রতা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পরিশুদ্ধতা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ইত্যাদি।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যাকাতের</a:t>
            </a:r>
            <a:r>
              <a:rPr lang="en-US" sz="4400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পারিভাষিক</a:t>
            </a:r>
            <a:r>
              <a:rPr lang="en-US" sz="4400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অর্থঃ</a:t>
            </a:r>
            <a:r>
              <a:rPr lang="en-US" sz="4400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শরিয়তের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পরিভাষায়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মুসলমান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নিসাব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মালিক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বছরান্তে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ঐ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২.৫%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করাকে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যাকাত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যাকাত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অদায়ের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সম্পদকে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নিসাব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737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4800600" cy="99059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3" name="Picture 2" descr="gol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762000"/>
            <a:ext cx="4191000" cy="2667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" y="3429000"/>
            <a:ext cx="3886200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সাড়ে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সাত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তোলা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স্বর্ণ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3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762000"/>
            <a:ext cx="4414244" cy="2667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76800" y="3559314"/>
            <a:ext cx="3905236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0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সাড়ে</a:t>
            </a:r>
            <a:r>
              <a:rPr lang="en-US" sz="40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বায়ান্ন</a:t>
            </a:r>
            <a:r>
              <a:rPr lang="en-US" sz="40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তোলা</a:t>
            </a:r>
            <a:r>
              <a:rPr lang="en-US" sz="40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রুপা</a:t>
            </a:r>
            <a:r>
              <a:rPr lang="en-US" sz="40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7" name="Picture 6" descr="1718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4191000"/>
            <a:ext cx="4267200" cy="2590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95800" y="4505742"/>
            <a:ext cx="4572000" cy="21236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যাকাত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ফরয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086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895600" y="2438400"/>
            <a:ext cx="2971800" cy="2971800"/>
            <a:chOff x="3325415" y="2271898"/>
            <a:chExt cx="2035968" cy="2035968"/>
          </a:xfrm>
        </p:grpSpPr>
        <p:sp>
          <p:nvSpPr>
            <p:cNvPr id="4" name="Oval 3"/>
            <p:cNvSpPr/>
            <p:nvPr/>
          </p:nvSpPr>
          <p:spPr>
            <a:xfrm>
              <a:off x="3325415" y="2271898"/>
              <a:ext cx="2035968" cy="2035968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5" name="Oval 4"/>
            <p:cNvSpPr/>
            <p:nvPr/>
          </p:nvSpPr>
          <p:spPr>
            <a:xfrm>
              <a:off x="3623576" y="2570059"/>
              <a:ext cx="1439646" cy="1439646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600" b="1" kern="12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যাকাত  ফরজ হওয়ার শর্ত </a:t>
              </a:r>
              <a:endParaRPr lang="en-US" sz="3600" b="1" kern="1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429000" y="76200"/>
            <a:ext cx="2101708" cy="1921144"/>
            <a:chOff x="3630810" y="666"/>
            <a:chExt cx="1425178" cy="1425178"/>
          </a:xfrm>
        </p:grpSpPr>
        <p:sp>
          <p:nvSpPr>
            <p:cNvPr id="7" name="Oval 6"/>
            <p:cNvSpPr/>
            <p:nvPr/>
          </p:nvSpPr>
          <p:spPr>
            <a:xfrm>
              <a:off x="3630810" y="666"/>
              <a:ext cx="1425178" cy="1425178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8" name="Oval 4"/>
            <p:cNvSpPr/>
            <p:nvPr/>
          </p:nvSpPr>
          <p:spPr>
            <a:xfrm>
              <a:off x="3839522" y="209378"/>
              <a:ext cx="1007754" cy="10077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00" b="1" kern="1200" dirty="0" smtClean="0">
                  <a:solidFill>
                    <a:srgbClr val="00FF00"/>
                  </a:solidFill>
                  <a:latin typeface="NikoshBAN" pitchFamily="2" charset="0"/>
                  <a:cs typeface="NikoshBAN" pitchFamily="2" charset="0"/>
                </a:rPr>
                <a:t>মুসলমান হওয়া </a:t>
              </a:r>
              <a:endParaRPr lang="en-US" sz="4000" b="1" kern="1200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943600" y="761999"/>
            <a:ext cx="2209800" cy="2111612"/>
            <a:chOff x="5645299" y="970793"/>
            <a:chExt cx="1425178" cy="1425178"/>
          </a:xfrm>
        </p:grpSpPr>
        <p:sp>
          <p:nvSpPr>
            <p:cNvPr id="10" name="Oval 9"/>
            <p:cNvSpPr/>
            <p:nvPr/>
          </p:nvSpPr>
          <p:spPr>
            <a:xfrm>
              <a:off x="5645299" y="970793"/>
              <a:ext cx="1425178" cy="142517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Oval 4"/>
            <p:cNvSpPr/>
            <p:nvPr/>
          </p:nvSpPr>
          <p:spPr>
            <a:xfrm>
              <a:off x="5854011" y="1179505"/>
              <a:ext cx="1007754" cy="10077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00" b="1" kern="1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নিসাবের মালিক হওয়া </a:t>
              </a:r>
              <a:endParaRPr lang="en-US" sz="4000" b="1" kern="1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553200" y="3067888"/>
            <a:ext cx="2438400" cy="2037512"/>
            <a:chOff x="6142837" y="3150647"/>
            <a:chExt cx="1425178" cy="1425178"/>
          </a:xfrm>
          <a:solidFill>
            <a:srgbClr val="FFFF00"/>
          </a:solidFill>
        </p:grpSpPr>
        <p:sp>
          <p:nvSpPr>
            <p:cNvPr id="13" name="Oval 12"/>
            <p:cNvSpPr/>
            <p:nvPr/>
          </p:nvSpPr>
          <p:spPr>
            <a:xfrm>
              <a:off x="6142837" y="3150647"/>
              <a:ext cx="1425178" cy="1425178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val 4"/>
            <p:cNvSpPr/>
            <p:nvPr/>
          </p:nvSpPr>
          <p:spPr>
            <a:xfrm>
              <a:off x="6351549" y="3359359"/>
              <a:ext cx="1007754" cy="100775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600" b="1" kern="1200" dirty="0" smtClean="0">
                  <a:solidFill>
                    <a:srgbClr val="FF66CC"/>
                  </a:solidFill>
                  <a:latin typeface="NikoshBAN" pitchFamily="2" charset="0"/>
                  <a:cs typeface="NikoshBAN" pitchFamily="2" charset="0"/>
                </a:rPr>
                <a:t>নিসাব প্রয়োজনের অতিরিক্ত হু</a:t>
              </a:r>
              <a:r>
                <a:rPr lang="en-US" sz="3600" b="1" kern="1200" dirty="0" err="1" smtClean="0">
                  <a:solidFill>
                    <a:srgbClr val="FF66CC"/>
                  </a:solidFill>
                  <a:latin typeface="NikoshBAN" pitchFamily="2" charset="0"/>
                  <a:cs typeface="NikoshBAN" pitchFamily="2" charset="0"/>
                </a:rPr>
                <a:t>ওয়া</a:t>
              </a:r>
              <a:r>
                <a:rPr lang="en-US" sz="3600" b="1" kern="1200" dirty="0" smtClean="0">
                  <a:solidFill>
                    <a:srgbClr val="FF66CC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b="1" kern="1200" dirty="0" smtClean="0">
                  <a:solidFill>
                    <a:srgbClr val="FF66CC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b="1" kern="1200" dirty="0">
                <a:solidFill>
                  <a:srgbClr val="FF66CC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953000" y="4933113"/>
            <a:ext cx="2165492" cy="1924887"/>
            <a:chOff x="4748767" y="4898755"/>
            <a:chExt cx="1425178" cy="1425178"/>
          </a:xfrm>
        </p:grpSpPr>
        <p:sp>
          <p:nvSpPr>
            <p:cNvPr id="16" name="Oval 15"/>
            <p:cNvSpPr/>
            <p:nvPr/>
          </p:nvSpPr>
          <p:spPr>
            <a:xfrm>
              <a:off x="4748767" y="4898755"/>
              <a:ext cx="1425178" cy="142517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Oval 4"/>
            <p:cNvSpPr/>
            <p:nvPr/>
          </p:nvSpPr>
          <p:spPr>
            <a:xfrm>
              <a:off x="4957479" y="5107467"/>
              <a:ext cx="1007754" cy="10077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400" b="1" kern="1200" dirty="0" smtClean="0">
                  <a:solidFill>
                    <a:srgbClr val="FF9900"/>
                  </a:solidFill>
                  <a:latin typeface="NikoshBAN" pitchFamily="2" charset="0"/>
                  <a:cs typeface="NikoshBAN" pitchFamily="2" charset="0"/>
                </a:rPr>
                <a:t>ঋণগ্রস্ত না হওয়া </a:t>
              </a:r>
              <a:endParaRPr lang="en-US" sz="4400" b="1" kern="1200" dirty="0">
                <a:solidFill>
                  <a:srgbClr val="FF99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264968" y="4800599"/>
            <a:ext cx="2392632" cy="2057401"/>
            <a:chOff x="2512854" y="4898755"/>
            <a:chExt cx="1425178" cy="1425178"/>
          </a:xfrm>
        </p:grpSpPr>
        <p:sp>
          <p:nvSpPr>
            <p:cNvPr id="19" name="Oval 18"/>
            <p:cNvSpPr/>
            <p:nvPr/>
          </p:nvSpPr>
          <p:spPr>
            <a:xfrm>
              <a:off x="2512854" y="4898755"/>
              <a:ext cx="1425178" cy="142517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Oval 4"/>
            <p:cNvSpPr/>
            <p:nvPr/>
          </p:nvSpPr>
          <p:spPr>
            <a:xfrm>
              <a:off x="2721566" y="5107467"/>
              <a:ext cx="1007754" cy="10077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kern="12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মাল</a:t>
              </a:r>
              <a:r>
                <a:rPr lang="en-US" sz="3600" b="1" kern="1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kern="12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এক</a:t>
              </a:r>
              <a:r>
                <a:rPr lang="en-US" sz="3600" b="1" kern="1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kern="12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বছরকাল</a:t>
              </a:r>
              <a:r>
                <a:rPr lang="en-US" sz="3600" b="1" kern="1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kern="12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স্থায়ী</a:t>
              </a:r>
              <a:r>
                <a:rPr lang="en-US" sz="3600" b="1" kern="1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kern="12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হওয়া</a:t>
              </a:r>
              <a:r>
                <a:rPr lang="en-US" sz="3600" b="1" kern="1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b="1" kern="1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0" y="2743200"/>
            <a:ext cx="2362200" cy="2133600"/>
            <a:chOff x="1118784" y="3150647"/>
            <a:chExt cx="1425178" cy="1425178"/>
          </a:xfrm>
          <a:solidFill>
            <a:schemeClr val="accent3">
              <a:lumMod val="50000"/>
            </a:schemeClr>
          </a:solidFill>
        </p:grpSpPr>
        <p:sp>
          <p:nvSpPr>
            <p:cNvPr id="22" name="Oval 21"/>
            <p:cNvSpPr/>
            <p:nvPr/>
          </p:nvSpPr>
          <p:spPr>
            <a:xfrm>
              <a:off x="1118784" y="3150647"/>
              <a:ext cx="1425178" cy="1425178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Oval 4"/>
            <p:cNvSpPr/>
            <p:nvPr/>
          </p:nvSpPr>
          <p:spPr>
            <a:xfrm>
              <a:off x="1327496" y="3359359"/>
              <a:ext cx="1007754" cy="100775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kern="1200" dirty="0" err="1" smtClean="0">
                  <a:solidFill>
                    <a:srgbClr val="FF33CC"/>
                  </a:solidFill>
                  <a:latin typeface="NikoshBAN" pitchFamily="2" charset="0"/>
                  <a:cs typeface="NikoshBAN" pitchFamily="2" charset="0"/>
                </a:rPr>
                <a:t>জ্ঞানসম্পন্ন</a:t>
              </a:r>
              <a:r>
                <a:rPr lang="en-US" sz="4000" b="1" kern="1200" dirty="0" smtClean="0">
                  <a:solidFill>
                    <a:srgbClr val="FF33CC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kern="1200" dirty="0" err="1" smtClean="0">
                  <a:solidFill>
                    <a:srgbClr val="FF33CC"/>
                  </a:solidFill>
                  <a:latin typeface="NikoshBAN" pitchFamily="2" charset="0"/>
                  <a:cs typeface="NikoshBAN" pitchFamily="2" charset="0"/>
                </a:rPr>
                <a:t>হওয়া</a:t>
              </a:r>
              <a:r>
                <a:rPr lang="en-US" sz="4000" b="1" kern="1200" dirty="0" smtClean="0">
                  <a:solidFill>
                    <a:srgbClr val="FF33CC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endParaRPr lang="en-US" sz="4000" b="1" kern="1200" dirty="0">
                <a:solidFill>
                  <a:srgbClr val="FF33CC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60822" y="381000"/>
            <a:ext cx="2110978" cy="2110978"/>
            <a:chOff x="1616322" y="970793"/>
            <a:chExt cx="1425178" cy="1425178"/>
          </a:xfrm>
        </p:grpSpPr>
        <p:sp>
          <p:nvSpPr>
            <p:cNvPr id="25" name="Oval 24"/>
            <p:cNvSpPr/>
            <p:nvPr/>
          </p:nvSpPr>
          <p:spPr>
            <a:xfrm>
              <a:off x="1616322" y="970793"/>
              <a:ext cx="1425178" cy="142517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Oval 4"/>
            <p:cNvSpPr/>
            <p:nvPr/>
          </p:nvSpPr>
          <p:spPr>
            <a:xfrm>
              <a:off x="1825034" y="1179505"/>
              <a:ext cx="1007754" cy="10077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400" b="1" kern="1200" dirty="0" err="1" smtClean="0">
                  <a:solidFill>
                    <a:srgbClr val="FF9900"/>
                  </a:solidFill>
                  <a:latin typeface="NikoshBAN" pitchFamily="2" charset="0"/>
                  <a:cs typeface="NikoshBAN" pitchFamily="2" charset="0"/>
                </a:rPr>
                <a:t>বালেগ</a:t>
              </a:r>
              <a:r>
                <a:rPr lang="en-US" sz="4400" b="1" kern="1200" dirty="0" smtClean="0">
                  <a:solidFill>
                    <a:srgbClr val="FF99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kern="1200" dirty="0" err="1" smtClean="0">
                  <a:solidFill>
                    <a:srgbClr val="FF9900"/>
                  </a:solidFill>
                  <a:latin typeface="NikoshBAN" pitchFamily="2" charset="0"/>
                  <a:cs typeface="NikoshBAN" pitchFamily="2" charset="0"/>
                </a:rPr>
                <a:t>হওয়া</a:t>
              </a:r>
              <a:r>
                <a:rPr lang="en-US" sz="4400" b="1" kern="1200" dirty="0" smtClean="0">
                  <a:solidFill>
                    <a:srgbClr val="FF99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kern="1200" dirty="0" smtClean="0">
                  <a:solidFill>
                    <a:srgbClr val="FF9900"/>
                  </a:solidFill>
                </a:rPr>
                <a:t> </a:t>
              </a:r>
              <a:endParaRPr lang="en-US" sz="4400" b="1" kern="1200" dirty="0">
                <a:solidFill>
                  <a:srgbClr val="FF9900"/>
                </a:solidFill>
              </a:endParaRPr>
            </a:p>
          </p:txBody>
        </p:sp>
      </p:grpSp>
      <p:sp>
        <p:nvSpPr>
          <p:cNvPr id="30" name="Notched Right Arrow 29"/>
          <p:cNvSpPr/>
          <p:nvPr/>
        </p:nvSpPr>
        <p:spPr>
          <a:xfrm rot="16200000">
            <a:off x="4137723" y="2051382"/>
            <a:ext cx="494897" cy="365064"/>
          </a:xfrm>
          <a:prstGeom prst="notch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Notched Right Arrow 30"/>
          <p:cNvSpPr/>
          <p:nvPr/>
        </p:nvSpPr>
        <p:spPr>
          <a:xfrm rot="1260561">
            <a:off x="5507016" y="1091903"/>
            <a:ext cx="494897" cy="365064"/>
          </a:xfrm>
          <a:prstGeom prst="notched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Notched Right Arrow 31"/>
          <p:cNvSpPr/>
          <p:nvPr/>
        </p:nvSpPr>
        <p:spPr>
          <a:xfrm rot="4305288">
            <a:off x="7309766" y="2678707"/>
            <a:ext cx="494897" cy="36506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Notched Right Arrow 32"/>
          <p:cNvSpPr/>
          <p:nvPr/>
        </p:nvSpPr>
        <p:spPr>
          <a:xfrm rot="8000576">
            <a:off x="6917563" y="4998625"/>
            <a:ext cx="494897" cy="365064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Notched Right Arrow 33"/>
          <p:cNvSpPr/>
          <p:nvPr/>
        </p:nvSpPr>
        <p:spPr>
          <a:xfrm rot="10800000">
            <a:off x="3736786" y="5714999"/>
            <a:ext cx="1216213" cy="544279"/>
          </a:xfrm>
          <a:prstGeom prst="notched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Notched Right Arrow 34"/>
          <p:cNvSpPr/>
          <p:nvPr/>
        </p:nvSpPr>
        <p:spPr>
          <a:xfrm rot="14258372">
            <a:off x="1304150" y="4836845"/>
            <a:ext cx="494897" cy="365064"/>
          </a:xfrm>
          <a:prstGeom prst="notched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Notched Right Arrow 36"/>
          <p:cNvSpPr/>
          <p:nvPr/>
        </p:nvSpPr>
        <p:spPr>
          <a:xfrm rot="18103266">
            <a:off x="991181" y="2330411"/>
            <a:ext cx="494897" cy="365064"/>
          </a:xfrm>
          <a:prstGeom prst="notchedRigh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597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399" y="76200"/>
            <a:ext cx="8721969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যাকাতের মাসারিফ সম্পর্কে আল্লাহ তায়ালা</a:t>
            </a:r>
            <a:r>
              <a:rPr lang="en-US" sz="4400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4400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4400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Jakater-khat-Top201607051202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990600"/>
            <a:ext cx="8919753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162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427</Words>
  <Application>Microsoft Office PowerPoint</Application>
  <PresentationFormat>On-screen Show (4:3)</PresentationFormat>
  <Paragraphs>85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usuf</dc:creator>
  <cp:lastModifiedBy>ismail - [2010]</cp:lastModifiedBy>
  <cp:revision>49</cp:revision>
  <dcterms:created xsi:type="dcterms:W3CDTF">2006-08-16T00:00:00Z</dcterms:created>
  <dcterms:modified xsi:type="dcterms:W3CDTF">2020-06-17T01:56:26Z</dcterms:modified>
</cp:coreProperties>
</file>