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8" r:id="rId4"/>
    <p:sldId id="261" r:id="rId5"/>
    <p:sldId id="262" r:id="rId6"/>
    <p:sldId id="272" r:id="rId7"/>
    <p:sldId id="275" r:id="rId8"/>
    <p:sldId id="270" r:id="rId9"/>
    <p:sldId id="271" r:id="rId10"/>
    <p:sldId id="273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08288-10A6-43F3-989C-CFB34EE0622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6CB838-61A6-4CA4-BCC8-196C780B8E7A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>
          <a:prstTxWarp prst="textCircle">
            <a:avLst/>
          </a:prstTxWarp>
        </a:bodyPr>
        <a:lstStyle/>
        <a:p>
          <a:r>
            <a:rPr lang="bn-IN" sz="5400" dirty="0" smtClean="0">
              <a:latin typeface="SutonnyOMJ" pitchFamily="2" charset="0"/>
              <a:cs typeface="SutonnyOMJ" pitchFamily="2" charset="0"/>
            </a:rPr>
            <a:t>*তন্ময় কুমার মণ্ডল* সহকারী শিক্ষক (কৃষি)</a:t>
          </a:r>
          <a:endParaRPr lang="en-US" sz="5400" dirty="0">
            <a:latin typeface="SutonnyOMJ" pitchFamily="2" charset="0"/>
            <a:cs typeface="SutonnyOMJ" pitchFamily="2" charset="0"/>
          </a:endParaRPr>
        </a:p>
      </dgm:t>
    </dgm:pt>
    <dgm:pt modelId="{E0F257F5-4C5C-4D62-BCAE-D05D508479E3}" type="parTrans" cxnId="{2C1C04EA-4BD7-4483-A074-AFA7BC9EA391}">
      <dgm:prSet/>
      <dgm:spPr/>
      <dgm:t>
        <a:bodyPr/>
        <a:lstStyle/>
        <a:p>
          <a:endParaRPr lang="en-US"/>
        </a:p>
      </dgm:t>
    </dgm:pt>
    <dgm:pt modelId="{32CDD656-952A-4FF0-AB64-774FB6814987}" type="sibTrans" cxnId="{2C1C04EA-4BD7-4483-A074-AFA7BC9EA391}">
      <dgm:prSet/>
      <dgm:spPr/>
      <dgm:t>
        <a:bodyPr/>
        <a:lstStyle/>
        <a:p>
          <a:endParaRPr lang="en-US"/>
        </a:p>
      </dgm:t>
    </dgm:pt>
    <dgm:pt modelId="{D32A8952-389F-4699-837D-07F553146976}" type="pres">
      <dgm:prSet presAssocID="{79608288-10A6-43F3-989C-CFB34EE062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BEFDA2-B835-4A8E-A2BA-440BAF074ADD}" type="pres">
      <dgm:prSet presAssocID="{3B6CB838-61A6-4CA4-BCC8-196C780B8E7A}" presName="centerShape" presStyleLbl="node0" presStyleIdx="0" presStyleCnt="1" custLinFactNeighborX="650" custLinFactNeighborY="-32"/>
      <dgm:spPr/>
      <dgm:t>
        <a:bodyPr/>
        <a:lstStyle/>
        <a:p>
          <a:endParaRPr lang="en-US"/>
        </a:p>
      </dgm:t>
    </dgm:pt>
  </dgm:ptLst>
  <dgm:cxnLst>
    <dgm:cxn modelId="{2C1C04EA-4BD7-4483-A074-AFA7BC9EA391}" srcId="{79608288-10A6-43F3-989C-CFB34EE06224}" destId="{3B6CB838-61A6-4CA4-BCC8-196C780B8E7A}" srcOrd="0" destOrd="0" parTransId="{E0F257F5-4C5C-4D62-BCAE-D05D508479E3}" sibTransId="{32CDD656-952A-4FF0-AB64-774FB6814987}"/>
    <dgm:cxn modelId="{A4283819-455C-41DF-9DFD-0DC6A5D1A3BD}" type="presOf" srcId="{79608288-10A6-43F3-989C-CFB34EE06224}" destId="{D32A8952-389F-4699-837D-07F553146976}" srcOrd="0" destOrd="0" presId="urn:microsoft.com/office/officeart/2005/8/layout/radial6"/>
    <dgm:cxn modelId="{3E5DA3F6-1117-4D29-90BA-A04C78E42A50}" type="presOf" srcId="{3B6CB838-61A6-4CA4-BCC8-196C780B8E7A}" destId="{BDBEFDA2-B835-4A8E-A2BA-440BAF074ADD}" srcOrd="0" destOrd="0" presId="urn:microsoft.com/office/officeart/2005/8/layout/radial6"/>
    <dgm:cxn modelId="{6F7A1761-46EA-4A97-952E-063A31BE8F43}" type="presParOf" srcId="{D32A8952-389F-4699-837D-07F553146976}" destId="{BDBEFDA2-B835-4A8E-A2BA-440BAF074ADD}" srcOrd="0" destOrd="0" presId="urn:microsoft.com/office/officeart/2005/8/layout/radial6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F253-4758-4575-B110-68B284E239C0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4C1E1-C338-490B-95F4-77FC294AB4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09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bn-BD" sz="4000" baseline="0" dirty="0" smtClean="0">
                <a:latin typeface="NikoshBAN" pitchFamily="2" charset="0"/>
                <a:cs typeface="NikoshBAN" pitchFamily="2" charset="0"/>
              </a:rPr>
              <a:t> জন্য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85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৫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54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৫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68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55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08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41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8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5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14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3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33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8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00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60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A4303-22D6-4C2A-AF8B-C6F3BFE9905D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22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gif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76200"/>
            <a:ext cx="480060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unnamed (1).jpg"/>
          <p:cNvPicPr>
            <a:picLocks noChangeAspect="1"/>
          </p:cNvPicPr>
          <p:nvPr/>
        </p:nvPicPr>
        <p:blipFill>
          <a:blip r:embed="rId2"/>
          <a:srcRect t="12069" r="1724" b="13793"/>
          <a:stretch>
            <a:fillRect/>
          </a:stretch>
        </p:blipFill>
        <p:spPr>
          <a:xfrm>
            <a:off x="1600200" y="1828800"/>
            <a:ext cx="4876800" cy="434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4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314325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0588" y="145473"/>
            <a:ext cx="2864012" cy="2331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152401"/>
            <a:ext cx="22860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590800"/>
            <a:ext cx="3143250" cy="2105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0588" y="2567939"/>
            <a:ext cx="2864012" cy="2127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953000"/>
            <a:ext cx="314325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2590801"/>
            <a:ext cx="2286000" cy="210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879" y="4952999"/>
            <a:ext cx="5406321" cy="1764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1295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ফসল</a:t>
            </a:r>
            <a:endParaRPr lang="en-US" sz="9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1"/>
            <a:ext cx="5791200" cy="1861006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একক </a:t>
            </a:r>
            <a:r>
              <a:rPr lang="bn-BD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bn-IN" sz="40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(সময়ঃ ৩ মিনিট)</a:t>
            </a:r>
            <a:endParaRPr lang="en-US" sz="4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657600"/>
            <a:ext cx="802178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SutonnyOMJ" pitchFamily="2" charset="0"/>
                <a:cs typeface="SutonnyOMJ" pitchFamily="2" charset="0"/>
              </a:rPr>
              <a:t>বর্ষাকালের ৫টি ফলের নাম লিখ।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3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629400" cy="201459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জোড়ায় কাজ </a:t>
            </a:r>
            <a:endParaRPr lang="bn-IN" sz="40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bn-BD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সময়ঃ ৫ মিনিট)</a:t>
            </a:r>
            <a:endParaRPr lang="en-US" sz="4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657600"/>
            <a:ext cx="7259782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SutonnyOMJ" pitchFamily="2" charset="0"/>
                <a:cs typeface="SutonnyOMJ" pitchFamily="2" charset="0"/>
              </a:rPr>
              <a:t>বর্ষাকালের ৫টি ফুলের ও </a:t>
            </a:r>
            <a:endParaRPr lang="bn-IN" sz="60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6000" dirty="0" smtClean="0">
                <a:latin typeface="SutonnyOMJ" pitchFamily="2" charset="0"/>
                <a:cs typeface="SutonnyOMJ" pitchFamily="2" charset="0"/>
              </a:rPr>
              <a:t>৫টি </a:t>
            </a:r>
            <a:r>
              <a:rPr lang="bn-BD" sz="6000" dirty="0" smtClean="0">
                <a:latin typeface="SutonnyOMJ" pitchFamily="2" charset="0"/>
                <a:cs typeface="SutonnyOMJ" pitchFamily="2" charset="0"/>
              </a:rPr>
              <a:t>ফসলের নাম লিখ।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9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76200"/>
            <a:ext cx="297180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দলগত কাজ</a:t>
            </a:r>
            <a:endParaRPr lang="en-US" sz="3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2" y="3228095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রাস্তার অবস্থা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957685"/>
            <a:ext cx="2438400" cy="52937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চিত্রের আলোকে ১০টি বাক্য লিখ।</a:t>
            </a:r>
          </a:p>
          <a:p>
            <a:pPr algn="ctr"/>
            <a:endParaRPr lang="bn-BD" sz="54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সময়ঃ </a:t>
            </a:r>
          </a:p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১২ মিনিট</a:t>
            </a:r>
            <a:endParaRPr lang="en-US" sz="4000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497" y="3228095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নদীর অবস্থা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1" y="1042968"/>
            <a:ext cx="3073393" cy="2105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962400"/>
            <a:ext cx="27432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3810" y="6172200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পাহাড়ের অবস্থা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518" y="6172199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জমির অবস্থা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886200"/>
            <a:ext cx="3143250" cy="2247900"/>
          </a:xfrm>
          <a:prstGeom prst="rect">
            <a:avLst/>
          </a:prstGeom>
        </p:spPr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000125"/>
            <a:ext cx="27432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0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620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7620000" cy="23391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১। কোন কোন মাস নিয়ে বর্ষাকাল হয়?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২। বর্ষাকালের ৩টি ফলের নাম বল।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৩। বর্ষাকালের </a:t>
            </a:r>
            <a:r>
              <a:rPr lang="bn-IN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৩</a:t>
            </a:r>
            <a:r>
              <a:rPr lang="bn-BD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টি </a:t>
            </a:r>
            <a:r>
              <a:rPr lang="bn-BD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ফুলের নাম উল্লেখ কর।</a:t>
            </a:r>
            <a:endParaRPr lang="bn-BD" sz="32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৪। বর্ষাকালের ৩টি ফসলের </a:t>
            </a:r>
            <a:r>
              <a:rPr lang="bn-BD" sz="32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নাম বল</a:t>
            </a:r>
            <a:r>
              <a:rPr lang="bn-BD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bn-BD" sz="28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800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৫</a:t>
            </a:r>
            <a:r>
              <a:rPr lang="bn-BD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বর্ষার বিচিত্র রূপ </a:t>
            </a:r>
            <a:r>
              <a:rPr lang="bn-IN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সম্পর্কে </a:t>
            </a:r>
            <a:r>
              <a:rPr lang="bn-BD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বর্ণনা কর। </a:t>
            </a:r>
          </a:p>
        </p:txBody>
      </p:sp>
    </p:spTree>
    <p:extLst>
      <p:ext uri="{BB962C8B-B14F-4D97-AF65-F5344CB8AC3E}">
        <p14:creationId xmlns:p14="http://schemas.microsoft.com/office/powerpoint/2010/main" xmlns="" val="40736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28600" y="422560"/>
            <a:ext cx="8686800" cy="23622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371600"/>
            <a:ext cx="3048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বাড়ির কাজ</a:t>
            </a:r>
            <a:endParaRPr lang="en-US" sz="4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85344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তোমার দেখা একটি বর্ষণ মুখর দিনের উপর ১০টি বাক্য লিখে নিয়ে আসবে।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91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0"/>
            <a:ext cx="5181600" cy="132343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1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981200"/>
            <a:ext cx="4038600" cy="4340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81200"/>
            <a:ext cx="420855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7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32004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-838200" y="838200"/>
          <a:ext cx="5715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20170904_0633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619099"/>
            <a:ext cx="2362200" cy="2495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5257800" y="2819400"/>
            <a:ext cx="2971800" cy="2209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শ্রেণিঃ দশম</a:t>
            </a:r>
          </a:p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বিষয়ঃ বাংলা ২য় পত্র</a:t>
            </a:r>
          </a:p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সময়ঃ ৪৫ মিনিট</a:t>
            </a:r>
          </a:p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ঘণ্টাঃ (ষষ্ঠ) ১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৪০ মিনিট</a:t>
            </a:r>
          </a:p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তাং-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53000" y="228600"/>
            <a:ext cx="3352800" cy="2286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সহকারী শিক্ষক</a:t>
            </a:r>
          </a:p>
          <a:p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বিদ্যানন্দী হোসেনপুর দাখিল মাদ্রাসা।</a:t>
            </a:r>
          </a:p>
          <a:p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রাজৈর, মাদারীপুর।</a:t>
            </a:r>
          </a:p>
          <a:p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মোবঃ ০১৯২৩৮৭৩৭৬৬</a:t>
            </a:r>
          </a:p>
          <a:p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E-mail: chfulmondal@gmail.com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7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3581375" y="762000"/>
            <a:ext cx="189114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62595" y="300335"/>
            <a:ext cx="3429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SutonnyOMJ" pitchFamily="2" charset="0"/>
                <a:cs typeface="SutonnyOMJ" pitchFamily="2" charset="0"/>
              </a:rPr>
              <a:t>চিত্রটি লক্ষ্য কর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307262"/>
            <a:ext cx="3428974" cy="4874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426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SutonnyOMJ" pitchFamily="2" charset="0"/>
                <a:cs typeface="SutonnyOMJ" pitchFamily="2" charset="0"/>
              </a:rPr>
              <a:t>এটি কোন কালের দৃশ্য?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732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0"/>
            <a:ext cx="8001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SutonnyOMJ" pitchFamily="2" charset="0"/>
                <a:cs typeface="SutonnyOMJ" pitchFamily="2" charset="0"/>
              </a:rPr>
              <a:t>বর্ষাকাল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8001000" cy="40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5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81000"/>
            <a:ext cx="5867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এই পাঠ শেষে শিক্ষার্থীরা 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….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599" cy="4339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endParaRPr lang="bn-BD" sz="4000" dirty="0" smtClean="0">
              <a:latin typeface="SutonnyOMJ" pitchFamily="2" charset="0"/>
              <a:cs typeface="SutonnyOMJ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কোন কোন মাস নিয়ে বর্ষাকাল হয় তা উল্লেখ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বর্ষাকালে প্রকৃতির রূপ বর্ণনা করতে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পা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রবে</a:t>
            </a:r>
            <a:endParaRPr lang="bn-BD" sz="4000" dirty="0" smtClean="0">
              <a:latin typeface="SutonnyOMJ" pitchFamily="2" charset="0"/>
              <a:cs typeface="SutonnyOMJ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বর্ষাকালের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ফুল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-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ফলগুলো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চিহ্নিত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বর্ষাকালের ফসলের নাম গুলো </a:t>
            </a:r>
            <a:r>
              <a:rPr lang="bn-BD" sz="4000" dirty="0">
                <a:latin typeface="SutonnyOMJ" pitchFamily="2" charset="0"/>
                <a:cs typeface="SutonnyOMJ" pitchFamily="2" charset="0"/>
              </a:rPr>
              <a:t>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বর্ষাকাল রচনাটি </a:t>
            </a:r>
            <a:r>
              <a:rPr lang="bn-BD" sz="4000" dirty="0">
                <a:latin typeface="SutonnyOMJ" pitchFamily="2" charset="0"/>
                <a:cs typeface="SutonnyOMJ" pitchFamily="2" charset="0"/>
              </a:rPr>
              <a:t>লিখতে পারবে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2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723900"/>
            <a:ext cx="4191000" cy="2805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685800"/>
            <a:ext cx="402475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886200"/>
            <a:ext cx="4191000" cy="2895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8360" y="3886200"/>
            <a:ext cx="399704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43200" y="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চিত্র গুলো অনুধাবন কর।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0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368927"/>
            <a:ext cx="4191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বর্ষাকাল</a:t>
            </a:r>
            <a:endParaRPr lang="en-US" sz="8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9977" y="4258270"/>
            <a:ext cx="269124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শ্রাবণ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0082" y="4258270"/>
            <a:ext cx="294062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আষাঢ়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6" name="Straight Arrow Connector 5"/>
          <p:cNvCxnSpPr>
            <a:stCxn id="2" idx="2"/>
            <a:endCxn id="4" idx="0"/>
          </p:cNvCxnSpPr>
          <p:nvPr/>
        </p:nvCxnSpPr>
        <p:spPr>
          <a:xfrm rot="5400000">
            <a:off x="3467296" y="3115466"/>
            <a:ext cx="565904" cy="17197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  <a:endCxn id="3" idx="0"/>
          </p:cNvCxnSpPr>
          <p:nvPr/>
        </p:nvCxnSpPr>
        <p:spPr>
          <a:xfrm rot="16200000" flipH="1">
            <a:off x="5374898" y="2927568"/>
            <a:ext cx="565904" cy="2095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4572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বর্ষাকাল কোন কোন মাস নিয়ে হয় বলতে পার?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0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866" y="228600"/>
            <a:ext cx="1860388" cy="2258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4484" y="214745"/>
            <a:ext cx="2209800" cy="237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8254" y="228600"/>
            <a:ext cx="2286000" cy="22585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3" y="4724400"/>
            <a:ext cx="2421497" cy="201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5655" y="4724400"/>
            <a:ext cx="2743200" cy="2018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1254" y="4724400"/>
            <a:ext cx="3048000" cy="20189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980" y="2943640"/>
            <a:ext cx="2050473" cy="1633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17" y="2943640"/>
            <a:ext cx="2178049" cy="1633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9654" y="2943640"/>
            <a:ext cx="2133600" cy="16335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8727" y="2943640"/>
            <a:ext cx="2140527" cy="1633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654" y="263235"/>
            <a:ext cx="1752600" cy="22239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2770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বর্ষার ফল</a:t>
            </a:r>
            <a:endParaRPr lang="en-US" sz="5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4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2979E-6 L 0.70416 0.00069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40720"/>
            <a:ext cx="1981200" cy="1821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540720"/>
            <a:ext cx="2025015" cy="182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533400"/>
            <a:ext cx="2057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2514600"/>
            <a:ext cx="1990379" cy="2112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33400"/>
            <a:ext cx="22860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800600"/>
            <a:ext cx="245058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090" y="4755769"/>
            <a:ext cx="2894330" cy="2026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3636" y="4755769"/>
            <a:ext cx="3064164" cy="2026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514601"/>
            <a:ext cx="2085109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2514600"/>
            <a:ext cx="2362200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518937"/>
            <a:ext cx="1981200" cy="21292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" y="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বর্ষার ফুল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5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253</Words>
  <Application>Microsoft Office PowerPoint</Application>
  <PresentationFormat>On-screen Show (4:3)</PresentationFormat>
  <Paragraphs>65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Windows User</cp:lastModifiedBy>
  <cp:revision>114</cp:revision>
  <dcterms:created xsi:type="dcterms:W3CDTF">2012-12-03T03:41:36Z</dcterms:created>
  <dcterms:modified xsi:type="dcterms:W3CDTF">2020-06-18T06:32:02Z</dcterms:modified>
</cp:coreProperties>
</file>