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67" r:id="rId10"/>
    <p:sldId id="27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3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0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0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2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7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04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5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3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76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8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1BB44-6433-478C-8953-3438D38E9EAA}" type="datetimeFigureOut">
              <a:rPr lang="en-US" smtClean="0"/>
              <a:pPr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739F-6433-424D-A56F-C13873886F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0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নিডোব্লাস্ট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942" y="1825625"/>
            <a:ext cx="5084115" cy="4351338"/>
          </a:xfrm>
        </p:spPr>
      </p:pic>
    </p:spTree>
    <p:extLst>
      <p:ext uri="{BB962C8B-B14F-4D97-AF65-F5344CB8AC3E}">
        <p14:creationId xmlns:p14="http://schemas.microsoft.com/office/powerpoint/2010/main" val="432922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049" y="1513490"/>
            <a:ext cx="11419490" cy="4950372"/>
          </a:xfrm>
        </p:spPr>
        <p:txBody>
          <a:bodyPr>
            <a:normAutofit fontScale="25000" lnSpcReduction="20000"/>
          </a:bodyPr>
          <a:lstStyle/>
          <a:p>
            <a:r>
              <a:rPr lang="bn-BD" sz="12800" dirty="0" smtClean="0"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US" sz="1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1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Platys </a:t>
            </a:r>
            <a:r>
              <a:rPr lang="bn-BD" sz="12800" dirty="0" smtClean="0">
                <a:latin typeface="NikoshBAN" pitchFamily="2" charset="0"/>
                <a:cs typeface="NikoshBAN" pitchFamily="2" charset="0"/>
              </a:rPr>
              <a:t>অর্থ </a:t>
            </a:r>
            <a:r>
              <a:rPr lang="en-US" sz="12800" dirty="0" err="1" smtClean="0">
                <a:latin typeface="NikoshBAN" pitchFamily="2" charset="0"/>
                <a:cs typeface="NikoshBAN" pitchFamily="2" charset="0"/>
              </a:rPr>
              <a:t>চ্যাপ্টা</a:t>
            </a:r>
            <a:r>
              <a:rPr lang="en-US" sz="1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28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1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Helminths</a:t>
            </a:r>
            <a:r>
              <a:rPr lang="bn-BD" sz="12800" dirty="0" smtClean="0">
                <a:latin typeface="NikoshBAN" pitchFamily="2" charset="0"/>
                <a:cs typeface="NikoshBAN" pitchFamily="2" charset="0"/>
              </a:rPr>
              <a:t> অর্থ</a:t>
            </a:r>
            <a:r>
              <a:rPr lang="en-US" sz="1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dirty="0" err="1" smtClean="0">
                <a:latin typeface="NikoshBAN" pitchFamily="2" charset="0"/>
                <a:cs typeface="NikoshBAN" pitchFamily="2" charset="0"/>
              </a:rPr>
              <a:t>কৃমি</a:t>
            </a:r>
            <a:r>
              <a:rPr lang="en-US" sz="1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1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800" dirty="0" err="1" smtClean="0">
                <a:latin typeface="NikoshBAN" pitchFamily="2" charset="0"/>
                <a:cs typeface="NikoshBAN" pitchFamily="2" charset="0"/>
              </a:rPr>
              <a:t>কীট</a:t>
            </a:r>
            <a:r>
              <a:rPr lang="en-US" sz="1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bn-BD" sz="4000" b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12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</a:p>
          <a:p>
            <a:pPr algn="just"/>
            <a:endParaRPr lang="bn-BD" sz="12800" b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1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১/ </a:t>
            </a:r>
            <a:r>
              <a:rPr lang="bn-BD" sz="11200" b="1" dirty="0" smtClean="0">
                <a:latin typeface="NikoshBAN" pitchFamily="2" charset="0"/>
                <a:cs typeface="NikoshBAN" pitchFamily="2" charset="0"/>
              </a:rPr>
              <a:t>দেহ </a:t>
            </a:r>
            <a:r>
              <a:rPr lang="en-US" sz="11200" b="1" dirty="0" err="1" smtClean="0">
                <a:latin typeface="NikoshBAN" pitchFamily="2" charset="0"/>
                <a:cs typeface="NikoshBAN" pitchFamily="2" charset="0"/>
              </a:rPr>
              <a:t>চ্যাপ্টা</a:t>
            </a:r>
            <a:r>
              <a:rPr lang="bn-BD" sz="11200" b="1" dirty="0" smtClean="0">
                <a:latin typeface="NikoshBAN" pitchFamily="2" charset="0"/>
                <a:cs typeface="NikoshBAN" pitchFamily="2" charset="0"/>
              </a:rPr>
              <a:t> , উভলিঙ্গ ,কিউটিকেল যুক্ত । </a:t>
            </a:r>
            <a:endParaRPr lang="bn-BD" sz="128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1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২/ </a:t>
            </a:r>
            <a:r>
              <a:rPr lang="bn-BD" sz="11200" b="1" dirty="0" smtClean="0">
                <a:latin typeface="NikoshBAN" pitchFamily="2" charset="0"/>
                <a:cs typeface="NikoshBAN" pitchFamily="2" charset="0"/>
              </a:rPr>
              <a:t>দেহে শিখা অঙ্গ নামক রেচন অঙ্গ আছে ।</a:t>
            </a:r>
            <a:endParaRPr lang="bn-BD" sz="128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1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৩/ </a:t>
            </a:r>
            <a:r>
              <a:rPr lang="bn-BD" sz="11200" b="1" dirty="0" smtClean="0">
                <a:latin typeface="NikoshBAN" pitchFamily="2" charset="0"/>
                <a:cs typeface="NikoshBAN" pitchFamily="2" charset="0"/>
              </a:rPr>
              <a:t>দেহে চোষক ও আংটা থাকে ।</a:t>
            </a:r>
          </a:p>
          <a:p>
            <a:pPr algn="just"/>
            <a:r>
              <a:rPr lang="bn-BD" sz="1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৪/ </a:t>
            </a:r>
            <a:r>
              <a:rPr lang="bn-BD" sz="11200" b="1" dirty="0" smtClean="0">
                <a:latin typeface="NikoshBAN" pitchFamily="2" charset="0"/>
                <a:cs typeface="NikoshBAN" pitchFamily="2" charset="0"/>
              </a:rPr>
              <a:t>পৌষ্টিকতন্ত্র অসম্পুণ বা অনুপস্থিত ।</a:t>
            </a:r>
          </a:p>
          <a:p>
            <a:pPr algn="just"/>
            <a:r>
              <a:rPr lang="bn-BD" sz="1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৫/ </a:t>
            </a:r>
            <a:r>
              <a:rPr lang="bn-BD" sz="11200" b="1" dirty="0" smtClean="0">
                <a:latin typeface="NikoshBAN" pitchFamily="2" charset="0"/>
                <a:cs typeface="NikoshBAN" pitchFamily="2" charset="0"/>
              </a:rPr>
              <a:t>সাধারণত পরজীবী  ।</a:t>
            </a:r>
          </a:p>
          <a:p>
            <a:pPr algn="just"/>
            <a:r>
              <a:rPr lang="bn-BD" sz="1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bn-BD" sz="1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উদাহরণ - ফিতা</a:t>
            </a:r>
            <a:r>
              <a:rPr lang="en-US" sz="1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কৃমি</a:t>
            </a:r>
            <a:r>
              <a:rPr lang="en-US" sz="1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য</a:t>
            </a:r>
            <a:r>
              <a:rPr lang="en-US" sz="1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</a:t>
            </a:r>
            <a:r>
              <a:rPr lang="bn-BD" sz="1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en-US" sz="1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কৃমি</a:t>
            </a:r>
            <a:r>
              <a:rPr lang="en-US" sz="1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12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831111" y="449542"/>
            <a:ext cx="6721366" cy="93782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 </a:t>
            </a:r>
            <a:r>
              <a:rPr lang="bn-BD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Platyhelminthes</a:t>
            </a:r>
            <a:r>
              <a:rPr lang="bn-BD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784814"/>
          </a:xfrm>
        </p:spPr>
        <p:txBody>
          <a:bodyPr>
            <a:normAutofit/>
          </a:bodyPr>
          <a:lstStyle/>
          <a:p>
            <a:r>
              <a:rPr lang="bn-BD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 </a:t>
            </a:r>
            <a:r>
              <a:rPr lang="bn-BD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Platyhelminthes</a:t>
            </a:r>
            <a:r>
              <a:rPr lang="bn-BD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5840" y="2050869"/>
            <a:ext cx="10398034" cy="453281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G:\MMC\images (5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2102" y="2638696"/>
            <a:ext cx="2207623" cy="3331029"/>
          </a:xfrm>
          <a:prstGeom prst="rect">
            <a:avLst/>
          </a:prstGeom>
          <a:noFill/>
        </p:spPr>
      </p:pic>
      <p:pic>
        <p:nvPicPr>
          <p:cNvPr id="1028" name="Picture 4" descr="G:\MMC\images (4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92489" y="2610258"/>
            <a:ext cx="2571751" cy="3294153"/>
          </a:xfrm>
          <a:prstGeom prst="rect">
            <a:avLst/>
          </a:prstGeom>
          <a:noFill/>
        </p:spPr>
      </p:pic>
      <p:pic>
        <p:nvPicPr>
          <p:cNvPr id="1029" name="Picture 5" descr="G:\MMC\images(2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8903" y="2543040"/>
            <a:ext cx="2664823" cy="3439749"/>
          </a:xfrm>
          <a:prstGeom prst="rect">
            <a:avLst/>
          </a:prstGeom>
          <a:noFill/>
        </p:spPr>
      </p:pic>
      <p:pic>
        <p:nvPicPr>
          <p:cNvPr id="1030" name="Picture 6" descr="G:\MMC\image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51355" y="2677885"/>
            <a:ext cx="2562225" cy="3291841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077333"/>
              </p:ext>
            </p:extLst>
          </p:nvPr>
        </p:nvGraphicFramePr>
        <p:xfrm>
          <a:off x="1018903" y="5963194"/>
          <a:ext cx="99930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bn-BD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য</a:t>
                      </a:r>
                      <a:r>
                        <a:rPr lang="en-US" sz="1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কৃ</a:t>
                      </a:r>
                      <a:r>
                        <a:rPr lang="bn-BD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ত</a:t>
                      </a:r>
                      <a:r>
                        <a:rPr lang="en-US" sz="1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কৃমি</a:t>
                      </a: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</a:t>
                      </a:r>
                      <a:r>
                        <a:rPr lang="bn-BD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ফিতা</a:t>
                      </a:r>
                      <a:r>
                        <a:rPr lang="en-US" sz="1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কৃমি</a:t>
                      </a: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</a:t>
                      </a:r>
                      <a:r>
                        <a:rPr lang="bn-BD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</a:t>
                      </a: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</a:t>
                      </a:r>
                      <a:r>
                        <a:rPr lang="bn-BD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শিখা অঙ্গ</a:t>
                      </a:r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</a:t>
                      </a:r>
                      <a:r>
                        <a:rPr lang="bn-BD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চোষক ও আংটা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1444" y="1398068"/>
            <a:ext cx="10972800" cy="5100752"/>
          </a:xfrm>
        </p:spPr>
        <p:txBody>
          <a:bodyPr>
            <a:normAutofit fontScale="92500" lnSpcReduction="20000"/>
          </a:bodyPr>
          <a:lstStyle/>
          <a:p>
            <a:pPr algn="just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5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Nema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অর্থ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সূতা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Eidos</a:t>
            </a:r>
            <a:r>
              <a:rPr lang="en-US" sz="3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আকার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 ।</a:t>
            </a:r>
            <a:endParaRPr lang="bn-BD" sz="43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3600" b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</a:p>
          <a:p>
            <a:pPr algn="just"/>
            <a:endParaRPr lang="bn-BD" sz="3000" b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5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১/ </a:t>
            </a:r>
            <a:r>
              <a:rPr lang="bn-BD" sz="3500" b="1" dirty="0" smtClean="0">
                <a:latin typeface="NikoshBAN" pitchFamily="2" charset="0"/>
                <a:cs typeface="NikoshBAN" pitchFamily="2" charset="0"/>
              </a:rPr>
              <a:t>দেহ নলাকার । </a:t>
            </a:r>
            <a:endParaRPr lang="bn-BD" sz="43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5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২/ </a:t>
            </a:r>
            <a:r>
              <a:rPr lang="bn-BD" sz="3500" b="1" dirty="0" smtClean="0">
                <a:latin typeface="NikoshBAN" pitchFamily="2" charset="0"/>
                <a:cs typeface="NikoshBAN" pitchFamily="2" charset="0"/>
              </a:rPr>
              <a:t>দেহ গহ্বর অনাবৃত ও প্রকৃত সিলোম নাই ।  </a:t>
            </a:r>
          </a:p>
          <a:p>
            <a:pPr algn="just"/>
            <a:r>
              <a:rPr lang="bn-BD" sz="35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৩/ </a:t>
            </a:r>
            <a:r>
              <a:rPr lang="bn-BD" sz="3500" b="1" dirty="0" smtClean="0">
                <a:latin typeface="NikoshBAN" pitchFamily="2" charset="0"/>
                <a:cs typeface="NikoshBAN" pitchFamily="2" charset="0"/>
              </a:rPr>
              <a:t>পৌষ্টিকনালি সম্পুণ ।</a:t>
            </a:r>
          </a:p>
          <a:p>
            <a:pPr algn="just"/>
            <a:r>
              <a:rPr lang="bn-BD" sz="35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৪/ </a:t>
            </a:r>
            <a:r>
              <a:rPr lang="bn-BD" sz="3500" b="1" dirty="0" smtClean="0">
                <a:latin typeface="NikoshBAN" pitchFamily="2" charset="0"/>
                <a:cs typeface="NikoshBAN" pitchFamily="2" charset="0"/>
              </a:rPr>
              <a:t>সাধারণত একলিঙ্গ 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5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উদাহরণ - গোল</a:t>
            </a:r>
            <a:r>
              <a:rPr lang="en-US" sz="3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কৃমি</a:t>
            </a:r>
            <a:r>
              <a:rPr lang="en-US" sz="3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ফাইলেরিয়া </a:t>
            </a:r>
            <a:r>
              <a:rPr lang="en-US" sz="3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কৃমি</a:t>
            </a:r>
            <a:r>
              <a:rPr lang="en-US" sz="3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5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375338" y="425427"/>
            <a:ext cx="6437586" cy="74122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 </a:t>
            </a:r>
            <a:r>
              <a:rPr lang="bn-BD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Nematoda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MMC\New folder\images(6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698" y="1397726"/>
            <a:ext cx="3882254" cy="3500844"/>
          </a:xfrm>
          <a:prstGeom prst="rect">
            <a:avLst/>
          </a:prstGeom>
          <a:noFill/>
        </p:spPr>
      </p:pic>
      <p:pic>
        <p:nvPicPr>
          <p:cNvPr id="2053" name="Picture 5" descr="G:\MMC\New folder\images(5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3806" y="1410789"/>
            <a:ext cx="3027453" cy="3540034"/>
          </a:xfrm>
          <a:prstGeom prst="rect">
            <a:avLst/>
          </a:prstGeom>
          <a:noFill/>
        </p:spPr>
      </p:pic>
      <p:pic>
        <p:nvPicPr>
          <p:cNvPr id="2054" name="Picture 6" descr="G:\MMC\New folder\images(4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0078" y="1384663"/>
            <a:ext cx="3387225" cy="3566160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66159"/>
              </p:ext>
            </p:extLst>
          </p:nvPr>
        </p:nvGraphicFramePr>
        <p:xfrm>
          <a:off x="391886" y="5226351"/>
          <a:ext cx="107899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গোল</a:t>
                      </a:r>
                      <a:r>
                        <a:rPr lang="en-US" sz="1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কৃমি</a:t>
                      </a: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 ফাইলেরিয়া </a:t>
                      </a:r>
                      <a:r>
                        <a:rPr lang="en-US" sz="1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কৃমি</a:t>
                      </a: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1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গোদ রোগ</a:t>
                      </a:r>
                      <a:r>
                        <a:rPr lang="bn-BD" sz="1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540034" y="757646"/>
            <a:ext cx="34770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 </a:t>
            </a:r>
            <a:r>
              <a:rPr lang="bn-BD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Nematoda</a:t>
            </a:r>
            <a:r>
              <a:rPr lang="en-US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32000" y="496389"/>
          <a:ext cx="8128000" cy="59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117">
                <a:tc>
                  <a:txBody>
                    <a:bodyPr/>
                    <a:lstStyle/>
                    <a:p>
                      <a:r>
                        <a:rPr lang="bn-BD" b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                                                 </a:t>
                      </a:r>
                      <a:r>
                        <a:rPr lang="bn-BD" sz="2800" b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পর্ব </a:t>
                      </a:r>
                      <a:r>
                        <a:rPr lang="bn-BD" sz="2800" b="1" dirty="0" smtClean="0">
                          <a:ln w="11430"/>
                          <a:solidFill>
                            <a:srgbClr val="002060"/>
                          </a:soli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-</a:t>
                      </a:r>
                      <a:r>
                        <a:rPr lang="en-US" sz="2800" b="1" dirty="0" smtClean="0">
                          <a:ln w="11430"/>
                          <a:solidFill>
                            <a:srgbClr val="002060"/>
                          </a:soli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dirty="0" err="1" smtClean="0">
                          <a:ln w="11430"/>
                          <a:solidFill>
                            <a:srgbClr val="002060"/>
                          </a:soli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Nematoda</a:t>
                      </a:r>
                      <a:r>
                        <a:rPr lang="en-US" sz="2800" b="1" dirty="0" smtClean="0">
                          <a:ln w="11430"/>
                          <a:solidFill>
                            <a:srgbClr val="002060"/>
                          </a:soli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6924" y="2149065"/>
            <a:ext cx="10763794" cy="44021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anells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অর্থ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আংটি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Little ring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b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</a:p>
          <a:p>
            <a:pPr algn="just"/>
            <a:endParaRPr lang="bn-BD" sz="2800" b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১/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দেহ নলাকার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খন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্ডায়িত  ।</a:t>
            </a:r>
          </a:p>
          <a:p>
            <a:pPr algn="just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২/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দেহে নেফ্রিডিয়া নামক রেচন অঙ্গ আছে ।</a:t>
            </a:r>
          </a:p>
          <a:p>
            <a:pPr algn="just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৩/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প্রতিটি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খন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্ডে চলাচলের জন্য সিটা থাকে (</a:t>
            </a:r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জোঁক থাকে না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just"/>
            <a:endParaRPr lang="bn-BD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39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উদাহরণ – কেঁচো , জোঁক </a:t>
            </a: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758967" y="306753"/>
            <a:ext cx="5990896" cy="92295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 </a:t>
            </a:r>
            <a:r>
              <a:rPr lang="bn-BD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Annelida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149"/>
          </a:xfrm>
        </p:spPr>
        <p:txBody>
          <a:bodyPr>
            <a:normAutofit fontScale="90000"/>
          </a:bodyPr>
          <a:lstStyle/>
          <a:p>
            <a:r>
              <a:rPr lang="bn-BD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BD" sz="4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 </a:t>
            </a:r>
            <a:r>
              <a:rPr lang="bn-BD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Annelida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pic>
        <p:nvPicPr>
          <p:cNvPr id="1026" name="Picture 2" descr="G:\MMC\annelida\images(2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103" y="1211988"/>
            <a:ext cx="3683361" cy="1962150"/>
          </a:xfrm>
          <a:prstGeom prst="rect">
            <a:avLst/>
          </a:prstGeom>
          <a:noFill/>
        </p:spPr>
      </p:pic>
      <p:pic>
        <p:nvPicPr>
          <p:cNvPr id="1027" name="Picture 3" descr="G:\MMC\annelida\images(5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2094" y="1100543"/>
            <a:ext cx="4385311" cy="2125981"/>
          </a:xfrm>
          <a:prstGeom prst="rect">
            <a:avLst/>
          </a:prstGeom>
          <a:noFill/>
        </p:spPr>
      </p:pic>
      <p:pic>
        <p:nvPicPr>
          <p:cNvPr id="1028" name="Picture 4" descr="G:\MMC\annelida\images(3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6232" y="3801292"/>
            <a:ext cx="4364763" cy="2103120"/>
          </a:xfrm>
          <a:prstGeom prst="rect">
            <a:avLst/>
          </a:prstGeom>
          <a:noFill/>
        </p:spPr>
      </p:pic>
      <p:pic>
        <p:nvPicPr>
          <p:cNvPr id="1029" name="Picture 5" descr="G:\MMC\annelida\images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4730" y="3853543"/>
            <a:ext cx="3928790" cy="202474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325189" y="3244334"/>
            <a:ext cx="13846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bn-BD" b="1" dirty="0" smtClean="0">
                <a:solidFill>
                  <a:srgbClr val="002060"/>
                </a:solidFill>
              </a:rPr>
              <a:t>কেঁচো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45829" y="3244334"/>
            <a:ext cx="2847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     </a:t>
            </a:r>
            <a:r>
              <a:rPr lang="bn-BD" b="1" dirty="0" smtClean="0">
                <a:solidFill>
                  <a:srgbClr val="FF0000"/>
                </a:solidFill>
              </a:rPr>
              <a:t>নেফ্রিডিয়া</a:t>
            </a:r>
            <a:r>
              <a:rPr lang="bn-BD" b="1" dirty="0" smtClean="0"/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44195" y="6052849"/>
            <a:ext cx="1120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 smtClean="0"/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08311" y="6039785"/>
            <a:ext cx="3071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/>
              <a:t>চলাচলের জন্য সিটা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76579" y="6000597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solidFill>
                  <a:srgbClr val="002060"/>
                </a:solidFill>
              </a:rPr>
              <a:t>জোঁক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5683" y="32500"/>
            <a:ext cx="4027889" cy="834278"/>
          </a:xfrm>
        </p:spPr>
        <p:txBody>
          <a:bodyPr>
            <a:normAutofit/>
          </a:bodyPr>
          <a:lstStyle/>
          <a:p>
            <a:r>
              <a:rPr lang="bn-BD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737" y="1153550"/>
            <a:ext cx="10480431" cy="545220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১/ কোন </a:t>
            </a:r>
            <a:r>
              <a:rPr lang="bn-BD" sz="28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প্রানিদের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নিডোব্লাস্ট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থাকে  ?</a:t>
            </a:r>
          </a:p>
          <a:p>
            <a:pPr>
              <a:spcBef>
                <a:spcPts val="0"/>
              </a:spcBef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ক )   </a:t>
            </a:r>
            <a:r>
              <a:rPr lang="bn-BD" dirty="0" smtClean="0">
                <a:ln w="11430"/>
                <a:latin typeface="NikoshBAN" pitchFamily="2" charset="0"/>
                <a:cs typeface="NikoshBAN" pitchFamily="2" charset="0"/>
              </a:rPr>
              <a:t>Porifera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খ)   </a:t>
            </a:r>
            <a:r>
              <a:rPr lang="en-US" dirty="0" err="1" smtClean="0">
                <a:ln w="11430"/>
                <a:latin typeface="NikoshBAN" pitchFamily="2" charset="0"/>
                <a:cs typeface="NikoshBAN" pitchFamily="2" charset="0"/>
              </a:rPr>
              <a:t>Nematoda</a:t>
            </a:r>
            <a:r>
              <a:rPr lang="bn-BD" dirty="0" smtClean="0">
                <a:ln w="11430"/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n w="11430"/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dirty="0">
                <a:ln w="11430"/>
                <a:latin typeface="NikoshBAN" pitchFamily="2" charset="0"/>
                <a:cs typeface="NikoshBAN" pitchFamily="2" charset="0"/>
              </a:rPr>
              <a:t>Platyhelminthes</a:t>
            </a:r>
            <a:r>
              <a:rPr lang="en-US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ঘ)   Cnidari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                     </a:t>
            </a:r>
          </a:p>
          <a:p>
            <a:pPr>
              <a:spcBef>
                <a:spcPts val="0"/>
              </a:spcBef>
            </a:pPr>
            <a:endParaRPr lang="bn-BD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spcBef>
                <a:spcPts val="0"/>
              </a:spcBef>
            </a:pP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2/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নেফ্রিডিয়া আছে –</a:t>
            </a:r>
          </a:p>
          <a:p>
            <a:pPr>
              <a:spcBef>
                <a:spcPts val="0"/>
              </a:spcBef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 )                                                  খ)   </a:t>
            </a:r>
            <a:r>
              <a:rPr lang="bn-BD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গ)                                                     ঘ)  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G:\MMC\images(3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3333" y="3479117"/>
            <a:ext cx="2222695" cy="1203242"/>
          </a:xfrm>
          <a:prstGeom prst="rect">
            <a:avLst/>
          </a:prstGeom>
          <a:noFill/>
        </p:spPr>
      </p:pic>
      <p:pic>
        <p:nvPicPr>
          <p:cNvPr id="1027" name="Picture 3" descr="G:\MMC\images(9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5798" y="3245175"/>
            <a:ext cx="2167891" cy="1268950"/>
          </a:xfrm>
          <a:prstGeom prst="rect">
            <a:avLst/>
          </a:prstGeom>
          <a:noFill/>
        </p:spPr>
      </p:pic>
      <p:pic>
        <p:nvPicPr>
          <p:cNvPr id="1028" name="Picture 4" descr="G:\MMC\download (7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4912" y="5123794"/>
            <a:ext cx="2191116" cy="1195184"/>
          </a:xfrm>
          <a:prstGeom prst="rect">
            <a:avLst/>
          </a:prstGeom>
          <a:noFill/>
        </p:spPr>
      </p:pic>
      <p:pic>
        <p:nvPicPr>
          <p:cNvPr id="1030" name="Picture 6" descr="G:\MMC\images(8)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25798" y="4990709"/>
            <a:ext cx="2208628" cy="11384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9828"/>
            <a:ext cx="9144000" cy="1041009"/>
          </a:xfrm>
        </p:spPr>
        <p:txBody>
          <a:bodyPr>
            <a:normAutofit/>
          </a:bodyPr>
          <a:lstStyle/>
          <a:p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91175"/>
            <a:ext cx="9144000" cy="4473527"/>
          </a:xfrm>
        </p:spPr>
        <p:txBody>
          <a:bodyPr>
            <a:normAutofit/>
          </a:bodyPr>
          <a:lstStyle/>
          <a:p>
            <a:endParaRPr lang="bn-BD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ফাইলেরিয়া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কৃমি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bn-BD" sz="4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পর্বের </a:t>
            </a:r>
          </a:p>
          <a:p>
            <a:endParaRPr lang="bn-BD" sz="4800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বৈশিষ্ট্য গুলো লিখে আনবে ।</a:t>
            </a:r>
          </a:p>
          <a:p>
            <a:r>
              <a:rPr lang="bn-BD" sz="28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90B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90B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2197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00B0F0"/>
                </a:solidFill>
                <a:latin typeface="NikoshLightBAN" pitchFamily="2" charset="0"/>
                <a:cs typeface="NikoshLightBAN" pitchFamily="2" charset="0"/>
              </a:rPr>
              <a:t>সবাই ভাল থাকবে ।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7421" y="2546250"/>
            <a:ext cx="9181514" cy="35450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467" y="2345708"/>
            <a:ext cx="7679422" cy="3946142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799043"/>
              </p:ext>
            </p:extLst>
          </p:nvPr>
        </p:nvGraphicFramePr>
        <p:xfrm>
          <a:off x="2388461" y="201478"/>
          <a:ext cx="8128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26883">
                <a:tc>
                  <a:txBody>
                    <a:bodyPr/>
                    <a:lstStyle/>
                    <a:p>
                      <a:endParaRPr lang="bn-BD" dirty="0" smtClean="0"/>
                    </a:p>
                    <a:p>
                      <a:r>
                        <a:rPr kumimoji="0" lang="bn-BD" sz="4000" b="1" i="0" u="none" strike="noStrike" kern="1200" cap="none" spc="0" normalizeH="0" baseline="0" noProof="0" dirty="0" smtClean="0">
                          <a:ln w="1905"/>
                          <a:gradFill>
                            <a:gsLst>
                              <a:gs pos="0">
                                <a:srgbClr val="C19859">
                                  <a:shade val="20000"/>
                                  <a:satMod val="200000"/>
                                </a:srgbClr>
                              </a:gs>
                              <a:gs pos="78000">
                                <a:srgbClr val="C19859">
                                  <a:tint val="90000"/>
                                  <a:shade val="89000"/>
                                  <a:satMod val="220000"/>
                                </a:srgbClr>
                              </a:gs>
                              <a:gs pos="100000">
                                <a:srgbClr val="C19859">
                                  <a:tint val="12000"/>
                                  <a:satMod val="255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 </a:t>
                      </a:r>
                      <a:r>
                        <a:rPr kumimoji="0" lang="en-US" sz="4000" b="1" i="0" u="none" strike="noStrike" kern="1200" cap="none" spc="0" normalizeH="0" baseline="0" noProof="0" dirty="0" smtClean="0">
                          <a:ln w="1905"/>
                          <a:gradFill>
                            <a:gsLst>
                              <a:gs pos="0">
                                <a:srgbClr val="C19859">
                                  <a:shade val="20000"/>
                                  <a:satMod val="200000"/>
                                </a:srgbClr>
                              </a:gs>
                              <a:gs pos="78000">
                                <a:srgbClr val="C19859">
                                  <a:tint val="90000"/>
                                  <a:shade val="89000"/>
                                  <a:satMod val="220000"/>
                                </a:srgbClr>
                              </a:gs>
                              <a:gs pos="100000">
                                <a:srgbClr val="C19859">
                                  <a:tint val="12000"/>
                                  <a:satMod val="255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  </a:t>
                      </a:r>
                      <a:r>
                        <a:rPr kumimoji="0" lang="bn-BD" sz="4000" b="1" i="0" u="none" strike="noStrike" kern="1200" cap="none" spc="0" normalizeH="0" baseline="0" noProof="0" dirty="0" smtClean="0">
                          <a:ln w="1905"/>
                          <a:gradFill>
                            <a:gsLst>
                              <a:gs pos="0">
                                <a:srgbClr val="C19859">
                                  <a:shade val="20000"/>
                                  <a:satMod val="200000"/>
                                </a:srgbClr>
                              </a:gs>
                              <a:gs pos="78000">
                                <a:srgbClr val="C19859">
                                  <a:tint val="90000"/>
                                  <a:shade val="89000"/>
                                  <a:satMod val="220000"/>
                                </a:srgbClr>
                              </a:gs>
                              <a:gs pos="100000">
                                <a:srgbClr val="C19859">
                                  <a:tint val="12000"/>
                                  <a:satMod val="255000"/>
                                </a:srgb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uLnTx/>
                          <a:uFillTx/>
                          <a:latin typeface="NikoshBAN" pitchFamily="2" charset="0"/>
                          <a:ea typeface="+mn-ea"/>
                          <a:cs typeface="NikoshBAN" pitchFamily="2" charset="0"/>
                        </a:rPr>
                        <a:t>  </a:t>
                      </a:r>
                      <a:r>
                        <a:rPr kumimoji="0" lang="bn-BD" sz="9600" b="1" i="0" u="none" strike="noStrike" kern="1200" cap="none" spc="0" normalizeH="0" baseline="0" noProof="0" dirty="0" smtClean="0">
                          <a:ln w="1905"/>
                          <a:solidFill>
                            <a:srgbClr val="0070C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uLnTx/>
                          <a:uFillTx/>
                          <a:latin typeface="NikoshLightBAN" pitchFamily="2" charset="0"/>
                          <a:ea typeface="+mn-ea"/>
                          <a:cs typeface="NikoshLightBAN" pitchFamily="2" charset="0"/>
                        </a:rPr>
                        <a:t>স্বাগতম</a:t>
                      </a:r>
                      <a:endParaRPr lang="en-US" sz="8000" i="0" dirty="0">
                        <a:solidFill>
                          <a:srgbClr val="0070C0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453739"/>
              </p:ext>
            </p:extLst>
          </p:nvPr>
        </p:nvGraphicFramePr>
        <p:xfrm>
          <a:off x="2032000" y="2061274"/>
          <a:ext cx="8484461" cy="430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079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172" y="2293748"/>
            <a:ext cx="8087711" cy="390409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097" y="2270857"/>
            <a:ext cx="1560786" cy="156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0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4" y="887959"/>
            <a:ext cx="1005254" cy="100525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454683"/>
              </p:ext>
            </p:extLst>
          </p:nvPr>
        </p:nvGraphicFramePr>
        <p:xfrm>
          <a:off x="472964" y="2035104"/>
          <a:ext cx="11303876" cy="3199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1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9048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LightBAN" pitchFamily="2" charset="0"/>
                          <a:cs typeface="NikoshLightBAN" pitchFamily="2" charset="0"/>
                        </a:rPr>
                        <a:t>          </a:t>
                      </a:r>
                    </a:p>
                    <a:p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নীল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রতন বাগচী</a:t>
                      </a:r>
                    </a:p>
                    <a:p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</a:t>
                      </a:r>
                      <a:r>
                        <a:rPr lang="bn-BD" sz="36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সহকারী</a:t>
                      </a:r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শিক্ষক (বিজ্ঞান)</a:t>
                      </a:r>
                    </a:p>
                    <a:p>
                      <a:r>
                        <a:rPr lang="bn-BD" sz="3000" baseline="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চাঁদ সুলতানা বালিকা বিদ্যালয়,</a:t>
                      </a:r>
                    </a:p>
                    <a:p>
                      <a:r>
                        <a:rPr lang="bn-BD" sz="3600" baseline="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   কুষ্টিয়া-৭০০০</a:t>
                      </a:r>
                      <a:endParaRPr lang="en-US" sz="3600" baseline="0" dirty="0" smtClean="0">
                        <a:solidFill>
                          <a:schemeClr val="tx1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  <a:p>
                      <a:r>
                        <a:rPr lang="en-US" sz="3600" baseline="0" dirty="0" smtClean="0">
                          <a:solidFill>
                            <a:srgbClr val="FFFF00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nrbsir@gmail.com</a:t>
                      </a:r>
                      <a:endParaRPr lang="bn-BD" sz="3600" baseline="0" dirty="0" smtClean="0">
                        <a:solidFill>
                          <a:srgbClr val="FFFF00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bn-BD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bn-IN" sz="40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শ্রেণীঃ </a:t>
                      </a:r>
                      <a:r>
                        <a:rPr lang="bn-BD" sz="40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অষ্টম</a:t>
                      </a:r>
                      <a:endParaRPr lang="bn-IN" sz="4000" dirty="0" smtClean="0">
                        <a:solidFill>
                          <a:schemeClr val="tx1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  <a:p>
                      <a:pPr marL="0" indent="0"/>
                      <a:r>
                        <a:rPr lang="bn-BD" sz="40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</a:t>
                      </a:r>
                      <a:r>
                        <a:rPr lang="bn-IN" sz="40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বিষয়ঃ </a:t>
                      </a:r>
                      <a:r>
                        <a:rPr lang="bn-BD" sz="4000" baseline="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বিজ্ঞান</a:t>
                      </a:r>
                      <a:endParaRPr lang="bn-IN" sz="2800" dirty="0" smtClean="0">
                        <a:solidFill>
                          <a:schemeClr val="tx1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  <a:p>
                      <a:pPr marL="0" indent="0"/>
                      <a:r>
                        <a:rPr lang="bn-BD" sz="40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</a:t>
                      </a:r>
                      <a:r>
                        <a:rPr lang="bn-IN" sz="28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অধ্যায়ঃ </a:t>
                      </a:r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১ম</a:t>
                      </a:r>
                    </a:p>
                    <a:p>
                      <a:pPr marL="0" indent="0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(প্রানিজগতের</a:t>
                      </a:r>
                      <a:r>
                        <a:rPr lang="bn-BD" sz="2800" baseline="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শ্রেণিবিন্যাস)</a:t>
                      </a:r>
                      <a:endParaRPr lang="bn-IN" sz="2800" dirty="0" smtClean="0">
                        <a:solidFill>
                          <a:schemeClr val="tx1"/>
                        </a:solidFill>
                        <a:latin typeface="NikoshLightBAN" pitchFamily="2" charset="0"/>
                        <a:cs typeface="NikoshLightBAN" pitchFamily="2" charset="0"/>
                      </a:endParaRPr>
                    </a:p>
                    <a:p>
                      <a:pPr marL="0" indent="0"/>
                      <a:r>
                        <a:rPr lang="bn-BD" sz="28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    </a:t>
                      </a:r>
                      <a:r>
                        <a:rPr lang="bn-IN" sz="2800" dirty="0" smtClean="0">
                          <a:solidFill>
                            <a:schemeClr val="tx1"/>
                          </a:solidFill>
                          <a:latin typeface="NikoshLightBAN" pitchFamily="2" charset="0"/>
                          <a:cs typeface="NikoshLightBAN" pitchFamily="2" charset="0"/>
                        </a:rPr>
                        <a:t>সময়ঃ ৪৫ মিনিট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96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 </a:t>
            </a:r>
            <a:br>
              <a:rPr lang="bn-BD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</a:b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   </a:t>
            </a:r>
            <a:br>
              <a:rPr lang="bn-BD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</a:br>
            <a:r>
              <a:rPr lang="bn-BD" dirty="0">
                <a:latin typeface="NikoshLightBAN" panose="02000000000000000000" pitchFamily="2" charset="0"/>
                <a:cs typeface="NikoshLightBAN" panose="02000000000000000000" pitchFamily="2" charset="0"/>
              </a:rPr>
              <a:t> </a:t>
            </a:r>
            <a:r>
              <a:rPr lang="bn-BD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   </a:t>
            </a:r>
            <a:r>
              <a:rPr lang="bn-BD" sz="80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শিখনফল</a:t>
            </a:r>
            <a:r>
              <a:rPr lang="bn-BD" sz="67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/>
            </a:r>
            <a:br>
              <a:rPr lang="bn-BD" sz="67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</a:br>
            <a:endParaRPr lang="en-US" sz="6700" b="1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184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n-BD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             </a:t>
            </a:r>
          </a:p>
          <a:p>
            <a:pPr marL="0" indent="0">
              <a:buNone/>
            </a:pPr>
            <a:r>
              <a:rPr lang="bn-BD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  </a:t>
            </a:r>
          </a:p>
          <a:p>
            <a:pPr>
              <a:lnSpc>
                <a:spcPct val="120000"/>
              </a:lnSpc>
            </a:pPr>
            <a:r>
              <a:rPr lang="bn-BD" sz="40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অমেরুদন্ডী প্রাণীর শ্রেণিবিন্যাস করতে পারবে </a:t>
            </a:r>
            <a:r>
              <a:rPr lang="bn-BD" sz="40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।</a:t>
            </a:r>
          </a:p>
          <a:p>
            <a:pPr>
              <a:lnSpc>
                <a:spcPct val="120000"/>
              </a:lnSpc>
            </a:pPr>
            <a:endParaRPr lang="bn-BD" sz="4000" b="1" dirty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bn-BD" sz="40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মেরুদন্ডী </a:t>
            </a:r>
            <a:r>
              <a:rPr lang="bn-BD" sz="40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প্রাণীর শ্রেণিবিন্যাস করতে </a:t>
            </a:r>
            <a:r>
              <a:rPr lang="bn-BD" sz="40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পারবে ।</a:t>
            </a:r>
          </a:p>
          <a:p>
            <a:pPr marL="0" indent="0">
              <a:lnSpc>
                <a:spcPct val="120000"/>
              </a:lnSpc>
              <a:buNone/>
            </a:pPr>
            <a:endParaRPr lang="bn-BD" sz="4000" b="1" dirty="0" smtClean="0">
              <a:latin typeface="NikoshLightBAN" panose="02000000000000000000" pitchFamily="2" charset="0"/>
              <a:cs typeface="NikoshLightBAN" panose="02000000000000000000" pitchFamily="2" charset="0"/>
            </a:endParaRPr>
          </a:p>
          <a:p>
            <a:pPr>
              <a:lnSpc>
                <a:spcPct val="120000"/>
              </a:lnSpc>
            </a:pPr>
            <a:r>
              <a:rPr lang="bn-BD" sz="4000" b="1" dirty="0" smtClean="0">
                <a:latin typeface="NikoshLightBAN" panose="02000000000000000000" pitchFamily="2" charset="0"/>
                <a:cs typeface="NikoshLightBAN" panose="02000000000000000000" pitchFamily="2" charset="0"/>
              </a:rPr>
              <a:t>প্রানিজগতের শ্রেণিবিন্যাসের  প্রয়োজনীয়তা ব্যাখ্যা </a:t>
            </a:r>
            <a:r>
              <a:rPr lang="bn-BD" sz="4000" b="1" dirty="0">
                <a:latin typeface="NikoshLightBAN" panose="02000000000000000000" pitchFamily="2" charset="0"/>
                <a:cs typeface="NikoshLightBAN" panose="02000000000000000000" pitchFamily="2" charset="0"/>
              </a:rPr>
              <a:t>করতে পারবে ।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84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1887"/>
            <a:ext cx="9144000" cy="1718268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</a:t>
            </a:r>
            <a:r>
              <a:rPr lang="bn-BD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্রেণীবিন্যাস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24222"/>
            <a:ext cx="8833945" cy="4024330"/>
          </a:xfrm>
        </p:spPr>
        <p:txBody>
          <a:bodyPr>
            <a:noAutofit/>
          </a:bodyPr>
          <a:lstStyle/>
          <a:p>
            <a:endParaRPr lang="bn-BD" sz="18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বিশাল বৈচিত্রময় জীব জগত কে সহজভাবে অল্প পরিশ্রমে এবংঅল্প সময়ে সঠিক ভাবে জানার জন্য বিভিন্ন দল ও ঊপদলে বিন্যস্ত করার পদ্ধতি কে জীব জগতের শ্রেনিবিন্যাস বলে।</a:t>
            </a:r>
            <a:endParaRPr lang="en-GB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417378"/>
            <a:ext cx="10515600" cy="90692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6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</a:t>
            </a:r>
            <a:r>
              <a:rPr lang="bn-BD" sz="6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PORIFERA</a:t>
            </a:r>
            <a:endParaRPr lang="en-US" sz="6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Porus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 ছিদ্র এবং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Ferre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18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-</a:t>
            </a:r>
            <a:endParaRPr lang="bn-BD" sz="32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১/ 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এদের দেহে অসংখ্য ছিদ্র আছে 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ছিদ্রপথেই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অক্সিজেন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 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২/ 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এরা অধিকাংশই সামুদ্রিক ও দলবদ্ধ ।</a:t>
            </a:r>
          </a:p>
          <a:p>
            <a:pPr>
              <a:buNone/>
            </a:pPr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৩/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কোন বস্তুর সাথে আটক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ে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থাকে ।</a:t>
            </a:r>
          </a:p>
          <a:p>
            <a:pPr>
              <a:buNone/>
            </a:pPr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৪/  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সুগঠিত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কলা ,অঙ্গ এবং তন্ত্র নাই ।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উদাহরণ –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স্পঞ্জিলা ,স্কাইফা</a:t>
            </a:r>
          </a:p>
          <a:p>
            <a:pPr>
              <a:buNone/>
            </a:pP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3659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4480" y="574767"/>
            <a:ext cx="9113520" cy="13716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Porifera</a:t>
            </a:r>
            <a:endParaRPr lang="en-US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81497"/>
            <a:ext cx="9144000" cy="340940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95616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232363"/>
              </p:ext>
            </p:extLst>
          </p:nvPr>
        </p:nvGraphicFramePr>
        <p:xfrm>
          <a:off x="2743200" y="2412124"/>
          <a:ext cx="7416800" cy="3766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833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33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7" name="Picture 3" descr="G:\MMC\FB_IMG_14708823842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690" y="2562307"/>
            <a:ext cx="3302230" cy="1613222"/>
          </a:xfrm>
          <a:prstGeom prst="rect">
            <a:avLst/>
          </a:prstGeom>
          <a:noFill/>
        </p:spPr>
      </p:pic>
      <p:pic>
        <p:nvPicPr>
          <p:cNvPr id="1028" name="Picture 4" descr="G:\MMC\images(7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7464" y="2503565"/>
            <a:ext cx="3393639" cy="1611235"/>
          </a:xfrm>
          <a:prstGeom prst="rect">
            <a:avLst/>
          </a:prstGeom>
          <a:noFill/>
        </p:spPr>
      </p:pic>
      <p:pic>
        <p:nvPicPr>
          <p:cNvPr id="1029" name="Picture 5" descr="G:\MMC\images(6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68790" y="4358276"/>
            <a:ext cx="3396030" cy="1641415"/>
          </a:xfrm>
          <a:prstGeom prst="rect">
            <a:avLst/>
          </a:prstGeom>
          <a:noFill/>
        </p:spPr>
      </p:pic>
      <p:pic>
        <p:nvPicPr>
          <p:cNvPr id="1030" name="Picture 6" descr="G:\MMC\images(5)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28653" y="4295427"/>
            <a:ext cx="3482450" cy="1843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1766" y="236484"/>
            <a:ext cx="6668813" cy="104052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BD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পর্ব </a:t>
            </a:r>
            <a:r>
              <a:rPr lang="bn-BD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C</a:t>
            </a: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nidaria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91417" y="1528945"/>
            <a:ext cx="9248503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শব্দ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Knide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রোম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কাঁটা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Aria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অর্থ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28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bn-BD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>
              <a:buNone/>
            </a:pPr>
            <a:endParaRPr lang="bn-BD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১/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দ্বিস্তর ভ্রণ ( Diploblastic)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বিশি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ষ্ট প্রাণী ।</a:t>
            </a:r>
          </a:p>
          <a:p>
            <a:pPr>
              <a:buNone/>
            </a:pP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২/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দেহ গহ্বর সিলেনটেরন যা পরিপাক ও সংবহনে অংশ নেয়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৩/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বাইরের কোষ স্তরে নিডোব্লাস্ট থাকে যা চলন , আত্মরক্ষা , শিকার ধরায় অংশ নেয় । </a:t>
            </a:r>
          </a:p>
          <a:p>
            <a:pPr>
              <a:buNone/>
            </a:pPr>
            <a:r>
              <a:rPr lang="bn-BD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pPr>
              <a:buNone/>
            </a:pPr>
            <a:r>
              <a:rPr lang="bn-BD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উদাহরণ–  হাইড্রা , অবেলিয়া </a:t>
            </a:r>
          </a:p>
          <a:p>
            <a:pPr>
              <a:buNone/>
            </a:pPr>
            <a:endParaRPr lang="bn-BD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2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পর্ব </a:t>
            </a:r>
            <a:r>
              <a:rPr lang="bn-BD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C</a:t>
            </a:r>
            <a:r>
              <a:rPr lang="bn-B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nidaria</a:t>
            </a:r>
            <a:endParaRPr lang="en-US" dirty="0"/>
          </a:p>
        </p:txBody>
      </p:sp>
      <p:pic>
        <p:nvPicPr>
          <p:cNvPr id="1028" name="Picture 4" descr="G:\MMC\images(18)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035" y="1532687"/>
            <a:ext cx="4676502" cy="4371724"/>
          </a:xfrm>
          <a:prstGeom prst="rect">
            <a:avLst/>
          </a:prstGeom>
          <a:noFill/>
        </p:spPr>
      </p:pic>
      <p:pic>
        <p:nvPicPr>
          <p:cNvPr id="1032" name="Picture 8" descr="G:\MMC\images(12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5303" y="1529444"/>
            <a:ext cx="4493621" cy="4009209"/>
          </a:xfrm>
          <a:prstGeom prst="rect">
            <a:avLst/>
          </a:prstGeom>
          <a:noFill/>
        </p:spPr>
      </p:pic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181497" y="5956663"/>
          <a:ext cx="8383451" cy="39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6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175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</a:t>
                      </a:r>
                      <a:r>
                        <a:rPr lang="bn-BD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হাইড্রা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                        </a:t>
                      </a:r>
                      <a:r>
                        <a:rPr lang="bn-BD" sz="1800" b="1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অবেলিয়া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437416</TotalTime>
  <Words>495</Words>
  <Application>Microsoft Office PowerPoint</Application>
  <PresentationFormat>Widescreen</PresentationFormat>
  <Paragraphs>117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NikoshLightBAN</vt:lpstr>
      <vt:lpstr>Vrinda</vt:lpstr>
      <vt:lpstr>Office Theme</vt:lpstr>
      <vt:lpstr>PowerPoint Presentation</vt:lpstr>
      <vt:lpstr>PowerPoint Presentation</vt:lpstr>
      <vt:lpstr>PowerPoint Presentation</vt:lpstr>
      <vt:lpstr>                                                     শিখনফল </vt:lpstr>
      <vt:lpstr>শ্রেণীবিন্যাস</vt:lpstr>
      <vt:lpstr>             পর্ব-PORIFERA</vt:lpstr>
      <vt:lpstr>Porifera</vt:lpstr>
      <vt:lpstr>পর্ব - Cnidaria</vt:lpstr>
      <vt:lpstr>                       পর্ব - Cnidaria</vt:lpstr>
      <vt:lpstr>                      নিডোব্লাস্ট</vt:lpstr>
      <vt:lpstr>পর্ব -Platyhelminthes </vt:lpstr>
      <vt:lpstr>পর্ব - Platyhelminthes </vt:lpstr>
      <vt:lpstr>পর্ব - Nematoda </vt:lpstr>
      <vt:lpstr>PowerPoint Presentation</vt:lpstr>
      <vt:lpstr>পর্ব - Annelida </vt:lpstr>
      <vt:lpstr>                           পর্ব - Annelida </vt:lpstr>
      <vt:lpstr>মূল্যায়ন </vt:lpstr>
      <vt:lpstr>বাড়ীর কাজ</vt:lpstr>
      <vt:lpstr>সবাই ভাল থাকবে 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ANKITA</dc:creator>
  <cp:lastModifiedBy>ANKITA BAGCHI</cp:lastModifiedBy>
  <cp:revision>230</cp:revision>
  <dcterms:created xsi:type="dcterms:W3CDTF">2016-12-20T16:24:09Z</dcterms:created>
  <dcterms:modified xsi:type="dcterms:W3CDTF">2020-06-11T15:03:30Z</dcterms:modified>
</cp:coreProperties>
</file>