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73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4" d="100"/>
          <a:sy n="64" d="100"/>
        </p:scale>
        <p:origin x="-156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jonmo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88" y="304800"/>
            <a:ext cx="9003712" cy="61722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B05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6096000" y="4343400"/>
            <a:ext cx="3048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dirty="0" smtClean="0">
                <a:solidFill>
                  <a:srgbClr val="FF0000"/>
                </a:solidFill>
              </a:rPr>
              <a:t>স্বাগতম </a:t>
            </a:r>
            <a:endParaRPr lang="en-US" sz="8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95600" y="304800"/>
            <a:ext cx="4248279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IN" dirty="0" smtClean="0"/>
              <a:t> </a:t>
            </a:r>
            <a:r>
              <a:rPr lang="bn-IN" sz="2800" dirty="0" smtClean="0">
                <a:solidFill>
                  <a:srgbClr val="FF0000"/>
                </a:solidFill>
              </a:rPr>
              <a:t>নতুন শব্দ ও বাক্য গঠন  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349341" y="1456006"/>
            <a:ext cx="2546259" cy="82999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rgbClr val="FF0000"/>
                </a:solidFill>
              </a:rPr>
              <a:t>সার্থক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24600" y="1524000"/>
            <a:ext cx="2489993" cy="77372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rgbClr val="FF0000"/>
                </a:solidFill>
              </a:rPr>
              <a:t>সফল 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1551" y="3535680"/>
            <a:ext cx="2504049" cy="7315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FF0000"/>
                </a:solidFill>
              </a:rPr>
              <a:t>জনম 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00800" y="3563815"/>
            <a:ext cx="2461846" cy="7033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rgbClr val="FF0000"/>
                </a:solidFill>
              </a:rPr>
              <a:t>জন্ম  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" y="5494606"/>
            <a:ext cx="2489982" cy="82999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FF0000"/>
                </a:solidFill>
              </a:rPr>
              <a:t>মুদব 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400800" y="5508674"/>
            <a:ext cx="2480603" cy="8159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rgbClr val="FF0000"/>
                </a:solidFill>
              </a:rPr>
              <a:t>বুজব   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11" name="Picture 10" descr="robi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1019175"/>
            <a:ext cx="2438399" cy="18764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Picture 11" descr="jonmo 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3166281"/>
            <a:ext cx="2438400" cy="171051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Picture 12" descr="robi 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0" y="5185893"/>
            <a:ext cx="2514600" cy="151970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9200" y="76200"/>
            <a:ext cx="6705600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FF0000"/>
                </a:solidFill>
              </a:rPr>
              <a:t>জন্মভূমি </a:t>
            </a:r>
          </a:p>
          <a:p>
            <a:pPr algn="ctr"/>
            <a:r>
              <a:rPr lang="bn-IN" sz="3200" dirty="0" smtClean="0">
                <a:solidFill>
                  <a:srgbClr val="FF0000"/>
                </a:solidFill>
              </a:rPr>
              <a:t>রবীন্দ্রনাথ ঠাকুর 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5181600"/>
            <a:ext cx="8229600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solidFill>
                  <a:srgbClr val="FF0000"/>
                </a:solidFill>
              </a:rPr>
              <a:t>সার্থক জনম আমার জন্মেছি এই দেশে ।</a:t>
            </a:r>
          </a:p>
          <a:p>
            <a:pPr algn="ctr"/>
            <a:r>
              <a:rPr lang="bn-IN" sz="2800" dirty="0" smtClean="0">
                <a:solidFill>
                  <a:srgbClr val="FF0000"/>
                </a:solidFill>
              </a:rPr>
              <a:t>সার্থক জনম,মা গো , তোমায় ভালোবেসে ।। </a:t>
            </a:r>
          </a:p>
        </p:txBody>
      </p:sp>
      <p:pic>
        <p:nvPicPr>
          <p:cNvPr id="7" name="Picture 6" descr="robi 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1371600"/>
            <a:ext cx="7239000" cy="3619500"/>
          </a:xfrm>
          <a:prstGeom prst="rect">
            <a:avLst/>
          </a:prstGeom>
          <a:ln>
            <a:solidFill>
              <a:srgbClr val="00B050"/>
            </a:solidFill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5181600"/>
            <a:ext cx="8686800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solidFill>
                  <a:srgbClr val="FF0000"/>
                </a:solidFill>
              </a:rPr>
              <a:t>জানি নে তোর ধন রতন আছে কি না রানির মতন,</a:t>
            </a:r>
          </a:p>
          <a:p>
            <a:pPr algn="ctr"/>
            <a:r>
              <a:rPr lang="bn-IN" sz="2800" dirty="0" smtClean="0">
                <a:solidFill>
                  <a:srgbClr val="FF0000"/>
                </a:solidFill>
              </a:rPr>
              <a:t>শুধু জানি আমার অঙ্গ জুড়ায় তোমার ছায়ায় এসে।। 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3" name="Picture 2" descr="robi 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351" y="380999"/>
            <a:ext cx="7516649" cy="452559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5334000"/>
            <a:ext cx="8229600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solidFill>
                  <a:srgbClr val="FF0000"/>
                </a:solidFill>
              </a:rPr>
              <a:t>কোন্‌ বনেতে জানি নে ফুল গন্ধে এমন করে আকুল ,</a:t>
            </a:r>
          </a:p>
          <a:p>
            <a:pPr algn="ctr"/>
            <a:r>
              <a:rPr lang="bn-IN" sz="2800" dirty="0" smtClean="0">
                <a:solidFill>
                  <a:srgbClr val="FF0000"/>
                </a:solidFill>
              </a:rPr>
              <a:t>কোন্‌ গগনে ওঠে রে চাঁদ এমন হাসি হেসে।। 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3" name="Picture 2" descr="jonmo 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100555"/>
            <a:ext cx="3581400" cy="3471445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4" name="Picture 3" descr="robi 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1143000"/>
            <a:ext cx="5067300" cy="3429000"/>
          </a:xfrm>
          <a:prstGeom prst="rect">
            <a:avLst/>
          </a:prstGeom>
          <a:ln>
            <a:solidFill>
              <a:srgbClr val="00B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5257800"/>
            <a:ext cx="8534400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solidFill>
                  <a:srgbClr val="FF0000"/>
                </a:solidFill>
              </a:rPr>
              <a:t>আখিঁ মেলে তোমার আলো প্রথম আমার চোখ জুড়ালো ,</a:t>
            </a:r>
          </a:p>
          <a:p>
            <a:pPr algn="ctr"/>
            <a:r>
              <a:rPr lang="bn-IN" sz="2800" dirty="0" smtClean="0">
                <a:solidFill>
                  <a:srgbClr val="FF0000"/>
                </a:solidFill>
              </a:rPr>
              <a:t>ওই আলোতে নয়ন রেখে মুদব নয়ন শেষে।। 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3" name="Picture 2" descr="robi 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736" y="304800"/>
            <a:ext cx="7335864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457200"/>
            <a:ext cx="434340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solidFill>
                  <a:srgbClr val="FF0000"/>
                </a:solidFill>
              </a:rPr>
              <a:t>দলগত কাজ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5334000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5334000"/>
            <a:ext cx="8077200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solidFill>
                  <a:srgbClr val="FF0000"/>
                </a:solidFill>
              </a:rPr>
              <a:t>জন্মভূমির কোন কোন সৌর্ন্দয তোমাদের আকৃষ্ট করে এবং কিভাবে –তা দলে আলোচনা করে লিখ। 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6" name="Picture 5" descr="k 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5591" y="1066800"/>
            <a:ext cx="6045809" cy="4038600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457200"/>
            <a:ext cx="55626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FF0000"/>
                </a:solidFill>
              </a:rPr>
              <a:t>মূল্যায়ন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2057400"/>
            <a:ext cx="7162800" cy="27392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solidFill>
                  <a:srgbClr val="FF0000"/>
                </a:solidFill>
              </a:rPr>
              <a:t>১। কবির মন আকুল হ্য় কিসে? </a:t>
            </a:r>
          </a:p>
          <a:p>
            <a:pPr algn="ctr"/>
            <a:r>
              <a:rPr lang="en-US" sz="4400" dirty="0" smtClean="0">
                <a:solidFill>
                  <a:srgbClr val="FF0000"/>
                </a:solidFill>
              </a:rPr>
              <a:t>     </a:t>
            </a:r>
            <a:r>
              <a:rPr lang="bn-IN" sz="4400" dirty="0" smtClean="0">
                <a:solidFill>
                  <a:srgbClr val="FF0000"/>
                </a:solidFill>
              </a:rPr>
              <a:t>২। কবির অঙ্গ জুড়ায় কিসে </a:t>
            </a:r>
            <a:r>
              <a:rPr lang="bn-IN" sz="4000" dirty="0" smtClean="0">
                <a:solidFill>
                  <a:srgbClr val="FF0000"/>
                </a:solidFill>
              </a:rPr>
              <a:t>? 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304800"/>
            <a:ext cx="480060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FF0000"/>
                </a:solidFill>
              </a:rPr>
              <a:t>বাড়ির কাজ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5410200"/>
            <a:ext cx="8229600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solidFill>
                  <a:srgbClr val="FF0000"/>
                </a:solidFill>
              </a:rPr>
              <a:t>‘জন্মভূমি’ কবিতার আলোকে কবির দেশপ্রেম বিশ্লেষণ কর । 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4" name="Picture 2" descr="F:\Jinge ful\20200427_1206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990600"/>
            <a:ext cx="4161034" cy="4114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609600" y="703385"/>
            <a:ext cx="8004517" cy="5022166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solidFill>
                  <a:srgbClr val="FF0000"/>
                </a:solidFill>
              </a:rPr>
              <a:t>ধন্যবাদ </a:t>
            </a:r>
            <a:endParaRPr lang="en-US" sz="6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743200" y="762000"/>
            <a:ext cx="3276600" cy="1066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পরিচিতি 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6" name="Picture 2" descr="F:\Jubair pic\20191106_0835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19234"/>
            <a:ext cx="2133600" cy="3209766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1" y="330759"/>
            <a:ext cx="2438120" cy="3022041"/>
          </a:xfrm>
          <a:prstGeom prst="rect">
            <a:avLst/>
          </a:prstGeom>
          <a:ln>
            <a:solidFill>
              <a:srgbClr val="00B05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8" name="Rectangle 7"/>
          <p:cNvSpPr/>
          <p:nvPr/>
        </p:nvSpPr>
        <p:spPr>
          <a:xfrm>
            <a:off x="762000" y="4114800"/>
            <a:ext cx="3657600" cy="2209800"/>
          </a:xfrm>
          <a:prstGeom prst="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</a:rPr>
              <a:t>জুবায়ের আহমদ </a:t>
            </a:r>
          </a:p>
          <a:p>
            <a:pPr algn="ctr"/>
            <a:r>
              <a:rPr lang="bn-IN" sz="2800" dirty="0" smtClean="0">
                <a:solidFill>
                  <a:schemeClr val="tx1"/>
                </a:solidFill>
              </a:rPr>
              <a:t>সহকারী শিক্ষক </a:t>
            </a:r>
          </a:p>
          <a:p>
            <a:pPr algn="ctr"/>
            <a:r>
              <a:rPr lang="bn-IN" sz="2800" dirty="0" smtClean="0">
                <a:solidFill>
                  <a:schemeClr val="tx1"/>
                </a:solidFill>
              </a:rPr>
              <a:t>প্রগতি উচ্চ বিদ্যালয়</a:t>
            </a:r>
          </a:p>
          <a:p>
            <a:pPr algn="ctr"/>
            <a:r>
              <a:rPr lang="bn-IN" sz="2800" dirty="0" smtClean="0">
                <a:solidFill>
                  <a:schemeClr val="tx1"/>
                </a:solidFill>
              </a:rPr>
              <a:t>দক্ষিণ সুরমা,সিলেট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05400" y="4114800"/>
            <a:ext cx="3505200" cy="2209800"/>
          </a:xfrm>
          <a:prstGeom prst="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</a:rPr>
              <a:t>শ্রেণি</a:t>
            </a:r>
            <a:r>
              <a:rPr lang="en-US" sz="3200" dirty="0" smtClean="0">
                <a:solidFill>
                  <a:schemeClr val="tx1"/>
                </a:solidFill>
              </a:rPr>
              <a:t> : </a:t>
            </a:r>
            <a:r>
              <a:rPr lang="bn-IN" sz="3200" dirty="0" smtClean="0">
                <a:solidFill>
                  <a:schemeClr val="tx1"/>
                </a:solidFill>
              </a:rPr>
              <a:t>৬ষ্ঠ </a:t>
            </a:r>
          </a:p>
          <a:p>
            <a:pPr algn="ctr"/>
            <a:r>
              <a:rPr lang="bn-IN" sz="3200" dirty="0" smtClean="0">
                <a:solidFill>
                  <a:schemeClr val="tx1"/>
                </a:solidFill>
              </a:rPr>
              <a:t>বিষয় </a:t>
            </a:r>
            <a:r>
              <a:rPr lang="en-US" sz="3200" dirty="0" smtClean="0">
                <a:solidFill>
                  <a:schemeClr val="tx1"/>
                </a:solidFill>
              </a:rPr>
              <a:t>: </a:t>
            </a:r>
            <a:r>
              <a:rPr lang="bn-IN" sz="3200" dirty="0" smtClean="0">
                <a:solidFill>
                  <a:schemeClr val="tx1"/>
                </a:solidFill>
              </a:rPr>
              <a:t>বাংলা ১ম</a:t>
            </a:r>
          </a:p>
          <a:p>
            <a:pPr algn="ctr"/>
            <a:r>
              <a:rPr lang="bn-IN" sz="3200" dirty="0" smtClean="0">
                <a:solidFill>
                  <a:schemeClr val="tx1"/>
                </a:solidFill>
              </a:rPr>
              <a:t>সময় </a:t>
            </a:r>
            <a:r>
              <a:rPr lang="en-US" sz="3200" dirty="0" smtClean="0">
                <a:solidFill>
                  <a:schemeClr val="tx1"/>
                </a:solidFill>
              </a:rPr>
              <a:t>: </a:t>
            </a:r>
            <a:r>
              <a:rPr lang="bn-IN" sz="3200" dirty="0" smtClean="0">
                <a:solidFill>
                  <a:schemeClr val="tx1"/>
                </a:solidFill>
              </a:rPr>
              <a:t> ৫০ মিনিট   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3" presetClass="emph" presetSubtype="0" fill="remove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11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2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5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3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9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3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8" grpId="1" animBg="1"/>
      <p:bldP spid="9" grpId="0" animBg="1"/>
      <p:bldP spid="9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jonmo 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219200"/>
            <a:ext cx="7268967" cy="4572000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2286000" y="228600"/>
            <a:ext cx="48006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C00000"/>
                </a:solidFill>
              </a:rPr>
              <a:t>ছবিতে কী দেখতে পাচ্ছ ? 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33600" y="5943600"/>
            <a:ext cx="571500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solidFill>
                  <a:srgbClr val="FF0000"/>
                </a:solidFill>
              </a:rPr>
              <a:t>গ্রাম বাংলার চিএ 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jonmo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47" y="76200"/>
            <a:ext cx="8971953" cy="6705600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4876800" y="1676400"/>
            <a:ext cx="3810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/>
              <a:t>জন্মভূমি</a:t>
            </a:r>
          </a:p>
          <a:p>
            <a:pPr algn="ctr"/>
            <a:r>
              <a:rPr lang="bn-IN" sz="4000" dirty="0" smtClean="0"/>
              <a:t>রবীন্দ্রনাথ ঠাকুর  </a:t>
            </a:r>
            <a:endParaRPr lang="en-US" sz="40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0" y="1600200"/>
            <a:ext cx="8001000" cy="403187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3200" dirty="0" smtClean="0">
                <a:ln>
                  <a:solidFill>
                    <a:srgbClr val="0070C0"/>
                  </a:solidFill>
                </a:ln>
              </a:rPr>
              <a:t>এই পাঠ শেষে শিক্ষার্থীরা্‌</a:t>
            </a:r>
            <a:r>
              <a:rPr lang="en-US" sz="3200" dirty="0" smtClean="0">
                <a:ln>
                  <a:solidFill>
                    <a:srgbClr val="0070C0"/>
                  </a:solidFill>
                </a:ln>
              </a:rPr>
              <a:t>………………..</a:t>
            </a:r>
          </a:p>
          <a:p>
            <a:r>
              <a:rPr lang="bn-IN" sz="3200" dirty="0" smtClean="0">
                <a:ln>
                  <a:solidFill>
                    <a:srgbClr val="0070C0"/>
                  </a:solidFill>
                </a:ln>
              </a:rPr>
              <a:t>১।কবি পরিচিতি বলতে পারবে ।</a:t>
            </a:r>
          </a:p>
          <a:p>
            <a:r>
              <a:rPr lang="bn-IN" sz="3200" dirty="0" smtClean="0">
                <a:ln>
                  <a:solidFill>
                    <a:srgbClr val="0070C0"/>
                  </a:solidFill>
                </a:ln>
              </a:rPr>
              <a:t>২।নতুন শব্দগুলো বাক্যে প্রয়েগ করতে পারবে  ।</a:t>
            </a:r>
          </a:p>
          <a:p>
            <a:r>
              <a:rPr lang="bn-IN" sz="3200" dirty="0" smtClean="0">
                <a:ln>
                  <a:solidFill>
                    <a:srgbClr val="0070C0"/>
                  </a:solidFill>
                </a:ln>
              </a:rPr>
              <a:t>৩।কবিতাটি শুদ্ধ উচ্চারণে আবৃতি করতে পারবে । </a:t>
            </a:r>
          </a:p>
          <a:p>
            <a:r>
              <a:rPr lang="bn-IN" sz="3200" dirty="0" smtClean="0">
                <a:ln>
                  <a:solidFill>
                    <a:srgbClr val="0070C0"/>
                  </a:solidFill>
                </a:ln>
              </a:rPr>
              <a:t>৪।জন্মভূমি কবিতার আলোকে কবির দেশপ্রেম  তা ব্যাখ্যা করতে পারবে ।   </a:t>
            </a:r>
            <a:endParaRPr lang="en-US" sz="3200" dirty="0">
              <a:ln>
                <a:solidFill>
                  <a:srgbClr val="0070C0"/>
                </a:solidFill>
              </a:ln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0" y="609600"/>
            <a:ext cx="2971800" cy="60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smtClean="0">
                <a:solidFill>
                  <a:srgbClr val="FF0000"/>
                </a:solidFill>
              </a:rPr>
              <a:t>শিখনফল  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00400" y="381000"/>
            <a:ext cx="2835813" cy="198120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জন্ম</a:t>
            </a:r>
            <a:endParaRPr lang="en-US" sz="3200" dirty="0" smtClean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১৮</a:t>
            </a:r>
            <a:r>
              <a:rPr lang="bn-IN" sz="24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৬১ </a:t>
            </a:r>
            <a:r>
              <a:rPr lang="bn-BD" sz="24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সালের </a:t>
            </a:r>
            <a:r>
              <a:rPr lang="bn-IN" sz="24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৭ই কলকাতার জোড়াসাঁকোর বিখ্যাত ঠাকুর পরিবারে জম্ন 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91775" y="2057400"/>
            <a:ext cx="2776025" cy="1589646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কাব্যগ্রন্থ  </a:t>
            </a:r>
          </a:p>
          <a:p>
            <a:pPr algn="ctr"/>
            <a:r>
              <a:rPr lang="bn-IN" sz="20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সোনার তরী, গীতাঞ্জলি ,বলাকা ,</a:t>
            </a:r>
            <a:r>
              <a:rPr lang="bn-BD" sz="20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2057400"/>
            <a:ext cx="2715065" cy="1617762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উপন্যাস </a:t>
            </a:r>
          </a:p>
          <a:p>
            <a:pPr algn="ctr"/>
            <a:r>
              <a:rPr lang="bn-IN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ঘরে বাইরে, গোরা ,শেষের কবিতা </a:t>
            </a:r>
          </a:p>
        </p:txBody>
      </p:sp>
      <p:sp>
        <p:nvSpPr>
          <p:cNvPr id="7" name="Rectangle 6"/>
          <p:cNvSpPr/>
          <p:nvPr/>
        </p:nvSpPr>
        <p:spPr>
          <a:xfrm>
            <a:off x="152400" y="4191000"/>
            <a:ext cx="2708029" cy="1659989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নাটক </a:t>
            </a:r>
          </a:p>
          <a:p>
            <a:pPr algn="ctr"/>
            <a:r>
              <a:rPr lang="bn-IN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রাজা, ডাকঘর, রক্তকবরী  </a:t>
            </a:r>
          </a:p>
        </p:txBody>
      </p:sp>
      <p:sp>
        <p:nvSpPr>
          <p:cNvPr id="8" name="Rectangle 7"/>
          <p:cNvSpPr/>
          <p:nvPr/>
        </p:nvSpPr>
        <p:spPr>
          <a:xfrm>
            <a:off x="6248400" y="4038600"/>
            <a:ext cx="2813539" cy="1659989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ছোটদের জন্য </a:t>
            </a:r>
          </a:p>
          <a:p>
            <a:pPr algn="ctr"/>
            <a:r>
              <a:rPr lang="bn-IN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শিশু ভোলানাথ,খাপছাড়া  </a:t>
            </a:r>
          </a:p>
        </p:txBody>
      </p:sp>
      <p:sp>
        <p:nvSpPr>
          <p:cNvPr id="9" name="Rectangle 8"/>
          <p:cNvSpPr/>
          <p:nvPr/>
        </p:nvSpPr>
        <p:spPr>
          <a:xfrm>
            <a:off x="3124200" y="5105400"/>
            <a:ext cx="2872154" cy="163419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মৃত্যু</a:t>
            </a:r>
          </a:p>
          <a:p>
            <a:pPr algn="ctr"/>
            <a:r>
              <a:rPr lang="bn-BD" sz="20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১৯</a:t>
            </a:r>
            <a:r>
              <a:rPr lang="bn-IN" sz="20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৪১</a:t>
            </a:r>
            <a:r>
              <a:rPr lang="bn-BD" sz="20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খ্রিষ্টাব্দের </a:t>
            </a:r>
            <a:r>
              <a:rPr lang="bn-IN" sz="20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৭ই আগস্ট কলকাতায়  </a:t>
            </a:r>
            <a:endParaRPr lang="en-US" sz="20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robi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2514600"/>
            <a:ext cx="2438400" cy="2438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Jinge ful\20200427_0232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295400"/>
            <a:ext cx="6762750" cy="397192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209800" y="457200"/>
            <a:ext cx="480060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solidFill>
                  <a:srgbClr val="FF0000"/>
                </a:solidFill>
              </a:rPr>
              <a:t>একক কাজ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43000" y="5486400"/>
            <a:ext cx="678180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2400" dirty="0" smtClean="0"/>
              <a:t>১। রবীন্দ্রনাথ ঠাকুর’র জন্ম কত সালে ? </a:t>
            </a:r>
          </a:p>
          <a:p>
            <a:r>
              <a:rPr lang="bn-IN" sz="2400" dirty="0" smtClean="0"/>
              <a:t>২। রবীন্দ্রনাথ ঠাকুর কত সালে নোবেল পুরষ্কার পান  ?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4600" y="304800"/>
            <a:ext cx="41148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FF0000"/>
                </a:solidFill>
              </a:rPr>
              <a:t>আর্দশ পাঠ 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5" name="Picture 2" descr="F:\Jinge ful\20200427_0239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191503"/>
            <a:ext cx="8249530" cy="5247617"/>
          </a:xfrm>
          <a:prstGeom prst="ellipse">
            <a:avLst/>
          </a:prstGeom>
          <a:ln w="63500" cap="rnd">
            <a:solidFill>
              <a:srgbClr val="00206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Jinge ful\20200427_0241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600200"/>
            <a:ext cx="8165122" cy="4592882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2362200" y="457200"/>
            <a:ext cx="464820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FF0000"/>
                </a:solidFill>
              </a:rPr>
              <a:t>সরব পাঠ 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277</Words>
  <Application>Microsoft Office PowerPoint</Application>
  <PresentationFormat>On-screen Show (4:3)</PresentationFormat>
  <Paragraphs>61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69</cp:revision>
  <dcterms:created xsi:type="dcterms:W3CDTF">2006-08-16T00:00:00Z</dcterms:created>
  <dcterms:modified xsi:type="dcterms:W3CDTF">2020-06-18T16:25:49Z</dcterms:modified>
</cp:coreProperties>
</file>