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2" r:id="rId2"/>
    <p:sldId id="291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8" r:id="rId11"/>
    <p:sldId id="269" r:id="rId12"/>
    <p:sldId id="271" r:id="rId13"/>
    <p:sldId id="272" r:id="rId14"/>
    <p:sldId id="273" r:id="rId15"/>
    <p:sldId id="275" r:id="rId16"/>
    <p:sldId id="276" r:id="rId17"/>
    <p:sldId id="277" r:id="rId18"/>
    <p:sldId id="278" r:id="rId19"/>
    <p:sldId id="280" r:id="rId20"/>
    <p:sldId id="283" r:id="rId21"/>
    <p:sldId id="286" r:id="rId22"/>
    <p:sldId id="287" r:id="rId23"/>
    <p:sldId id="289" r:id="rId24"/>
    <p:sldId id="288" r:id="rId25"/>
    <p:sldId id="29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9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9" d="100"/>
          <a:sy n="69" d="100"/>
        </p:scale>
        <p:origin x="-1572" y="48"/>
      </p:cViewPr>
      <p:guideLst>
        <p:guide orient="horz" pos="429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9BFED-A07F-4359-BCD2-1E14684078C2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83E9E-63BC-4DC5-87DF-AAAF2651C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03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83E9E-63BC-4DC5-87DF-AAAF2651C4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36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2222-6137-4F9A-9CDB-F21B7F7859BF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E330-CB4B-4CD6-9CD2-2A855281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44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2222-6137-4F9A-9CDB-F21B7F7859BF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E330-CB4B-4CD6-9CD2-2A855281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55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2222-6137-4F9A-9CDB-F21B7F7859BF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E330-CB4B-4CD6-9CD2-2A855281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59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2222-6137-4F9A-9CDB-F21B7F7859BF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E330-CB4B-4CD6-9CD2-2A855281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2222-6137-4F9A-9CDB-F21B7F7859BF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E330-CB4B-4CD6-9CD2-2A855281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30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2222-6137-4F9A-9CDB-F21B7F7859BF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E330-CB4B-4CD6-9CD2-2A855281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1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2222-6137-4F9A-9CDB-F21B7F7859BF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E330-CB4B-4CD6-9CD2-2A855281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90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2222-6137-4F9A-9CDB-F21B7F7859BF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E330-CB4B-4CD6-9CD2-2A855281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85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2222-6137-4F9A-9CDB-F21B7F7859BF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E330-CB4B-4CD6-9CD2-2A855281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19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2222-6137-4F9A-9CDB-F21B7F7859BF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E330-CB4B-4CD6-9CD2-2A855281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2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2222-6137-4F9A-9CDB-F21B7F7859BF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E330-CB4B-4CD6-9CD2-2A855281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4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62222-6137-4F9A-9CDB-F21B7F7859BF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EE330-CB4B-4CD6-9CD2-2A855281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8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12" Type="http://schemas.microsoft.com/office/2007/relationships/hdphoto" Target="../media/hdphoto3.wdp"/><Relationship Id="rId17" Type="http://schemas.openxmlformats.org/officeDocument/2006/relationships/image" Target="../media/image14.jpeg"/><Relationship Id="rId2" Type="http://schemas.openxmlformats.org/officeDocument/2006/relationships/image" Target="../media/image4.jpeg"/><Relationship Id="rId16" Type="http://schemas.microsoft.com/office/2007/relationships/hdphoto" Target="../media/hdphoto5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054901" y="1453864"/>
            <a:ext cx="772198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1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স্বাগতম</a:t>
            </a:r>
            <a:endParaRPr lang="en-US" sz="1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672623" y="1371444"/>
            <a:ext cx="8486542" cy="2841045"/>
            <a:chOff x="1672623" y="1371444"/>
            <a:chExt cx="8486542" cy="2841045"/>
          </a:xfrm>
        </p:grpSpPr>
        <p:sp>
          <p:nvSpPr>
            <p:cNvPr id="23" name="Rectangle 22"/>
            <p:cNvSpPr/>
            <p:nvPr/>
          </p:nvSpPr>
          <p:spPr>
            <a:xfrm>
              <a:off x="2951488" y="1371444"/>
              <a:ext cx="7207677" cy="2841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672623" y="1492310"/>
              <a:ext cx="2608432" cy="2608432"/>
              <a:chOff x="2240659" y="1679046"/>
              <a:chExt cx="2608432" cy="2608432"/>
            </a:xfrm>
          </p:grpSpPr>
          <p:pic>
            <p:nvPicPr>
              <p:cNvPr id="21" name="Picture 20" descr="depositphotos_201674852-stock-photo-carbon-atom-bohr-model-proton.png"/>
              <p:cNvPicPr>
                <a:picLocks noChangeAspect="1"/>
              </p:cNvPicPr>
              <p:nvPr/>
            </p:nvPicPr>
            <p:blipFill>
              <a:blip r:embed="rId2" cstate="print"/>
              <a:srcRect l="6248" t="3381" r="6022" b="1742"/>
              <a:stretch>
                <a:fillRect/>
              </a:stretch>
            </p:blipFill>
            <p:spPr>
              <a:xfrm>
                <a:off x="2240659" y="1679046"/>
                <a:ext cx="2608432" cy="2608432"/>
              </a:xfrm>
              <a:custGeom>
                <a:avLst/>
                <a:gdLst>
                  <a:gd name="connsiteX0" fmla="*/ 1304216 w 2608432"/>
                  <a:gd name="connsiteY0" fmla="*/ 0 h 2608432"/>
                  <a:gd name="connsiteX1" fmla="*/ 2608432 w 2608432"/>
                  <a:gd name="connsiteY1" fmla="*/ 1304216 h 2608432"/>
                  <a:gd name="connsiteX2" fmla="*/ 1304216 w 2608432"/>
                  <a:gd name="connsiteY2" fmla="*/ 2608432 h 2608432"/>
                  <a:gd name="connsiteX3" fmla="*/ 0 w 2608432"/>
                  <a:gd name="connsiteY3" fmla="*/ 1304216 h 2608432"/>
                  <a:gd name="connsiteX4" fmla="*/ 1304216 w 2608432"/>
                  <a:gd name="connsiteY4" fmla="*/ 0 h 2608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8432" h="2608432">
                    <a:moveTo>
                      <a:pt x="1304216" y="0"/>
                    </a:moveTo>
                    <a:cubicBezTo>
                      <a:pt x="2024515" y="0"/>
                      <a:pt x="2608432" y="583917"/>
                      <a:pt x="2608432" y="1304216"/>
                    </a:cubicBezTo>
                    <a:cubicBezTo>
                      <a:pt x="2608432" y="2024515"/>
                      <a:pt x="2024515" y="2608432"/>
                      <a:pt x="1304216" y="2608432"/>
                    </a:cubicBezTo>
                    <a:cubicBezTo>
                      <a:pt x="583917" y="2608432"/>
                      <a:pt x="0" y="2024515"/>
                      <a:pt x="0" y="1304216"/>
                    </a:cubicBezTo>
                    <a:cubicBezTo>
                      <a:pt x="0" y="583917"/>
                      <a:pt x="583917" y="0"/>
                      <a:pt x="1304216" y="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</p:pic>
          <p:grpSp>
            <p:nvGrpSpPr>
              <p:cNvPr id="6" name="Group 5"/>
              <p:cNvGrpSpPr/>
              <p:nvPr/>
            </p:nvGrpSpPr>
            <p:grpSpPr>
              <a:xfrm>
                <a:off x="3189845" y="2642702"/>
                <a:ext cx="703334" cy="636069"/>
                <a:chOff x="2878624" y="3177988"/>
                <a:chExt cx="1097170" cy="992241"/>
              </a:xfrm>
            </p:grpSpPr>
            <p:sp>
              <p:nvSpPr>
                <p:cNvPr id="7" name="Oval 6"/>
                <p:cNvSpPr/>
                <p:nvPr/>
              </p:nvSpPr>
              <p:spPr>
                <a:xfrm>
                  <a:off x="2878624" y="3374936"/>
                  <a:ext cx="365760" cy="36576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82880" h="18288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3177988" y="3177988"/>
                  <a:ext cx="365760" cy="36576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82880" h="18288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3248661" y="3368040"/>
                  <a:ext cx="365760" cy="36576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82880" h="18288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3469430" y="3293155"/>
                  <a:ext cx="365760" cy="36576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82880" h="18288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3610034" y="3468864"/>
                  <a:ext cx="365760" cy="36576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82880" h="18288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3000951" y="3321799"/>
                  <a:ext cx="365760" cy="36576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82880" h="18288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298152" y="3804469"/>
                  <a:ext cx="365760" cy="36576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82880" h="18288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3141368" y="3564561"/>
                  <a:ext cx="365760" cy="36576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82880" h="18288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3016363" y="3702135"/>
                  <a:ext cx="365760" cy="36576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82880" h="18288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3454093" y="3675422"/>
                  <a:ext cx="365760" cy="36576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82880" h="18288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5210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07407E-6 L 0.65013 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742924" y="819783"/>
            <a:ext cx="3003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মৌলিক পদার্থ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6265505" y="865171"/>
            <a:ext cx="3716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যৌগিক </a:t>
            </a:r>
            <a:r>
              <a:rPr lang="bn-BD" sz="3200" dirty="0"/>
              <a:t>পদার্থ ।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144490" y="1676106"/>
            <a:ext cx="2546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নাইট্রোজেন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144490" y="2274436"/>
            <a:ext cx="2644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হাইড্রোজেন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144490" y="2801915"/>
            <a:ext cx="1606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কার্বন 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3265293" y="2390658"/>
            <a:ext cx="2237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অক্সিজেন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3265293" y="3042996"/>
            <a:ext cx="2484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ক্যালসিয়াম 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144490" y="3379056"/>
            <a:ext cx="2711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মেগনেসিয়াম 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3265293" y="1696945"/>
            <a:ext cx="2237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সালফার 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1014856" y="4440353"/>
            <a:ext cx="4776995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১১৮ টি মৌলিক পদার্থ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44490" y="5841542"/>
            <a:ext cx="3258864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৯৮ টি প্রাকৃতিক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3927465" y="5787225"/>
            <a:ext cx="233804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২০টিকৃত্রিম</a:t>
            </a:r>
            <a:endParaRPr lang="en-US" sz="3200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1773923" y="5025128"/>
            <a:ext cx="1113850" cy="70747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887773" y="5025128"/>
            <a:ext cx="1420585" cy="69296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457441" y="2734008"/>
            <a:ext cx="39702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মৌলিক </a:t>
            </a:r>
            <a:r>
              <a:rPr lang="bn-BD" sz="3200" dirty="0" smtClean="0"/>
              <a:t>পদার্থ বাদে</a:t>
            </a:r>
            <a:endParaRPr lang="en-US" sz="3200" dirty="0"/>
          </a:p>
          <a:p>
            <a:r>
              <a:rPr lang="bn-BD" sz="3200" dirty="0" smtClean="0"/>
              <a:t>যৌগিক </a:t>
            </a:r>
            <a:r>
              <a:rPr lang="bn-BD" sz="3200" dirty="0"/>
              <a:t>পদার্থ ।</a:t>
            </a:r>
            <a:endParaRPr lang="en-US" sz="32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672326" y="1496655"/>
            <a:ext cx="2638" cy="98535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0" y="8709"/>
            <a:ext cx="12192000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BD" sz="3600" dirty="0" smtClean="0"/>
              <a:t>মৌলিক ও যৌগিক পদার্থ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093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 animBg="1"/>
      <p:bldP spid="31" grpId="0" animBg="1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844121" y="4284607"/>
            <a:ext cx="914400" cy="6346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451728" y="3224068"/>
            <a:ext cx="1583415" cy="7601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_D.png"/>
          <p:cNvPicPr>
            <a:picLocks noChangeAspect="1"/>
          </p:cNvPicPr>
          <p:nvPr/>
        </p:nvPicPr>
        <p:blipFill>
          <a:blip r:embed="rId2"/>
          <a:srcRect l="15556" t="26667" r="11111" b="11111"/>
          <a:stretch>
            <a:fillRect/>
          </a:stretch>
        </p:blipFill>
        <p:spPr>
          <a:xfrm>
            <a:off x="1951377" y="530159"/>
            <a:ext cx="3614288" cy="2819400"/>
          </a:xfrm>
          <a:prstGeom prst="rect">
            <a:avLst/>
          </a:prstGeom>
        </p:spPr>
      </p:pic>
      <p:pic>
        <p:nvPicPr>
          <p:cNvPr id="3" name="Picture 2" descr="depositphotos_201674852-stock-photo-carbon-atom-bohr-model-pro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7214" y="758759"/>
            <a:ext cx="2801847" cy="259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832" y="3349559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/>
              <a:t>আমরা </a:t>
            </a:r>
            <a:r>
              <a:rPr lang="bn-BD" sz="3200" b="1" dirty="0" smtClean="0"/>
              <a:t>দেখলাম </a:t>
            </a:r>
            <a:r>
              <a:rPr lang="bn-BD" sz="3200" b="1" dirty="0"/>
              <a:t>কয়লা শুধু মাত্র কার্বন পরমাণু দ্বারা গঠিত  </a:t>
            </a:r>
            <a:endParaRPr lang="en-US" sz="3200" b="1" dirty="0"/>
          </a:p>
          <a:p>
            <a:r>
              <a:rPr lang="bn-BD" sz="3200" b="1" dirty="0" smtClean="0"/>
              <a:t>অপর </a:t>
            </a:r>
            <a:r>
              <a:rPr lang="bn-BD" sz="3200" b="1" dirty="0"/>
              <a:t>দিকে দুটি হাইড্রোজেন ও একটি অক্সিজেন পরমাণু দ্বারা একটি পানির অনু গঠিত  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78832" y="526949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/>
              <a:t>তাহলে  </a:t>
            </a:r>
            <a:r>
              <a:rPr lang="bn-BD" sz="3200" b="1" dirty="0"/>
              <a:t>অনু  অথবা পরমাণু </a:t>
            </a:r>
            <a:r>
              <a:rPr lang="bn-BD" sz="3200" b="1" dirty="0" smtClean="0"/>
              <a:t>আসলে  কী?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0" y="8709"/>
            <a:ext cx="12192000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BD" sz="3600" b="1" dirty="0" smtClean="0"/>
              <a:t>অনু ও পরমানু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1819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D.png"/>
          <p:cNvPicPr>
            <a:picLocks noChangeAspect="1"/>
          </p:cNvPicPr>
          <p:nvPr/>
        </p:nvPicPr>
        <p:blipFill>
          <a:blip r:embed="rId2"/>
          <a:srcRect l="15556" t="26667" r="11111" b="11111"/>
          <a:stretch>
            <a:fillRect/>
          </a:stretch>
        </p:blipFill>
        <p:spPr>
          <a:xfrm>
            <a:off x="2118914" y="676461"/>
            <a:ext cx="2755331" cy="2149353"/>
          </a:xfrm>
          <a:prstGeom prst="rect">
            <a:avLst/>
          </a:prstGeom>
        </p:spPr>
      </p:pic>
      <p:pic>
        <p:nvPicPr>
          <p:cNvPr id="3" name="Picture 2" descr="depositphotos_201674852-stock-photo-carbon-atom-bohr-model-pro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0189" y="797774"/>
            <a:ext cx="2801847" cy="259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3276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650635" y="3276600"/>
            <a:ext cx="52515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এখানে কয়লা শুধুমাত্র কার্বন দ্বারা গঠিত তাই কয়লার মধ্যে অবস্থিত প্রতিটি কার্বন এক একটি </a:t>
            </a:r>
            <a:r>
              <a:rPr lang="bn-BD" sz="2800" dirty="0" smtClean="0"/>
              <a:t>পরমাণু</a:t>
            </a:r>
            <a:endParaRPr lang="bn-BD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42211" y="2847235"/>
            <a:ext cx="57299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হাইড্রজেন </a:t>
            </a:r>
            <a:r>
              <a:rPr lang="bn-BD" sz="2800" dirty="0"/>
              <a:t>এর দুটি পরমাণু ও </a:t>
            </a:r>
            <a:endParaRPr lang="bn-BD" sz="2800" dirty="0" smtClean="0"/>
          </a:p>
          <a:p>
            <a:r>
              <a:rPr lang="bn-BD" sz="2800" dirty="0" smtClean="0"/>
              <a:t>অক্সিজেনের </a:t>
            </a:r>
            <a:r>
              <a:rPr lang="bn-BD" sz="2800" dirty="0"/>
              <a:t>একটি </a:t>
            </a:r>
            <a:r>
              <a:rPr lang="bn-BD" sz="2800" dirty="0" smtClean="0"/>
              <a:t>পরমাণু মিলে  </a:t>
            </a:r>
          </a:p>
          <a:p>
            <a:r>
              <a:rPr lang="bn-BD" sz="2800" dirty="0" smtClean="0"/>
              <a:t>অর্থাৎ </a:t>
            </a:r>
            <a:r>
              <a:rPr lang="bn-BD" sz="2800" dirty="0"/>
              <a:t>কয়েকটি পরমাণু মিলে তৈরি হয় পানির একটি অনু।</a:t>
            </a:r>
          </a:p>
          <a:p>
            <a:r>
              <a:rPr lang="bn-BD" sz="2800" dirty="0" smtClean="0"/>
              <a:t>যেখানে </a:t>
            </a:r>
            <a:r>
              <a:rPr lang="bn-BD" sz="2800" dirty="0"/>
              <a:t>পানির বৈশিষ্ট্য হাইড্রোজেন </a:t>
            </a:r>
            <a:r>
              <a:rPr lang="bn-BD" sz="2800" dirty="0" smtClean="0"/>
              <a:t>এবং অক্সিজেন পরমানুর বৈশিষ্ট্য থেকে সম্পূর্ণ আলাদা।</a:t>
            </a:r>
          </a:p>
        </p:txBody>
      </p:sp>
      <p:sp>
        <p:nvSpPr>
          <p:cNvPr id="8" name="Oval 7"/>
          <p:cNvSpPr/>
          <p:nvPr/>
        </p:nvSpPr>
        <p:spPr>
          <a:xfrm>
            <a:off x="2640157" y="743185"/>
            <a:ext cx="1712846" cy="17128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985865" y="1976998"/>
            <a:ext cx="848364" cy="8483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200125" y="1936510"/>
            <a:ext cx="848364" cy="8483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124" y="3487567"/>
            <a:ext cx="6534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/>
              <a:t>সুতরাং অণু হল কয়েকটি পরমানুর সমন্বয়।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0" y="8709"/>
            <a:ext cx="12192000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BD" sz="3600" b="1" dirty="0" smtClean="0"/>
              <a:t>অনু ও পরমানু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8393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p"/>
      <p:bldP spid="7" grpId="1" build="allAtOnce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98085" y="1357044"/>
            <a:ext cx="974361" cy="974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</a:t>
            </a:r>
          </a:p>
        </p:txBody>
      </p:sp>
      <p:sp>
        <p:nvSpPr>
          <p:cNvPr id="3" name="Oval 2"/>
          <p:cNvSpPr/>
          <p:nvPr/>
        </p:nvSpPr>
        <p:spPr>
          <a:xfrm>
            <a:off x="262315" y="1488207"/>
            <a:ext cx="712034" cy="7120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O</a:t>
            </a:r>
          </a:p>
        </p:txBody>
      </p:sp>
      <p:sp>
        <p:nvSpPr>
          <p:cNvPr id="4" name="Oval 3"/>
          <p:cNvSpPr/>
          <p:nvPr/>
        </p:nvSpPr>
        <p:spPr>
          <a:xfrm>
            <a:off x="1996182" y="1494454"/>
            <a:ext cx="699541" cy="6995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O</a:t>
            </a: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7488650" y="1488207"/>
            <a:ext cx="712034" cy="7120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O</a:t>
            </a:r>
          </a:p>
        </p:txBody>
      </p:sp>
      <p:sp>
        <p:nvSpPr>
          <p:cNvPr id="6" name="Oval 5"/>
          <p:cNvSpPr/>
          <p:nvPr/>
        </p:nvSpPr>
        <p:spPr>
          <a:xfrm>
            <a:off x="6789109" y="1494454"/>
            <a:ext cx="699541" cy="6995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O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694190" y="2491130"/>
            <a:ext cx="4077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কার্বন ডাই অক্সাইড</a:t>
            </a:r>
            <a:endParaRPr lang="en-US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8818838" y="1527739"/>
            <a:ext cx="2388434" cy="1214308"/>
            <a:chOff x="7452606" y="2947672"/>
            <a:chExt cx="2388434" cy="1214308"/>
          </a:xfrm>
        </p:grpSpPr>
        <p:sp>
          <p:nvSpPr>
            <p:cNvPr id="9" name="TextBox 8"/>
            <p:cNvSpPr txBox="1"/>
            <p:nvPr/>
          </p:nvSpPr>
          <p:spPr>
            <a:xfrm>
              <a:off x="7452606" y="3577205"/>
              <a:ext cx="23884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/>
                <a:t>অক্সিজেন</a:t>
              </a:r>
              <a:endParaRPr lang="en-US" sz="3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52607" y="2947672"/>
              <a:ext cx="23884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/>
                <a:t>১ টি অনু</a:t>
              </a:r>
              <a:endParaRPr lang="en-US" sz="32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320301" y="1551837"/>
            <a:ext cx="2388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১ টি অনু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0" y="8709"/>
            <a:ext cx="12192000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BD" sz="3600" b="1" dirty="0" smtClean="0"/>
              <a:t>অনু ও পরমানু</a:t>
            </a:r>
            <a:endParaRPr lang="en-US" sz="3600" b="1" dirty="0"/>
          </a:p>
        </p:txBody>
      </p:sp>
      <p:sp>
        <p:nvSpPr>
          <p:cNvPr id="14" name="Oval 13"/>
          <p:cNvSpPr/>
          <p:nvPr/>
        </p:nvSpPr>
        <p:spPr>
          <a:xfrm>
            <a:off x="2570706" y="3914120"/>
            <a:ext cx="1217607" cy="1217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Cl</a:t>
            </a:r>
            <a:endParaRPr lang="en-US" sz="4000" dirty="0"/>
          </a:p>
        </p:txBody>
      </p:sp>
      <p:sp>
        <p:nvSpPr>
          <p:cNvPr id="15" name="Oval 14"/>
          <p:cNvSpPr/>
          <p:nvPr/>
        </p:nvSpPr>
        <p:spPr>
          <a:xfrm>
            <a:off x="1374361" y="3853478"/>
            <a:ext cx="1231149" cy="12153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Na</a:t>
            </a:r>
            <a:endParaRPr lang="en-US" sz="4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3788312" y="4261044"/>
            <a:ext cx="6422922" cy="1433400"/>
            <a:chOff x="7264263" y="2947672"/>
            <a:chExt cx="3290002" cy="1433400"/>
          </a:xfrm>
        </p:grpSpPr>
        <p:sp>
          <p:nvSpPr>
            <p:cNvPr id="17" name="TextBox 16"/>
            <p:cNvSpPr txBox="1"/>
            <p:nvPr/>
          </p:nvSpPr>
          <p:spPr>
            <a:xfrm>
              <a:off x="7264263" y="3796297"/>
              <a:ext cx="32900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/>
                <a:t>সোডিয়াম</a:t>
              </a:r>
              <a:r>
                <a:rPr lang="en-US" sz="3200" dirty="0" smtClean="0"/>
                <a:t> </a:t>
              </a:r>
              <a:r>
                <a:rPr lang="bn-BD" sz="3200" dirty="0" smtClean="0"/>
                <a:t>ক্লোরাইড বা খাবার লবন</a:t>
              </a:r>
              <a:endParaRPr lang="en-US" sz="3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452607" y="2947672"/>
              <a:ext cx="23884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/>
                <a:t>১ টি অনু</a:t>
              </a:r>
              <a:endParaRPr lang="en-US" sz="32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009846" y="831360"/>
            <a:ext cx="6172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এরকম কয়েকটি টি অনু হল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792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/>
      <p:bldP spid="11" grpId="0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857715" y="880096"/>
            <a:ext cx="2546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Nitrogen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57715" y="1499307"/>
            <a:ext cx="2644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Hydrogen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57715" y="3356940"/>
            <a:ext cx="1606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57715" y="2737729"/>
            <a:ext cx="2237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Oxygen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57715" y="3976151"/>
            <a:ext cx="2484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Calcium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57715" y="2118518"/>
            <a:ext cx="2237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Sulfur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57715" y="4595362"/>
            <a:ext cx="2484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Cobalt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57715" y="5214573"/>
            <a:ext cx="2484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Cadmium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Minus 18"/>
          <p:cNvSpPr/>
          <p:nvPr/>
        </p:nvSpPr>
        <p:spPr>
          <a:xfrm>
            <a:off x="9857715" y="1205667"/>
            <a:ext cx="388764" cy="465801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Minus 19"/>
          <p:cNvSpPr/>
          <p:nvPr/>
        </p:nvSpPr>
        <p:spPr>
          <a:xfrm>
            <a:off x="9857715" y="1767172"/>
            <a:ext cx="388764" cy="465801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Minus 20"/>
          <p:cNvSpPr/>
          <p:nvPr/>
        </p:nvSpPr>
        <p:spPr>
          <a:xfrm>
            <a:off x="9878885" y="2394345"/>
            <a:ext cx="290192" cy="465801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Minus 21"/>
          <p:cNvSpPr/>
          <p:nvPr/>
        </p:nvSpPr>
        <p:spPr>
          <a:xfrm>
            <a:off x="9908942" y="3025311"/>
            <a:ext cx="290192" cy="465801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Minus 22"/>
          <p:cNvSpPr/>
          <p:nvPr/>
        </p:nvSpPr>
        <p:spPr>
          <a:xfrm>
            <a:off x="9907001" y="3626336"/>
            <a:ext cx="290192" cy="465801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Minus 23"/>
          <p:cNvSpPr/>
          <p:nvPr/>
        </p:nvSpPr>
        <p:spPr>
          <a:xfrm>
            <a:off x="9867905" y="4242896"/>
            <a:ext cx="563169" cy="465801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Minus 24"/>
          <p:cNvSpPr/>
          <p:nvPr/>
        </p:nvSpPr>
        <p:spPr>
          <a:xfrm>
            <a:off x="9887492" y="4914415"/>
            <a:ext cx="563169" cy="426032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Minus 25"/>
          <p:cNvSpPr/>
          <p:nvPr/>
        </p:nvSpPr>
        <p:spPr>
          <a:xfrm>
            <a:off x="9890936" y="5506960"/>
            <a:ext cx="520271" cy="426032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873650" y="839060"/>
            <a:ext cx="599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873650" y="1467647"/>
            <a:ext cx="599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873650" y="2096234"/>
            <a:ext cx="599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873650" y="2724821"/>
            <a:ext cx="599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73650" y="3353408"/>
            <a:ext cx="599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760787" y="3951260"/>
            <a:ext cx="1126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873650" y="4610582"/>
            <a:ext cx="846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46064" y="5278459"/>
            <a:ext cx="1116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873650" y="5239169"/>
            <a:ext cx="1195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Multiply 36"/>
          <p:cNvSpPr/>
          <p:nvPr/>
        </p:nvSpPr>
        <p:spPr>
          <a:xfrm>
            <a:off x="8409199" y="5180137"/>
            <a:ext cx="533400" cy="882221"/>
          </a:xfrm>
          <a:prstGeom prst="mathMultiply">
            <a:avLst>
              <a:gd name="adj1" fmla="val 92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0" y="8709"/>
            <a:ext cx="12192000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BD" sz="3600" b="1" dirty="0" smtClean="0"/>
              <a:t>মৌলের প্রতীক</a:t>
            </a:r>
            <a:endParaRPr lang="en-US" sz="36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332509" y="1053030"/>
            <a:ext cx="60587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 smtClean="0"/>
              <a:t>মৌলকে সংক্ষিপ্ত আকারে লিখে প্রকাশ করার পদ্ধতিকে  প্রতিক বলে  যেমন  </a:t>
            </a:r>
            <a:endParaRPr lang="en-US" sz="3000" dirty="0"/>
          </a:p>
        </p:txBody>
      </p:sp>
      <p:sp>
        <p:nvSpPr>
          <p:cNvPr id="38" name="TextBox 37"/>
          <p:cNvSpPr txBox="1"/>
          <p:nvPr/>
        </p:nvSpPr>
        <p:spPr>
          <a:xfrm>
            <a:off x="114284" y="2780256"/>
            <a:ext cx="72009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 smtClean="0"/>
              <a:t>১) ইংরেজি নামের প্রথম অক্ষর লিখতে হয় </a:t>
            </a:r>
            <a:endParaRPr lang="en-US" sz="3000" dirty="0"/>
          </a:p>
        </p:txBody>
      </p:sp>
      <p:sp>
        <p:nvSpPr>
          <p:cNvPr id="39" name="TextBox 38"/>
          <p:cNvSpPr txBox="1"/>
          <p:nvPr/>
        </p:nvSpPr>
        <p:spPr>
          <a:xfrm>
            <a:off x="163825" y="3518531"/>
            <a:ext cx="7151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 smtClean="0"/>
              <a:t>২) দুটি মৌলের প্রথম অক্ষর একই হলে নামের প্রথম অক্ষরের পরে অন্য একটি অক্ষর (ছোট হাতের)   লিখতে হয় </a:t>
            </a:r>
            <a:endParaRPr lang="en-US" sz="30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4396543" y="1916928"/>
            <a:ext cx="4797081" cy="4736596"/>
            <a:chOff x="2836586" y="2403508"/>
            <a:chExt cx="4797081" cy="4736596"/>
          </a:xfrm>
        </p:grpSpPr>
        <p:sp>
          <p:nvSpPr>
            <p:cNvPr id="41" name="TextBox 40"/>
            <p:cNvSpPr txBox="1"/>
            <p:nvPr/>
          </p:nvSpPr>
          <p:spPr>
            <a:xfrm>
              <a:off x="4851084" y="3064994"/>
              <a:ext cx="25466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সোডিয়াম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851084" y="3763061"/>
              <a:ext cx="2644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কপার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851084" y="4461128"/>
              <a:ext cx="2782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পটাশিয়াম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851084" y="5159195"/>
              <a:ext cx="27110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সিল্ভার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996957" y="2413831"/>
              <a:ext cx="25466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u="sng" dirty="0" smtClean="0"/>
                <a:t>ইংরেজি নাম</a:t>
              </a:r>
              <a:endParaRPr lang="en-US" sz="3200" u="sng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836586" y="2403508"/>
              <a:ext cx="25303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u="sng" dirty="0" smtClean="0"/>
                <a:t>ল্যাটিন নাম</a:t>
              </a:r>
              <a:endParaRPr lang="en-US" sz="3200" u="sng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851084" y="5857262"/>
              <a:ext cx="27110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গোল্ড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851084" y="6555329"/>
              <a:ext cx="27110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লেড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414001" y="2536112"/>
            <a:ext cx="2711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Natrium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706159" y="2570087"/>
            <a:ext cx="874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Minus 56"/>
          <p:cNvSpPr/>
          <p:nvPr/>
        </p:nvSpPr>
        <p:spPr>
          <a:xfrm>
            <a:off x="4396746" y="2905024"/>
            <a:ext cx="703027" cy="426032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4414001" y="3234225"/>
            <a:ext cx="2711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cuprum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706159" y="3274903"/>
            <a:ext cx="874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Minus 59"/>
          <p:cNvSpPr/>
          <p:nvPr/>
        </p:nvSpPr>
        <p:spPr>
          <a:xfrm>
            <a:off x="4465541" y="3635611"/>
            <a:ext cx="615880" cy="426032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4414001" y="3932338"/>
            <a:ext cx="2711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Kalium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706159" y="3979719"/>
            <a:ext cx="874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Minus 62"/>
          <p:cNvSpPr/>
          <p:nvPr/>
        </p:nvSpPr>
        <p:spPr>
          <a:xfrm>
            <a:off x="4441469" y="4352612"/>
            <a:ext cx="395401" cy="426032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4414001" y="4630451"/>
            <a:ext cx="2711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Argentum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706159" y="4684535"/>
            <a:ext cx="874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Minus 65"/>
          <p:cNvSpPr/>
          <p:nvPr/>
        </p:nvSpPr>
        <p:spPr>
          <a:xfrm>
            <a:off x="4387035" y="5011048"/>
            <a:ext cx="875318" cy="426032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4414001" y="5328564"/>
            <a:ext cx="2711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Aurum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706159" y="5389351"/>
            <a:ext cx="874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Minus 71"/>
          <p:cNvSpPr/>
          <p:nvPr/>
        </p:nvSpPr>
        <p:spPr>
          <a:xfrm>
            <a:off x="4428737" y="5651230"/>
            <a:ext cx="736408" cy="426032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4414001" y="6026675"/>
            <a:ext cx="2711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Plumbum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706159" y="6094165"/>
            <a:ext cx="874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Minus 74"/>
          <p:cNvSpPr/>
          <p:nvPr/>
        </p:nvSpPr>
        <p:spPr>
          <a:xfrm>
            <a:off x="4430448" y="6386552"/>
            <a:ext cx="395401" cy="426032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Minus 75"/>
          <p:cNvSpPr/>
          <p:nvPr/>
        </p:nvSpPr>
        <p:spPr>
          <a:xfrm>
            <a:off x="5352437" y="6431931"/>
            <a:ext cx="395401" cy="426032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410882" y="891194"/>
            <a:ext cx="83397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এছাড়া কিছু মৌলের ল্যাটিন ও  আরবি নাম থেকে প্রতিক লেখা হয়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8824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3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9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5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1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7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3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5" grpId="0"/>
      <p:bldP spid="15" grpId="1"/>
      <p:bldP spid="17" grpId="0"/>
      <p:bldP spid="17" grpId="1"/>
      <p:bldP spid="18" grpId="0"/>
      <p:bldP spid="18" grpId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6" grpId="0"/>
      <p:bldP spid="36" grpId="1"/>
      <p:bldP spid="37" grpId="0" animBg="1"/>
      <p:bldP spid="37" grpId="1" animBg="1"/>
      <p:bldP spid="54" grpId="0"/>
      <p:bldP spid="54" grpId="1"/>
      <p:bldP spid="38" grpId="0"/>
      <p:bldP spid="38" grpId="1"/>
      <p:bldP spid="39" grpId="0"/>
      <p:bldP spid="39" grpId="1"/>
      <p:bldP spid="55" grpId="0"/>
      <p:bldP spid="56" grpId="0"/>
      <p:bldP spid="57" grpId="0" animBg="1"/>
      <p:bldP spid="58" grpId="0"/>
      <p:bldP spid="59" grpId="0"/>
      <p:bldP spid="60" grpId="0" animBg="1"/>
      <p:bldP spid="61" grpId="0"/>
      <p:bldP spid="62" grpId="0"/>
      <p:bldP spid="63" grpId="0" animBg="1"/>
      <p:bldP spid="64" grpId="0"/>
      <p:bldP spid="65" grpId="0"/>
      <p:bldP spid="66" grpId="0" animBg="1"/>
      <p:bldP spid="70" grpId="0"/>
      <p:bldP spid="71" grpId="0"/>
      <p:bldP spid="72" grpId="0" animBg="1"/>
      <p:bldP spid="73" grpId="0"/>
      <p:bldP spid="74" grpId="0"/>
      <p:bldP spid="75" grpId="0" animBg="1"/>
      <p:bldP spid="76" grpId="0" animBg="1"/>
      <p:bldP spid="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709"/>
            <a:ext cx="12192000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BD" sz="3600" b="1" dirty="0" smtClean="0"/>
              <a:t>সংকেত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3605" y="838584"/>
            <a:ext cx="7536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সংকেত মূলত অনুর সংক্ষিপ্ত প্রকাশ 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2203938" y="3944438"/>
            <a:ext cx="974361" cy="974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</a:t>
            </a:r>
          </a:p>
        </p:txBody>
      </p:sp>
      <p:sp>
        <p:nvSpPr>
          <p:cNvPr id="7" name="Oval 6"/>
          <p:cNvSpPr/>
          <p:nvPr/>
        </p:nvSpPr>
        <p:spPr>
          <a:xfrm>
            <a:off x="1607402" y="4075601"/>
            <a:ext cx="712034" cy="7120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O</a:t>
            </a:r>
          </a:p>
        </p:txBody>
      </p:sp>
      <p:sp>
        <p:nvSpPr>
          <p:cNvPr id="8" name="Oval 7"/>
          <p:cNvSpPr/>
          <p:nvPr/>
        </p:nvSpPr>
        <p:spPr>
          <a:xfrm>
            <a:off x="3071320" y="4081848"/>
            <a:ext cx="699541" cy="6995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O</a:t>
            </a:r>
            <a:endParaRPr lang="en-US" sz="4000" dirty="0"/>
          </a:p>
        </p:txBody>
      </p:sp>
      <p:sp>
        <p:nvSpPr>
          <p:cNvPr id="9" name="Oval 8"/>
          <p:cNvSpPr/>
          <p:nvPr/>
        </p:nvSpPr>
        <p:spPr>
          <a:xfrm>
            <a:off x="1260764" y="1755735"/>
            <a:ext cx="712034" cy="7120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H</a:t>
            </a:r>
          </a:p>
        </p:txBody>
      </p:sp>
      <p:sp>
        <p:nvSpPr>
          <p:cNvPr id="10" name="Oval 9"/>
          <p:cNvSpPr/>
          <p:nvPr/>
        </p:nvSpPr>
        <p:spPr>
          <a:xfrm>
            <a:off x="1857871" y="1761982"/>
            <a:ext cx="699541" cy="6995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64508" y="5231981"/>
            <a:ext cx="4077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কার্বন ডাই অক্সাইড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573967" y="2608767"/>
            <a:ext cx="2388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হাইড্রোজেন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44908" y="2608766"/>
            <a:ext cx="2388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১  অনু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70291" y="5231980"/>
            <a:ext cx="2388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১ অনু</a:t>
            </a:r>
            <a:endParaRPr lang="en-US" sz="3200" dirty="0"/>
          </a:p>
        </p:txBody>
      </p:sp>
      <p:sp>
        <p:nvSpPr>
          <p:cNvPr id="15" name="Oval 14"/>
          <p:cNvSpPr/>
          <p:nvPr/>
        </p:nvSpPr>
        <p:spPr>
          <a:xfrm>
            <a:off x="5329798" y="1691722"/>
            <a:ext cx="712034" cy="7120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O</a:t>
            </a:r>
          </a:p>
        </p:txBody>
      </p:sp>
      <p:sp>
        <p:nvSpPr>
          <p:cNvPr id="16" name="Oval 15"/>
          <p:cNvSpPr/>
          <p:nvPr/>
        </p:nvSpPr>
        <p:spPr>
          <a:xfrm>
            <a:off x="5926905" y="1704215"/>
            <a:ext cx="699541" cy="6995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O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5925313" y="2599023"/>
            <a:ext cx="2388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অক্সিজেন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4496254" y="2599022"/>
            <a:ext cx="2388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১  অনু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297383" y="1783986"/>
            <a:ext cx="1055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4787483" y="3994191"/>
            <a:ext cx="2388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7319230" y="3137138"/>
            <a:ext cx="2322450" cy="2006515"/>
            <a:chOff x="7315427" y="3231415"/>
            <a:chExt cx="2322450" cy="2006515"/>
          </a:xfrm>
        </p:grpSpPr>
        <p:sp>
          <p:nvSpPr>
            <p:cNvPr id="35" name="Oval 34"/>
            <p:cNvSpPr/>
            <p:nvPr/>
          </p:nvSpPr>
          <p:spPr>
            <a:xfrm>
              <a:off x="8313746" y="3800123"/>
              <a:ext cx="974361" cy="9743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7978965" y="4525896"/>
              <a:ext cx="712034" cy="71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O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8938336" y="4538389"/>
              <a:ext cx="699541" cy="69954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O</a:t>
              </a:r>
              <a:endParaRPr lang="en-US" sz="4000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7315427" y="3736647"/>
              <a:ext cx="998319" cy="9983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Ca</a:t>
              </a:r>
              <a:endParaRPr lang="en-US" sz="4000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7992929" y="3231415"/>
              <a:ext cx="699541" cy="69954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O</a:t>
              </a:r>
              <a:endParaRPr lang="en-US" sz="4000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7483386" y="5280552"/>
            <a:ext cx="4077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ক্যালসিয়াম কার্বনেট</a:t>
            </a:r>
            <a:endParaRPr lang="en-US" sz="3200" dirty="0"/>
          </a:p>
        </p:txBody>
      </p:sp>
      <p:sp>
        <p:nvSpPr>
          <p:cNvPr id="42" name="TextBox 41"/>
          <p:cNvSpPr txBox="1"/>
          <p:nvPr/>
        </p:nvSpPr>
        <p:spPr>
          <a:xfrm>
            <a:off x="6289169" y="5280551"/>
            <a:ext cx="2388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১ অনু</a:t>
            </a:r>
            <a:endParaRPr lang="en-US" sz="3200" dirty="0"/>
          </a:p>
        </p:txBody>
      </p:sp>
      <p:sp>
        <p:nvSpPr>
          <p:cNvPr id="43" name="TextBox 42"/>
          <p:cNvSpPr txBox="1"/>
          <p:nvPr/>
        </p:nvSpPr>
        <p:spPr>
          <a:xfrm>
            <a:off x="10306361" y="4042762"/>
            <a:ext cx="1446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CaCO</a:t>
            </a:r>
            <a:r>
              <a:rPr lang="en-US" sz="3200" baseline="-25000" dirty="0"/>
              <a:t>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84687" y="1718803"/>
            <a:ext cx="1055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394026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 animBg="1"/>
      <p:bldP spid="16" grpId="0" animBg="1"/>
      <p:bldP spid="17" grpId="0"/>
      <p:bldP spid="18" grpId="0"/>
      <p:bldP spid="19" grpId="0"/>
      <p:bldP spid="21" grpId="0"/>
      <p:bldP spid="41" grpId="0"/>
      <p:bldP spid="42" grpId="0"/>
      <p:bldP spid="43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BD" sz="3600" b="1" dirty="0" smtClean="0"/>
              <a:t>পরমানুর ভেতরের কণা</a:t>
            </a:r>
            <a:endParaRPr lang="en-US" sz="3600" b="1" dirty="0"/>
          </a:p>
        </p:txBody>
      </p:sp>
      <p:grpSp>
        <p:nvGrpSpPr>
          <p:cNvPr id="2052" name="Group 2051"/>
          <p:cNvGrpSpPr/>
          <p:nvPr/>
        </p:nvGrpSpPr>
        <p:grpSpPr>
          <a:xfrm>
            <a:off x="2678267" y="2215282"/>
            <a:ext cx="764235" cy="710979"/>
            <a:chOff x="1943063" y="3398256"/>
            <a:chExt cx="764235" cy="710979"/>
          </a:xfrm>
        </p:grpSpPr>
        <p:sp>
          <p:nvSpPr>
            <p:cNvPr id="46" name="Oval 45"/>
            <p:cNvSpPr/>
            <p:nvPr/>
          </p:nvSpPr>
          <p:spPr>
            <a:xfrm>
              <a:off x="2239676" y="3636376"/>
              <a:ext cx="292219" cy="2922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943063" y="3555605"/>
              <a:ext cx="292219" cy="2922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182236" y="3398256"/>
              <a:ext cx="292219" cy="2922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415079" y="3490267"/>
              <a:ext cx="292219" cy="2922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053108" y="3817016"/>
              <a:ext cx="292219" cy="2922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402826" y="3795674"/>
              <a:ext cx="292219" cy="2922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731930" y="1377307"/>
            <a:ext cx="2555939" cy="2555939"/>
            <a:chOff x="2123433" y="3312862"/>
            <a:chExt cx="2555939" cy="2555939"/>
          </a:xfrm>
        </p:grpSpPr>
        <p:sp>
          <p:nvSpPr>
            <p:cNvPr id="28" name="Oval 27"/>
            <p:cNvSpPr/>
            <p:nvPr/>
          </p:nvSpPr>
          <p:spPr>
            <a:xfrm>
              <a:off x="2388925" y="3578354"/>
              <a:ext cx="2024954" cy="202495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123433" y="3312862"/>
              <a:ext cx="2555939" cy="255593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5" name="Group 2054"/>
          <p:cNvGrpSpPr/>
          <p:nvPr/>
        </p:nvGrpSpPr>
        <p:grpSpPr>
          <a:xfrm>
            <a:off x="1574544" y="1211535"/>
            <a:ext cx="2878726" cy="2924585"/>
            <a:chOff x="1574544" y="1211535"/>
            <a:chExt cx="2878726" cy="2924585"/>
          </a:xfrm>
        </p:grpSpPr>
        <p:sp>
          <p:nvSpPr>
            <p:cNvPr id="20" name="Oval 19"/>
            <p:cNvSpPr/>
            <p:nvPr/>
          </p:nvSpPr>
          <p:spPr>
            <a:xfrm>
              <a:off x="2877152" y="3490831"/>
              <a:ext cx="265493" cy="26549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2837513" y="1538891"/>
              <a:ext cx="265493" cy="26549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4187777" y="2491905"/>
              <a:ext cx="265493" cy="26549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1574544" y="2460327"/>
              <a:ext cx="265493" cy="26549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2908600" y="3870627"/>
              <a:ext cx="265493" cy="26549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2794892" y="1211535"/>
              <a:ext cx="265493" cy="26549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54" name="Group 2053"/>
          <p:cNvGrpSpPr/>
          <p:nvPr/>
        </p:nvGrpSpPr>
        <p:grpSpPr>
          <a:xfrm>
            <a:off x="2620387" y="2320276"/>
            <a:ext cx="733877" cy="693604"/>
            <a:chOff x="2620387" y="2320276"/>
            <a:chExt cx="733877" cy="693604"/>
          </a:xfrm>
        </p:grpSpPr>
        <p:sp>
          <p:nvSpPr>
            <p:cNvPr id="34" name="Oval 33"/>
            <p:cNvSpPr/>
            <p:nvPr/>
          </p:nvSpPr>
          <p:spPr>
            <a:xfrm>
              <a:off x="2696596" y="2320276"/>
              <a:ext cx="292219" cy="2922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934041" y="2705898"/>
              <a:ext cx="292219" cy="2922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759181" y="2721661"/>
              <a:ext cx="292219" cy="2922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062045" y="2551170"/>
              <a:ext cx="292219" cy="2922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620387" y="2612495"/>
              <a:ext cx="292219" cy="2922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2894501" y="2357219"/>
              <a:ext cx="292219" cy="2922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0" name="Straight Arrow Connector 49"/>
          <p:cNvCxnSpPr/>
          <p:nvPr/>
        </p:nvCxnSpPr>
        <p:spPr>
          <a:xfrm>
            <a:off x="3687989" y="2197842"/>
            <a:ext cx="20574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745389" y="2045442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প্রোটন</a:t>
            </a:r>
            <a:endParaRPr lang="en-US" sz="3200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3611789" y="3115081"/>
            <a:ext cx="20574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745389" y="2964269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নিউট্রন</a:t>
            </a:r>
            <a:endParaRPr lang="en-US" sz="3200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3267099" y="4050428"/>
            <a:ext cx="20574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324499" y="3909696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ইলেকট্রন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7113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0.0125 -0.062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31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0.02435 0.0692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6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53" grpId="1"/>
      <p:bldP spid="58" grpId="0"/>
      <p:bldP spid="5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BD" sz="3600" b="1" dirty="0" smtClean="0"/>
              <a:t>পরমানুর ভেতরের কণা</a:t>
            </a:r>
            <a:endParaRPr lang="en-US" sz="3600" b="1" dirty="0"/>
          </a:p>
        </p:txBody>
      </p:sp>
      <p:grpSp>
        <p:nvGrpSpPr>
          <p:cNvPr id="2052" name="Group 2051"/>
          <p:cNvGrpSpPr/>
          <p:nvPr/>
        </p:nvGrpSpPr>
        <p:grpSpPr>
          <a:xfrm>
            <a:off x="2905290" y="1849562"/>
            <a:ext cx="764235" cy="710979"/>
            <a:chOff x="1943063" y="3398256"/>
            <a:chExt cx="764235" cy="710979"/>
          </a:xfrm>
        </p:grpSpPr>
        <p:sp>
          <p:nvSpPr>
            <p:cNvPr id="46" name="Oval 45"/>
            <p:cNvSpPr/>
            <p:nvPr/>
          </p:nvSpPr>
          <p:spPr>
            <a:xfrm>
              <a:off x="2239676" y="3636376"/>
              <a:ext cx="292219" cy="2922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943063" y="3555605"/>
              <a:ext cx="292219" cy="2922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182236" y="3398256"/>
              <a:ext cx="292219" cy="2922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415079" y="3490267"/>
              <a:ext cx="292219" cy="2922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053108" y="3817016"/>
              <a:ext cx="292219" cy="2922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402826" y="3795674"/>
              <a:ext cx="292219" cy="2922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731930" y="1377307"/>
            <a:ext cx="2555939" cy="2555939"/>
            <a:chOff x="2123433" y="3312862"/>
            <a:chExt cx="2555939" cy="2555939"/>
          </a:xfrm>
        </p:grpSpPr>
        <p:sp>
          <p:nvSpPr>
            <p:cNvPr id="28" name="Oval 27"/>
            <p:cNvSpPr/>
            <p:nvPr/>
          </p:nvSpPr>
          <p:spPr>
            <a:xfrm>
              <a:off x="2388925" y="3578354"/>
              <a:ext cx="2024954" cy="202495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123433" y="3312862"/>
              <a:ext cx="2555939" cy="255593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 19"/>
          <p:cNvSpPr/>
          <p:nvPr/>
        </p:nvSpPr>
        <p:spPr>
          <a:xfrm>
            <a:off x="2877152" y="3490831"/>
            <a:ext cx="265493" cy="2654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837513" y="1538891"/>
            <a:ext cx="265493" cy="2654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4154016" y="2650289"/>
            <a:ext cx="265493" cy="2654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2905290" y="3828228"/>
            <a:ext cx="265493" cy="2654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2835189" y="1234891"/>
            <a:ext cx="265493" cy="2654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621433" y="2560541"/>
            <a:ext cx="265493" cy="2654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54" name="Group 2053"/>
          <p:cNvGrpSpPr/>
          <p:nvPr/>
        </p:nvGrpSpPr>
        <p:grpSpPr>
          <a:xfrm>
            <a:off x="2987933" y="2754473"/>
            <a:ext cx="733877" cy="693604"/>
            <a:chOff x="2620387" y="2320276"/>
            <a:chExt cx="733877" cy="693604"/>
          </a:xfrm>
        </p:grpSpPr>
        <p:sp>
          <p:nvSpPr>
            <p:cNvPr id="34" name="Oval 33"/>
            <p:cNvSpPr/>
            <p:nvPr/>
          </p:nvSpPr>
          <p:spPr>
            <a:xfrm>
              <a:off x="2696596" y="2320276"/>
              <a:ext cx="292219" cy="2922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934041" y="2705898"/>
              <a:ext cx="292219" cy="2922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759181" y="2721661"/>
              <a:ext cx="292219" cy="2922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062045" y="2551170"/>
              <a:ext cx="292219" cy="2922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620387" y="2612495"/>
              <a:ext cx="292219" cy="2922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2894501" y="2357219"/>
              <a:ext cx="292219" cy="2922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0" name="Straight Arrow Connector 49"/>
          <p:cNvCxnSpPr/>
          <p:nvPr/>
        </p:nvCxnSpPr>
        <p:spPr>
          <a:xfrm>
            <a:off x="3687989" y="2197842"/>
            <a:ext cx="146304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114408" y="204544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প্রোটন</a:t>
            </a:r>
            <a:endParaRPr lang="en-US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3611789" y="3115081"/>
            <a:ext cx="146304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114408" y="296426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নিউট্রন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964700" y="1317827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bn-BD" dirty="0" smtClean="0"/>
              <a:t> </a:t>
            </a:r>
            <a:r>
              <a:rPr lang="bn-BD" dirty="0"/>
              <a:t>দ্বারা সূচিত করা হয় </a:t>
            </a:r>
          </a:p>
          <a:p>
            <a:r>
              <a:rPr lang="bn-BD" dirty="0"/>
              <a:t>এর </a:t>
            </a:r>
            <a:r>
              <a:rPr lang="bn-BD" dirty="0" smtClean="0"/>
              <a:t>চার্জ     </a:t>
            </a:r>
            <a:r>
              <a:rPr lang="bn-BD" dirty="0"/>
              <a:t>+1.60*10</a:t>
            </a:r>
            <a:r>
              <a:rPr lang="bn-BD" baseline="30000" dirty="0"/>
              <a:t>-19 </a:t>
            </a:r>
            <a:r>
              <a:rPr lang="bn-BD" dirty="0"/>
              <a:t>c</a:t>
            </a:r>
            <a:endParaRPr lang="bn-BD" baseline="30000" dirty="0"/>
          </a:p>
          <a:p>
            <a:r>
              <a:rPr lang="bn-BD" dirty="0"/>
              <a:t>এর ভর </a:t>
            </a:r>
            <a:r>
              <a:rPr lang="bn-BD" dirty="0" smtClean="0"/>
              <a:t>     1.67</a:t>
            </a:r>
            <a:r>
              <a:rPr lang="en-US" dirty="0" smtClean="0"/>
              <a:t>5</a:t>
            </a:r>
            <a:r>
              <a:rPr lang="bn-BD" dirty="0" smtClean="0"/>
              <a:t>*10</a:t>
            </a:r>
            <a:r>
              <a:rPr lang="bn-BD" baseline="30000" dirty="0" smtClean="0"/>
              <a:t>-24</a:t>
            </a:r>
            <a:r>
              <a:rPr lang="bn-BD" dirty="0" smtClean="0"/>
              <a:t>g</a:t>
            </a:r>
            <a:endParaRPr lang="bn-BD" baseline="30000" dirty="0"/>
          </a:p>
        </p:txBody>
      </p:sp>
      <p:sp>
        <p:nvSpPr>
          <p:cNvPr id="2" name="Rectangle 1"/>
          <p:cNvSpPr/>
          <p:nvPr/>
        </p:nvSpPr>
        <p:spPr>
          <a:xfrm>
            <a:off x="8895226" y="1430585"/>
            <a:ext cx="2602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/>
              <a:t>এর আধান  +</a:t>
            </a:r>
            <a:r>
              <a:rPr lang="en-US" dirty="0"/>
              <a:t>1</a:t>
            </a:r>
            <a:endParaRPr lang="bn-BD" dirty="0"/>
          </a:p>
          <a:p>
            <a:r>
              <a:rPr lang="bn-BD" dirty="0"/>
              <a:t>এর আপেক্ষিক ভর 1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075826" y="2747804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একে nদ্বারা সূচিত করা হয় </a:t>
            </a:r>
          </a:p>
          <a:p>
            <a:r>
              <a:rPr lang="bn-BD" dirty="0"/>
              <a:t>এর চার্জ 0</a:t>
            </a:r>
            <a:endParaRPr lang="bn-BD" baseline="30000" dirty="0"/>
          </a:p>
          <a:p>
            <a:r>
              <a:rPr lang="bn-BD" dirty="0"/>
              <a:t>এর ভর </a:t>
            </a:r>
            <a:r>
              <a:rPr lang="bn-BD" dirty="0" smtClean="0"/>
              <a:t>1.673*10</a:t>
            </a:r>
            <a:r>
              <a:rPr lang="bn-BD" baseline="30000" dirty="0" smtClean="0"/>
              <a:t>-24</a:t>
            </a:r>
            <a:r>
              <a:rPr lang="bn-BD" dirty="0" smtClean="0"/>
              <a:t>g</a:t>
            </a:r>
            <a:endParaRPr lang="bn-BD" baseline="30000" dirty="0"/>
          </a:p>
        </p:txBody>
      </p:sp>
      <p:sp>
        <p:nvSpPr>
          <p:cNvPr id="3" name="Rectangle 2"/>
          <p:cNvSpPr/>
          <p:nvPr/>
        </p:nvSpPr>
        <p:spPr>
          <a:xfrm>
            <a:off x="8895226" y="2791915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/>
              <a:t>এর আধান 0</a:t>
            </a:r>
          </a:p>
          <a:p>
            <a:r>
              <a:rPr lang="bn-BD" dirty="0"/>
              <a:t>এর আপেক্ষিক ভর 1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3197509" y="4113155"/>
            <a:ext cx="146304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700128" y="396234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ইলেকট্রন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76408" y="3949373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একে e দ্বারা সূচিত করা হয় </a:t>
            </a:r>
          </a:p>
          <a:p>
            <a:r>
              <a:rPr lang="bn-BD" dirty="0"/>
              <a:t>এর চার্জ </a:t>
            </a:r>
            <a:r>
              <a:rPr lang="bn-BD" dirty="0" smtClean="0"/>
              <a:t>        -</a:t>
            </a:r>
            <a:r>
              <a:rPr lang="bn-BD" dirty="0"/>
              <a:t>1.60*10</a:t>
            </a:r>
            <a:r>
              <a:rPr lang="bn-BD" baseline="30000" dirty="0"/>
              <a:t>-19 </a:t>
            </a:r>
          </a:p>
          <a:p>
            <a:r>
              <a:rPr lang="bn-BD" dirty="0"/>
              <a:t>এর ভর </a:t>
            </a:r>
            <a:r>
              <a:rPr lang="en-US" dirty="0" smtClean="0"/>
              <a:t>           </a:t>
            </a:r>
            <a:r>
              <a:rPr lang="bn-BD" dirty="0" smtClean="0"/>
              <a:t>9.110*10</a:t>
            </a:r>
            <a:r>
              <a:rPr lang="bn-BD" baseline="30000" dirty="0" smtClean="0"/>
              <a:t>-2</a:t>
            </a:r>
            <a:r>
              <a:rPr lang="en-US" baseline="30000" dirty="0" smtClean="0"/>
              <a:t>8</a:t>
            </a:r>
            <a:r>
              <a:rPr lang="en-US" dirty="0" smtClean="0"/>
              <a:t>g</a:t>
            </a:r>
            <a:endParaRPr lang="bn-BD" dirty="0"/>
          </a:p>
        </p:txBody>
      </p:sp>
      <p:sp>
        <p:nvSpPr>
          <p:cNvPr id="4" name="Rectangle 3"/>
          <p:cNvSpPr/>
          <p:nvPr/>
        </p:nvSpPr>
        <p:spPr>
          <a:xfrm>
            <a:off x="8926443" y="4052982"/>
            <a:ext cx="22438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/>
              <a:t>এর আধান -</a:t>
            </a:r>
            <a:r>
              <a:rPr lang="en-US" dirty="0"/>
              <a:t>1</a:t>
            </a:r>
            <a:endParaRPr lang="bn-BD" dirty="0"/>
          </a:p>
          <a:p>
            <a:r>
              <a:rPr lang="bn-BD" dirty="0"/>
              <a:t>এর আপেক্ষিক ভর 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21433" y="5150942"/>
            <a:ext cx="9432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এদের ভর আর চার্জের বড় বড় সংখ্যাকে সহজে প্রকাশ করার পদ্ধতিই আপেক্ষিক ভর আর আপেক্ষিক চার্জ </a:t>
            </a:r>
          </a:p>
        </p:txBody>
      </p:sp>
    </p:spTree>
    <p:extLst>
      <p:ext uri="{BB962C8B-B14F-4D97-AF65-F5344CB8AC3E}">
        <p14:creationId xmlns:p14="http://schemas.microsoft.com/office/powerpoint/2010/main" val="345022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53" grpId="0"/>
      <p:bldP spid="2" grpId="0"/>
      <p:bldP spid="39" grpId="0"/>
      <p:bldP spid="3" grpId="0"/>
      <p:bldP spid="41" grpId="0"/>
      <p:bldP spid="42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BD" sz="3600" b="1" dirty="0" smtClean="0"/>
              <a:t>পারমানবিক সংখ্যা</a:t>
            </a:r>
            <a:endParaRPr lang="en-US" sz="3600" b="1" dirty="0"/>
          </a:p>
        </p:txBody>
      </p:sp>
      <p:sp>
        <p:nvSpPr>
          <p:cNvPr id="28" name="Oval 27"/>
          <p:cNvSpPr/>
          <p:nvPr/>
        </p:nvSpPr>
        <p:spPr>
          <a:xfrm>
            <a:off x="1706478" y="2642075"/>
            <a:ext cx="2024954" cy="20249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586208" y="4490107"/>
            <a:ext cx="265493" cy="2654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731432" y="3061897"/>
            <a:ext cx="3127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প্রোটন সংখ্যা </a:t>
            </a:r>
            <a:endParaRPr lang="en-US" sz="3200" dirty="0"/>
          </a:p>
        </p:txBody>
      </p:sp>
      <p:sp>
        <p:nvSpPr>
          <p:cNvPr id="65" name="TextBox 64"/>
          <p:cNvSpPr txBox="1"/>
          <p:nvPr/>
        </p:nvSpPr>
        <p:spPr>
          <a:xfrm>
            <a:off x="6244365" y="3053025"/>
            <a:ext cx="4201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বা পারমানবিক সংখ্যা</a:t>
            </a:r>
            <a:r>
              <a:rPr lang="en-US" sz="3200" dirty="0" smtClean="0"/>
              <a:t>1 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sp>
        <p:nvSpPr>
          <p:cNvPr id="39" name="Oval 38"/>
          <p:cNvSpPr/>
          <p:nvPr/>
        </p:nvSpPr>
        <p:spPr>
          <a:xfrm>
            <a:off x="2649640" y="3653964"/>
            <a:ext cx="292219" cy="292219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" h="18288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51701" y="3565393"/>
            <a:ext cx="2247441" cy="231354"/>
          </a:xfrm>
          <a:custGeom>
            <a:avLst/>
            <a:gdLst>
              <a:gd name="connsiteX0" fmla="*/ 0 w 2247441"/>
              <a:gd name="connsiteY0" fmla="*/ 231354 h 231354"/>
              <a:gd name="connsiteX1" fmla="*/ 1905918 w 2247441"/>
              <a:gd name="connsiteY1" fmla="*/ 231354 h 231354"/>
              <a:gd name="connsiteX2" fmla="*/ 2247441 w 2247441"/>
              <a:gd name="connsiteY2" fmla="*/ 0 h 23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7441" h="231354">
                <a:moveTo>
                  <a:pt x="0" y="231354"/>
                </a:moveTo>
                <a:lnTo>
                  <a:pt x="1905918" y="231354"/>
                </a:lnTo>
                <a:lnTo>
                  <a:pt x="2247441" y="0"/>
                </a:lnTo>
              </a:path>
            </a:pathLst>
          </a:custGeom>
          <a:noFill/>
          <a:ln w="1905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812544" y="4878137"/>
            <a:ext cx="3127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হাইড্রোজেন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097458" y="969453"/>
            <a:ext cx="10523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তোমরা কী বলতে পারবে মৌলের পারমানবিক সংখ্যা কী?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097458" y="1805764"/>
            <a:ext cx="9169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মৌলের পারমানবিক সংখ্যা হল  এর প্রোটন সংখ্যা 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617387" y="4216991"/>
            <a:ext cx="54559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সেই সাথে মনে রাখবে মৌলের যতটি প্রোটন  ততটি ইলেকট্রন </a:t>
            </a:r>
            <a:endParaRPr lang="en-US" sz="3200" dirty="0"/>
          </a:p>
        </p:txBody>
      </p:sp>
      <p:sp>
        <p:nvSpPr>
          <p:cNvPr id="13" name="Oval 12"/>
          <p:cNvSpPr/>
          <p:nvPr/>
        </p:nvSpPr>
        <p:spPr>
          <a:xfrm>
            <a:off x="2586208" y="4498726"/>
            <a:ext cx="265493" cy="2654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546569" y="2546786"/>
            <a:ext cx="265493" cy="2654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99453" y="3202189"/>
            <a:ext cx="3739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প্রোটন সংখ্যা 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6235835" y="3211972"/>
            <a:ext cx="5429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বা পারমানবিক সংখ্যা</a:t>
            </a:r>
            <a:r>
              <a:rPr lang="en-US" sz="3200" dirty="0" smtClean="0"/>
              <a:t> 2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706478" y="2650694"/>
            <a:ext cx="2024954" cy="2024954"/>
            <a:chOff x="1997422" y="1642799"/>
            <a:chExt cx="2024954" cy="2024954"/>
          </a:xfrm>
        </p:grpSpPr>
        <p:grpSp>
          <p:nvGrpSpPr>
            <p:cNvPr id="21" name="Group 20"/>
            <p:cNvGrpSpPr/>
            <p:nvPr/>
          </p:nvGrpSpPr>
          <p:grpSpPr>
            <a:xfrm>
              <a:off x="1997422" y="1642799"/>
              <a:ext cx="2024954" cy="2024954"/>
              <a:chOff x="1997422" y="1642799"/>
              <a:chExt cx="2024954" cy="2024954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1997422" y="1642799"/>
                <a:ext cx="2024954" cy="202495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2794384" y="2486850"/>
                <a:ext cx="522384" cy="361950"/>
                <a:chOff x="2759181" y="2651930"/>
                <a:chExt cx="522384" cy="36195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2989346" y="2651930"/>
                  <a:ext cx="292219" cy="2922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82880" h="18288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2759181" y="2721661"/>
                  <a:ext cx="292219" cy="2922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82880" h="18288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" name="Group 21"/>
            <p:cNvGrpSpPr/>
            <p:nvPr/>
          </p:nvGrpSpPr>
          <p:grpSpPr>
            <a:xfrm>
              <a:off x="2856528" y="2388743"/>
              <a:ext cx="376275" cy="558164"/>
              <a:chOff x="2974609" y="1961684"/>
              <a:chExt cx="376275" cy="558164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2974609" y="1961684"/>
                <a:ext cx="292219" cy="29221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2880" h="18288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058665" y="2227629"/>
                <a:ext cx="292219" cy="29221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2880" h="18288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0" name="Freeform 29"/>
          <p:cNvSpPr/>
          <p:nvPr/>
        </p:nvSpPr>
        <p:spPr>
          <a:xfrm>
            <a:off x="2851701" y="3574012"/>
            <a:ext cx="2247441" cy="231354"/>
          </a:xfrm>
          <a:custGeom>
            <a:avLst/>
            <a:gdLst>
              <a:gd name="connsiteX0" fmla="*/ 0 w 2247441"/>
              <a:gd name="connsiteY0" fmla="*/ 231354 h 231354"/>
              <a:gd name="connsiteX1" fmla="*/ 1905918 w 2247441"/>
              <a:gd name="connsiteY1" fmla="*/ 231354 h 231354"/>
              <a:gd name="connsiteX2" fmla="*/ 2247441 w 2247441"/>
              <a:gd name="connsiteY2" fmla="*/ 0 h 23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7441" h="231354">
                <a:moveTo>
                  <a:pt x="0" y="231354"/>
                </a:moveTo>
                <a:lnTo>
                  <a:pt x="1905918" y="231354"/>
                </a:lnTo>
                <a:lnTo>
                  <a:pt x="2247441" y="0"/>
                </a:lnTo>
              </a:path>
            </a:pathLst>
          </a:custGeom>
          <a:noFill/>
          <a:ln w="1905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975421" y="3954802"/>
            <a:ext cx="508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এই মৌলের নাম হিলিয়াম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1393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0" grpId="0" animBg="1"/>
      <p:bldP spid="20" grpId="1" animBg="1"/>
      <p:bldP spid="51" grpId="0"/>
      <p:bldP spid="51" grpId="1"/>
      <p:bldP spid="65" grpId="0"/>
      <p:bldP spid="65" grpId="1"/>
      <p:bldP spid="39" grpId="0" animBg="1"/>
      <p:bldP spid="7" grpId="0" animBg="1"/>
      <p:bldP spid="7" grpId="1" animBg="1"/>
      <p:bldP spid="18" grpId="0"/>
      <p:bldP spid="18" grpId="1"/>
      <p:bldP spid="10" grpId="0"/>
      <p:bldP spid="11" grpId="0"/>
      <p:bldP spid="12" grpId="0"/>
      <p:bldP spid="12" grpId="1"/>
      <p:bldP spid="13" grpId="0" animBg="1"/>
      <p:bldP spid="14" grpId="0" animBg="1"/>
      <p:bldP spid="16" grpId="0"/>
      <p:bldP spid="17" grpId="0"/>
      <p:bldP spid="30" grpId="0" animBg="1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2051"/>
          <p:cNvGrpSpPr/>
          <p:nvPr/>
        </p:nvGrpSpPr>
        <p:grpSpPr>
          <a:xfrm>
            <a:off x="2760527" y="2332778"/>
            <a:ext cx="764235" cy="710979"/>
            <a:chOff x="1943063" y="3398256"/>
            <a:chExt cx="764235" cy="710979"/>
          </a:xfrm>
        </p:grpSpPr>
        <p:sp>
          <p:nvSpPr>
            <p:cNvPr id="46" name="Oval 45"/>
            <p:cNvSpPr/>
            <p:nvPr/>
          </p:nvSpPr>
          <p:spPr>
            <a:xfrm>
              <a:off x="2239676" y="3636376"/>
              <a:ext cx="292219" cy="2922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943063" y="3555605"/>
              <a:ext cx="292219" cy="2922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182236" y="3398256"/>
              <a:ext cx="292219" cy="2922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415079" y="3490267"/>
              <a:ext cx="292219" cy="2922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053108" y="3817016"/>
              <a:ext cx="292219" cy="2922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402826" y="3795674"/>
              <a:ext cx="292219" cy="2922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731930" y="1377307"/>
            <a:ext cx="2555939" cy="2555939"/>
            <a:chOff x="2123433" y="3312862"/>
            <a:chExt cx="2555939" cy="2555939"/>
          </a:xfrm>
        </p:grpSpPr>
        <p:sp>
          <p:nvSpPr>
            <p:cNvPr id="28" name="Oval 27"/>
            <p:cNvSpPr/>
            <p:nvPr/>
          </p:nvSpPr>
          <p:spPr>
            <a:xfrm>
              <a:off x="2388925" y="3578354"/>
              <a:ext cx="2024954" cy="202495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123433" y="3312862"/>
              <a:ext cx="2555939" cy="255593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 19"/>
          <p:cNvSpPr/>
          <p:nvPr/>
        </p:nvSpPr>
        <p:spPr>
          <a:xfrm>
            <a:off x="2877152" y="3490831"/>
            <a:ext cx="265493" cy="2654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837513" y="1538891"/>
            <a:ext cx="265493" cy="2654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4172658" y="2804778"/>
            <a:ext cx="265493" cy="2654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632976" y="2625980"/>
            <a:ext cx="265493" cy="2654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2908600" y="3870627"/>
            <a:ext cx="265493" cy="2654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794892" y="1211535"/>
            <a:ext cx="265493" cy="2654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5114408" y="2054439"/>
            <a:ext cx="3000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প্রোটন সংখ্যা </a:t>
            </a:r>
            <a:endParaRPr lang="en-US" sz="3200" dirty="0"/>
          </a:p>
        </p:txBody>
      </p:sp>
      <p:sp>
        <p:nvSpPr>
          <p:cNvPr id="7" name="Freeform 6"/>
          <p:cNvSpPr/>
          <p:nvPr/>
        </p:nvSpPr>
        <p:spPr>
          <a:xfrm>
            <a:off x="3393195" y="2401677"/>
            <a:ext cx="2247441" cy="231354"/>
          </a:xfrm>
          <a:custGeom>
            <a:avLst/>
            <a:gdLst>
              <a:gd name="connsiteX0" fmla="*/ 0 w 2247441"/>
              <a:gd name="connsiteY0" fmla="*/ 231354 h 231354"/>
              <a:gd name="connsiteX1" fmla="*/ 1905918 w 2247441"/>
              <a:gd name="connsiteY1" fmla="*/ 231354 h 231354"/>
              <a:gd name="connsiteX2" fmla="*/ 2247441 w 2247441"/>
              <a:gd name="connsiteY2" fmla="*/ 0 h 23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7441" h="231354">
                <a:moveTo>
                  <a:pt x="0" y="231354"/>
                </a:moveTo>
                <a:lnTo>
                  <a:pt x="1905918" y="231354"/>
                </a:lnTo>
                <a:lnTo>
                  <a:pt x="2247441" y="0"/>
                </a:lnTo>
              </a:path>
            </a:pathLst>
          </a:custGeom>
          <a:noFill/>
          <a:ln w="1905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7580517" y="2054439"/>
            <a:ext cx="4420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=পারমানবিক সংখ্যা</a:t>
            </a:r>
            <a:r>
              <a:rPr lang="en-US" sz="3200" dirty="0" smtClean="0"/>
              <a:t> 6</a:t>
            </a:r>
            <a:endParaRPr lang="en-US" sz="3200" dirty="0"/>
          </a:p>
        </p:txBody>
      </p:sp>
      <p:sp>
        <p:nvSpPr>
          <p:cNvPr id="66" name="TextBox 65"/>
          <p:cNvSpPr txBox="1"/>
          <p:nvPr/>
        </p:nvSpPr>
        <p:spPr>
          <a:xfrm>
            <a:off x="5278916" y="3095141"/>
            <a:ext cx="3000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67" name="Rectangle 66"/>
          <p:cNvSpPr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BD" sz="3600" b="1" dirty="0" smtClean="0"/>
              <a:t>পারমানবিক সংখ্যা</a:t>
            </a:r>
            <a:endParaRPr lang="en-US" sz="3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718371" y="2970104"/>
            <a:ext cx="508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এই মৌলের নাম কার্বন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4718371" y="3666464"/>
            <a:ext cx="508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কার্বন এর ইলেকট্রন সংখ্যা </a:t>
            </a:r>
            <a:endParaRPr lang="en-US" sz="32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1731930" y="1377307"/>
            <a:ext cx="2555939" cy="2555939"/>
            <a:chOff x="1731930" y="1377307"/>
            <a:chExt cx="2555939" cy="2555939"/>
          </a:xfrm>
        </p:grpSpPr>
        <p:grpSp>
          <p:nvGrpSpPr>
            <p:cNvPr id="35" name="Group 34"/>
            <p:cNvGrpSpPr/>
            <p:nvPr/>
          </p:nvGrpSpPr>
          <p:grpSpPr>
            <a:xfrm>
              <a:off x="2535206" y="2239105"/>
              <a:ext cx="854324" cy="862209"/>
              <a:chOff x="1943063" y="3398256"/>
              <a:chExt cx="854324" cy="862209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1943063" y="3555605"/>
                <a:ext cx="292219" cy="29221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2880" h="18288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182236" y="3398256"/>
                <a:ext cx="292219" cy="29221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2880" h="18288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415079" y="3490267"/>
                <a:ext cx="292219" cy="29221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2880" h="18288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505168" y="3650335"/>
                <a:ext cx="292219" cy="29221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2880" h="18288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402826" y="3795674"/>
                <a:ext cx="292219" cy="29221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2880" h="18288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047902" y="3792259"/>
                <a:ext cx="292219" cy="29221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2880" h="18288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242459" y="3968246"/>
                <a:ext cx="292219" cy="29221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2880" h="18288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239676" y="3636376"/>
                <a:ext cx="292219" cy="29221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2880" h="18288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1731930" y="1377307"/>
              <a:ext cx="2555939" cy="2555939"/>
              <a:chOff x="2123433" y="3312862"/>
              <a:chExt cx="2555939" cy="2555939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2388925" y="3578354"/>
                <a:ext cx="2024954" cy="202495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123433" y="3312862"/>
                <a:ext cx="2555939" cy="255593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0" name="Oval 49"/>
          <p:cNvSpPr/>
          <p:nvPr/>
        </p:nvSpPr>
        <p:spPr>
          <a:xfrm>
            <a:off x="2877152" y="3490831"/>
            <a:ext cx="265493" cy="2654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2837513" y="1538891"/>
            <a:ext cx="265493" cy="2654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3981037" y="1811423"/>
            <a:ext cx="265493" cy="2654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3889628" y="3387618"/>
            <a:ext cx="265493" cy="2654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1640301" y="2139522"/>
            <a:ext cx="265493" cy="2654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1773047" y="3176280"/>
            <a:ext cx="265493" cy="2654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2908600" y="3870627"/>
            <a:ext cx="265493" cy="2654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2794892" y="1211535"/>
            <a:ext cx="265493" cy="2654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114408" y="2054439"/>
            <a:ext cx="2519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প্রোটন সংখ্যা </a:t>
            </a:r>
            <a:endParaRPr lang="en-US" sz="3200" dirty="0"/>
          </a:p>
        </p:txBody>
      </p:sp>
      <p:sp>
        <p:nvSpPr>
          <p:cNvPr id="60" name="Freeform 59"/>
          <p:cNvSpPr/>
          <p:nvPr/>
        </p:nvSpPr>
        <p:spPr>
          <a:xfrm>
            <a:off x="3393195" y="2401677"/>
            <a:ext cx="2247441" cy="231354"/>
          </a:xfrm>
          <a:custGeom>
            <a:avLst/>
            <a:gdLst>
              <a:gd name="connsiteX0" fmla="*/ 0 w 2247441"/>
              <a:gd name="connsiteY0" fmla="*/ 231354 h 231354"/>
              <a:gd name="connsiteX1" fmla="*/ 1905918 w 2247441"/>
              <a:gd name="connsiteY1" fmla="*/ 231354 h 231354"/>
              <a:gd name="connsiteX2" fmla="*/ 2247441 w 2247441"/>
              <a:gd name="connsiteY2" fmla="*/ 0 h 23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7441" h="231354">
                <a:moveTo>
                  <a:pt x="0" y="231354"/>
                </a:moveTo>
                <a:lnTo>
                  <a:pt x="1905918" y="231354"/>
                </a:lnTo>
                <a:lnTo>
                  <a:pt x="2247441" y="0"/>
                </a:lnTo>
              </a:path>
            </a:pathLst>
          </a:custGeom>
          <a:noFill/>
          <a:ln w="1905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7428117" y="2054439"/>
            <a:ext cx="4251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=পারমানবিক সংখ্যা</a:t>
            </a:r>
            <a:r>
              <a:rPr lang="en-US" sz="3200" dirty="0" smtClean="0"/>
              <a:t> 8</a:t>
            </a:r>
            <a:endParaRPr lang="en-US" sz="3200" dirty="0"/>
          </a:p>
        </p:txBody>
      </p:sp>
      <p:sp>
        <p:nvSpPr>
          <p:cNvPr id="62" name="Rectangle 61"/>
          <p:cNvSpPr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BD" sz="3600" b="1" dirty="0" smtClean="0"/>
              <a:t>পারমানবিক সংখ্যা</a:t>
            </a:r>
            <a:endParaRPr lang="en-US" sz="36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4885974" y="2974356"/>
            <a:ext cx="508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এই মৌলের নাম অক্সিজেন</a:t>
            </a:r>
            <a:endParaRPr lang="en-US" sz="3200" dirty="0"/>
          </a:p>
        </p:txBody>
      </p:sp>
      <p:sp>
        <p:nvSpPr>
          <p:cNvPr id="64" name="TextBox 63"/>
          <p:cNvSpPr txBox="1"/>
          <p:nvPr/>
        </p:nvSpPr>
        <p:spPr>
          <a:xfrm>
            <a:off x="4885974" y="3670716"/>
            <a:ext cx="6183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অক্সিজেনের এর ইলেকট্রন সংখ্যা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4594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51" grpId="0"/>
      <p:bldP spid="51" grpId="1"/>
      <p:bldP spid="7" grpId="0" animBg="1"/>
      <p:bldP spid="7" grpId="1" animBg="1"/>
      <p:bldP spid="65" grpId="0"/>
      <p:bldP spid="65" grpId="1"/>
      <p:bldP spid="66" grpId="0"/>
      <p:bldP spid="66" grpId="1"/>
      <p:bldP spid="24" grpId="0"/>
      <p:bldP spid="24" grpId="1"/>
      <p:bldP spid="32" grpId="0"/>
      <p:bldP spid="32" grpId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/>
      <p:bldP spid="59" grpId="1"/>
      <p:bldP spid="60" grpId="0" animBg="1"/>
      <p:bldP spid="60" grpId="1" animBg="1"/>
      <p:bldP spid="61" grpId="0"/>
      <p:bldP spid="61" grpId="1"/>
      <p:bldP spid="63" grpId="0"/>
      <p:bldP spid="63" grpId="1"/>
      <p:bldP spid="64" grpId="0"/>
      <p:bldP spid="6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76600" y="1143000"/>
            <a:ext cx="7391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শাহাদাত হুসেন (সহকারী শিক্ষক)</a:t>
            </a:r>
          </a:p>
          <a:p>
            <a:r>
              <a:rPr lang="bn-BD" sz="3200" dirty="0"/>
              <a:t>ফরিজা খাতুন বালিকা উচ্চ বিদ্যালয় </a:t>
            </a:r>
          </a:p>
          <a:p>
            <a:r>
              <a:rPr lang="bn-BD" sz="3200" dirty="0"/>
              <a:t>ফেঞ্চুগঞ্জ, সিলেট </a:t>
            </a:r>
            <a:endParaRPr lang="en-US" sz="3200" dirty="0"/>
          </a:p>
        </p:txBody>
      </p:sp>
      <p:pic>
        <p:nvPicPr>
          <p:cNvPr id="4" name="Picture 3" descr="31369526_221376981951784_6612655330551416253_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40397" y="684229"/>
            <a:ext cx="2336961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478151" y="4211781"/>
            <a:ext cx="6165273" cy="210589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/>
              <a:t>শ্রেনিঃ         নবম                      </a:t>
            </a:r>
          </a:p>
          <a:p>
            <a:pPr algn="ctr"/>
            <a:r>
              <a:rPr lang="bn-BD" sz="3200" dirty="0"/>
              <a:t>বিষয়ঃ    </a:t>
            </a:r>
            <a:r>
              <a:rPr lang="bn-BD" sz="3200" dirty="0" smtClean="0"/>
              <a:t>রসায়ন</a:t>
            </a:r>
            <a:endParaRPr lang="bn-BD" sz="3200" dirty="0"/>
          </a:p>
          <a:p>
            <a:pPr algn="ctr"/>
            <a:r>
              <a:rPr lang="bn-BD" sz="3200" dirty="0"/>
              <a:t>অধ্যায়ঃ   </a:t>
            </a:r>
            <a:r>
              <a:rPr lang="bn-BD" sz="3200" dirty="0" smtClean="0"/>
              <a:t>৩য় </a:t>
            </a:r>
            <a:endParaRPr lang="bn-BD" sz="3200" dirty="0"/>
          </a:p>
          <a:p>
            <a:pPr algn="ctr"/>
            <a:r>
              <a:rPr lang="bn-BD" sz="3200" dirty="0"/>
              <a:t>পাঠ </a:t>
            </a:r>
            <a:r>
              <a:rPr lang="bn-BD" sz="3200" dirty="0" smtClean="0"/>
              <a:t>–পদার্থের গঠন</a:t>
            </a:r>
            <a:endParaRPr lang="bn-BD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9" y="2885732"/>
            <a:ext cx="2895602" cy="37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8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BD" sz="3600" b="1" dirty="0" smtClean="0"/>
              <a:t>ভর সংখ্যা</a:t>
            </a:r>
            <a:endParaRPr lang="en-US" sz="3600" b="1" dirty="0"/>
          </a:p>
        </p:txBody>
      </p:sp>
      <p:grpSp>
        <p:nvGrpSpPr>
          <p:cNvPr id="2052" name="Group 2051"/>
          <p:cNvGrpSpPr/>
          <p:nvPr/>
        </p:nvGrpSpPr>
        <p:grpSpPr>
          <a:xfrm>
            <a:off x="2162340" y="2335337"/>
            <a:ext cx="764235" cy="710979"/>
            <a:chOff x="1943063" y="3398256"/>
            <a:chExt cx="764235" cy="710979"/>
          </a:xfrm>
        </p:grpSpPr>
        <p:sp>
          <p:nvSpPr>
            <p:cNvPr id="46" name="Oval 45"/>
            <p:cNvSpPr/>
            <p:nvPr/>
          </p:nvSpPr>
          <p:spPr>
            <a:xfrm>
              <a:off x="2239676" y="3636376"/>
              <a:ext cx="292219" cy="2922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943063" y="3555605"/>
              <a:ext cx="292219" cy="2922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182236" y="3398256"/>
              <a:ext cx="292219" cy="2922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415079" y="3490267"/>
              <a:ext cx="292219" cy="2922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053108" y="3817016"/>
              <a:ext cx="292219" cy="2922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402826" y="3795674"/>
              <a:ext cx="292219" cy="2922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88980" y="1863082"/>
            <a:ext cx="2555939" cy="2555939"/>
            <a:chOff x="2123433" y="3312862"/>
            <a:chExt cx="2555939" cy="2555939"/>
          </a:xfrm>
        </p:grpSpPr>
        <p:sp>
          <p:nvSpPr>
            <p:cNvPr id="28" name="Oval 27"/>
            <p:cNvSpPr/>
            <p:nvPr/>
          </p:nvSpPr>
          <p:spPr>
            <a:xfrm>
              <a:off x="2388925" y="3578354"/>
              <a:ext cx="2024954" cy="202495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123433" y="3312862"/>
              <a:ext cx="2555939" cy="255593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 19"/>
          <p:cNvSpPr/>
          <p:nvPr/>
        </p:nvSpPr>
        <p:spPr>
          <a:xfrm>
            <a:off x="2134202" y="3976606"/>
            <a:ext cx="265493" cy="2654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094563" y="2024666"/>
            <a:ext cx="265493" cy="2654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3414638" y="3123267"/>
            <a:ext cx="265493" cy="2654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851922" y="3090719"/>
            <a:ext cx="265493" cy="2654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2165650" y="4356402"/>
            <a:ext cx="265493" cy="2654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051942" y="1697310"/>
            <a:ext cx="265493" cy="2654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54" name="Group 2053"/>
          <p:cNvGrpSpPr/>
          <p:nvPr/>
        </p:nvGrpSpPr>
        <p:grpSpPr>
          <a:xfrm>
            <a:off x="2244983" y="3240248"/>
            <a:ext cx="733877" cy="693604"/>
            <a:chOff x="2620387" y="2320276"/>
            <a:chExt cx="733877" cy="693604"/>
          </a:xfrm>
        </p:grpSpPr>
        <p:sp>
          <p:nvSpPr>
            <p:cNvPr id="34" name="Oval 33"/>
            <p:cNvSpPr/>
            <p:nvPr/>
          </p:nvSpPr>
          <p:spPr>
            <a:xfrm>
              <a:off x="2696596" y="2320276"/>
              <a:ext cx="292219" cy="2922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934041" y="2705898"/>
              <a:ext cx="292219" cy="2922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759181" y="2721661"/>
              <a:ext cx="292219" cy="2922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062045" y="2551170"/>
              <a:ext cx="292219" cy="2922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620387" y="2612495"/>
              <a:ext cx="292219" cy="2922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2894501" y="2357219"/>
              <a:ext cx="292219" cy="2922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089724" y="2540214"/>
            <a:ext cx="2497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প্রোটন সংখ্যা </a:t>
            </a:r>
            <a:endParaRPr lang="en-US" sz="3200" dirty="0"/>
          </a:p>
        </p:txBody>
      </p:sp>
      <p:sp>
        <p:nvSpPr>
          <p:cNvPr id="53" name="TextBox 52"/>
          <p:cNvSpPr txBox="1"/>
          <p:nvPr/>
        </p:nvSpPr>
        <p:spPr>
          <a:xfrm>
            <a:off x="6451574" y="2540214"/>
            <a:ext cx="2794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+নিউট্রন সংখ্যা</a:t>
            </a:r>
            <a:endParaRPr lang="en-US" sz="3200" dirty="0"/>
          </a:p>
        </p:txBody>
      </p:sp>
      <p:sp>
        <p:nvSpPr>
          <p:cNvPr id="7" name="Freeform 6"/>
          <p:cNvSpPr/>
          <p:nvPr/>
        </p:nvSpPr>
        <p:spPr>
          <a:xfrm>
            <a:off x="2650245" y="2887452"/>
            <a:ext cx="2247441" cy="231354"/>
          </a:xfrm>
          <a:custGeom>
            <a:avLst/>
            <a:gdLst>
              <a:gd name="connsiteX0" fmla="*/ 0 w 2247441"/>
              <a:gd name="connsiteY0" fmla="*/ 231354 h 231354"/>
              <a:gd name="connsiteX1" fmla="*/ 1905918 w 2247441"/>
              <a:gd name="connsiteY1" fmla="*/ 231354 h 231354"/>
              <a:gd name="connsiteX2" fmla="*/ 2247441 w 2247441"/>
              <a:gd name="connsiteY2" fmla="*/ 0 h 23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7441" h="231354">
                <a:moveTo>
                  <a:pt x="0" y="231354"/>
                </a:moveTo>
                <a:lnTo>
                  <a:pt x="1905918" y="231354"/>
                </a:lnTo>
                <a:lnTo>
                  <a:pt x="2247441" y="0"/>
                </a:lnTo>
              </a:path>
            </a:pathLst>
          </a:custGeom>
          <a:noFill/>
          <a:ln w="1905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418891" y="2986604"/>
            <a:ext cx="4395730" cy="473725"/>
          </a:xfrm>
          <a:custGeom>
            <a:avLst/>
            <a:gdLst>
              <a:gd name="connsiteX0" fmla="*/ 0 w 4395730"/>
              <a:gd name="connsiteY0" fmla="*/ 473725 h 473725"/>
              <a:gd name="connsiteX1" fmla="*/ 3999123 w 4395730"/>
              <a:gd name="connsiteY1" fmla="*/ 440675 h 473725"/>
              <a:gd name="connsiteX2" fmla="*/ 4395730 w 4395730"/>
              <a:gd name="connsiteY2" fmla="*/ 0 h 47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5730" h="473725">
                <a:moveTo>
                  <a:pt x="0" y="473725"/>
                </a:moveTo>
                <a:lnTo>
                  <a:pt x="3999123" y="440675"/>
                </a:lnTo>
                <a:lnTo>
                  <a:pt x="4395730" y="0"/>
                </a:lnTo>
              </a:path>
            </a:pathLst>
          </a:custGeom>
          <a:noFill/>
          <a:ln w="1905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9100728" y="2540214"/>
            <a:ext cx="2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=ভর সংখ্যা</a:t>
            </a:r>
            <a:endParaRPr lang="en-US" sz="3200" dirty="0"/>
          </a:p>
        </p:txBody>
      </p:sp>
      <p:sp>
        <p:nvSpPr>
          <p:cNvPr id="43" name="TextBox 42"/>
          <p:cNvSpPr txBox="1"/>
          <p:nvPr/>
        </p:nvSpPr>
        <p:spPr>
          <a:xfrm>
            <a:off x="2134202" y="5440226"/>
            <a:ext cx="294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প্রোটন সংখ্যা </a:t>
            </a:r>
            <a:r>
              <a:rPr lang="en-US" sz="3200" dirty="0" smtClean="0"/>
              <a:t>6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sp>
        <p:nvSpPr>
          <p:cNvPr id="47" name="TextBox 46"/>
          <p:cNvSpPr txBox="1"/>
          <p:nvPr/>
        </p:nvSpPr>
        <p:spPr>
          <a:xfrm>
            <a:off x="4796861" y="5440226"/>
            <a:ext cx="3301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+নিউট্রন সংখ্যা</a:t>
            </a:r>
            <a:r>
              <a:rPr lang="en-US" sz="3200" dirty="0" smtClean="0"/>
              <a:t> 6</a:t>
            </a:r>
            <a:endParaRPr lang="en-US" sz="3200" dirty="0"/>
          </a:p>
        </p:txBody>
      </p:sp>
      <p:sp>
        <p:nvSpPr>
          <p:cNvPr id="48" name="TextBox 47"/>
          <p:cNvSpPr txBox="1"/>
          <p:nvPr/>
        </p:nvSpPr>
        <p:spPr>
          <a:xfrm>
            <a:off x="7866348" y="5443391"/>
            <a:ext cx="2866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=ভর সংখ্যা</a:t>
            </a:r>
            <a:r>
              <a:rPr lang="en-US" sz="3200" dirty="0" smtClean="0"/>
              <a:t> 12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373368" y="702791"/>
            <a:ext cx="9972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প্রিয় শিক্ষার্থীরা তোমরা কী বলতে পারবে ভর সংখ্যা কী ?</a:t>
            </a:r>
            <a:endParaRPr lang="en-US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5192178" y="3423300"/>
            <a:ext cx="5676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প্রিয় শিক্ষার্থীরা তোমরা কী এবার বলতে পারবে ভর সংখ্যা কী ?</a:t>
            </a:r>
            <a:endParaRPr lang="en-US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4408731" y="3417117"/>
            <a:ext cx="70181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হ্যাঁ ঠিকই বলেছ প্রোটন সংখ্যা ও নিউট্রন সংখ্যার যোগফলকে ভরসংখ্যা বলে  </a:t>
            </a:r>
            <a:endParaRPr lang="en-US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2094563" y="4805253"/>
            <a:ext cx="5549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এখানে কার্বনের ভর সংখ্যা </a:t>
            </a:r>
            <a:endParaRPr lang="en-US" sz="32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754409" y="2253266"/>
            <a:ext cx="2024954" cy="2217433"/>
            <a:chOff x="754409" y="2253266"/>
            <a:chExt cx="2024954" cy="2217433"/>
          </a:xfrm>
        </p:grpSpPr>
        <p:sp>
          <p:nvSpPr>
            <p:cNvPr id="49" name="Oval 48"/>
            <p:cNvSpPr/>
            <p:nvPr/>
          </p:nvSpPr>
          <p:spPr>
            <a:xfrm>
              <a:off x="1634139" y="4205206"/>
              <a:ext cx="265493" cy="26549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1594500" y="2253266"/>
              <a:ext cx="265493" cy="26549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754409" y="2357174"/>
              <a:ext cx="2024954" cy="2024954"/>
              <a:chOff x="754409" y="2357174"/>
              <a:chExt cx="2024954" cy="2024954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1638861" y="3075583"/>
                <a:ext cx="524685" cy="432103"/>
                <a:chOff x="1919647" y="3909902"/>
                <a:chExt cx="524685" cy="432103"/>
              </a:xfrm>
            </p:grpSpPr>
            <p:sp>
              <p:nvSpPr>
                <p:cNvPr id="59" name="Oval 58"/>
                <p:cNvSpPr/>
                <p:nvPr/>
              </p:nvSpPr>
              <p:spPr>
                <a:xfrm>
                  <a:off x="2152113" y="4049786"/>
                  <a:ext cx="292219" cy="292219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82880" h="18288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1919647" y="3909902"/>
                  <a:ext cx="292219" cy="292219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82880" h="18288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5" name="Oval 54"/>
              <p:cNvSpPr/>
              <p:nvPr/>
            </p:nvSpPr>
            <p:spPr>
              <a:xfrm>
                <a:off x="754409" y="2357174"/>
                <a:ext cx="2024954" cy="202495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1566906" y="3477790"/>
                <a:ext cx="533699" cy="360363"/>
                <a:chOff x="2620387" y="2612495"/>
                <a:chExt cx="533699" cy="360363"/>
              </a:xfrm>
            </p:grpSpPr>
            <p:sp>
              <p:nvSpPr>
                <p:cNvPr id="57" name="Oval 56"/>
                <p:cNvSpPr/>
                <p:nvPr/>
              </p:nvSpPr>
              <p:spPr>
                <a:xfrm>
                  <a:off x="2861867" y="2680639"/>
                  <a:ext cx="292219" cy="2922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82880" h="18288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2620387" y="2612495"/>
                  <a:ext cx="292219" cy="2922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82880" h="18288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61" name="TextBox 60"/>
          <p:cNvSpPr txBox="1"/>
          <p:nvPr/>
        </p:nvSpPr>
        <p:spPr>
          <a:xfrm>
            <a:off x="2975405" y="2768814"/>
            <a:ext cx="2982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প্রোটন সংখ্যা</a:t>
            </a:r>
            <a:r>
              <a:rPr lang="en-US" sz="3200" dirty="0" smtClean="0"/>
              <a:t> 2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5518005" y="2768814"/>
            <a:ext cx="3210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+নিউট্রন সংখ্যা</a:t>
            </a:r>
            <a:r>
              <a:rPr lang="en-US" sz="3200" dirty="0" smtClean="0"/>
              <a:t> 2</a:t>
            </a:r>
            <a:endParaRPr lang="en-US" sz="3200" dirty="0"/>
          </a:p>
        </p:txBody>
      </p:sp>
      <p:sp>
        <p:nvSpPr>
          <p:cNvPr id="63" name="Freeform 62"/>
          <p:cNvSpPr/>
          <p:nvPr/>
        </p:nvSpPr>
        <p:spPr>
          <a:xfrm>
            <a:off x="2150182" y="3116052"/>
            <a:ext cx="2247441" cy="231354"/>
          </a:xfrm>
          <a:custGeom>
            <a:avLst/>
            <a:gdLst>
              <a:gd name="connsiteX0" fmla="*/ 0 w 2247441"/>
              <a:gd name="connsiteY0" fmla="*/ 231354 h 231354"/>
              <a:gd name="connsiteX1" fmla="*/ 1905918 w 2247441"/>
              <a:gd name="connsiteY1" fmla="*/ 231354 h 231354"/>
              <a:gd name="connsiteX2" fmla="*/ 2247441 w 2247441"/>
              <a:gd name="connsiteY2" fmla="*/ 0 h 23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7441" h="231354">
                <a:moveTo>
                  <a:pt x="0" y="231354"/>
                </a:moveTo>
                <a:lnTo>
                  <a:pt x="1905918" y="231354"/>
                </a:lnTo>
                <a:lnTo>
                  <a:pt x="2247441" y="0"/>
                </a:lnTo>
              </a:path>
            </a:pathLst>
          </a:custGeom>
          <a:noFill/>
          <a:ln w="1905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1918828" y="3215204"/>
            <a:ext cx="4395730" cy="473725"/>
          </a:xfrm>
          <a:custGeom>
            <a:avLst/>
            <a:gdLst>
              <a:gd name="connsiteX0" fmla="*/ 0 w 4395730"/>
              <a:gd name="connsiteY0" fmla="*/ 473725 h 473725"/>
              <a:gd name="connsiteX1" fmla="*/ 3999123 w 4395730"/>
              <a:gd name="connsiteY1" fmla="*/ 440675 h 473725"/>
              <a:gd name="connsiteX2" fmla="*/ 4395730 w 4395730"/>
              <a:gd name="connsiteY2" fmla="*/ 0 h 47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5730" h="473725">
                <a:moveTo>
                  <a:pt x="0" y="473725"/>
                </a:moveTo>
                <a:lnTo>
                  <a:pt x="3999123" y="440675"/>
                </a:lnTo>
                <a:lnTo>
                  <a:pt x="4395730" y="0"/>
                </a:lnTo>
              </a:path>
            </a:pathLst>
          </a:custGeom>
          <a:noFill/>
          <a:ln w="1905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8584660" y="2768814"/>
            <a:ext cx="2273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=ভর সংখ্যা</a:t>
            </a:r>
            <a:endParaRPr lang="en-US" sz="3200" dirty="0"/>
          </a:p>
        </p:txBody>
      </p:sp>
      <p:sp>
        <p:nvSpPr>
          <p:cNvPr id="67" name="TextBox 66"/>
          <p:cNvSpPr txBox="1"/>
          <p:nvPr/>
        </p:nvSpPr>
        <p:spPr>
          <a:xfrm>
            <a:off x="842027" y="4474205"/>
            <a:ext cx="4953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সুতরাং এটি হিলিয়াম</a:t>
            </a:r>
            <a:endParaRPr lang="en-US" sz="3200" dirty="0"/>
          </a:p>
        </p:txBody>
      </p:sp>
      <p:sp>
        <p:nvSpPr>
          <p:cNvPr id="68" name="TextBox 67"/>
          <p:cNvSpPr txBox="1"/>
          <p:nvPr/>
        </p:nvSpPr>
        <p:spPr>
          <a:xfrm>
            <a:off x="10694635" y="2762631"/>
            <a:ext cx="1321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কত ?</a:t>
            </a:r>
            <a:endParaRPr lang="en-US" sz="3200" dirty="0"/>
          </a:p>
        </p:txBody>
      </p:sp>
      <p:sp>
        <p:nvSpPr>
          <p:cNvPr id="69" name="TextBox 68"/>
          <p:cNvSpPr txBox="1"/>
          <p:nvPr/>
        </p:nvSpPr>
        <p:spPr>
          <a:xfrm>
            <a:off x="10703362" y="2732755"/>
            <a:ext cx="120993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4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697259" y="2614349"/>
            <a:ext cx="2024954" cy="2113525"/>
            <a:chOff x="1997422" y="1642799"/>
            <a:chExt cx="2024954" cy="2113525"/>
          </a:xfrm>
        </p:grpSpPr>
        <p:sp>
          <p:nvSpPr>
            <p:cNvPr id="71" name="Oval 70"/>
            <p:cNvSpPr/>
            <p:nvPr/>
          </p:nvSpPr>
          <p:spPr>
            <a:xfrm>
              <a:off x="1997422" y="1642799"/>
              <a:ext cx="2024954" cy="202495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2877152" y="3490831"/>
              <a:ext cx="265493" cy="26549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2940584" y="2654688"/>
              <a:ext cx="292219" cy="2922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Freeform 73"/>
          <p:cNvSpPr/>
          <p:nvPr/>
        </p:nvSpPr>
        <p:spPr>
          <a:xfrm>
            <a:off x="1842482" y="3537667"/>
            <a:ext cx="2247441" cy="231354"/>
          </a:xfrm>
          <a:custGeom>
            <a:avLst/>
            <a:gdLst>
              <a:gd name="connsiteX0" fmla="*/ 0 w 2247441"/>
              <a:gd name="connsiteY0" fmla="*/ 231354 h 231354"/>
              <a:gd name="connsiteX1" fmla="*/ 1905918 w 2247441"/>
              <a:gd name="connsiteY1" fmla="*/ 231354 h 231354"/>
              <a:gd name="connsiteX2" fmla="*/ 2247441 w 2247441"/>
              <a:gd name="connsiteY2" fmla="*/ 0 h 23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7441" h="231354">
                <a:moveTo>
                  <a:pt x="0" y="231354"/>
                </a:moveTo>
                <a:lnTo>
                  <a:pt x="1905918" y="231354"/>
                </a:lnTo>
                <a:lnTo>
                  <a:pt x="2247441" y="0"/>
                </a:lnTo>
              </a:path>
            </a:pathLst>
          </a:custGeom>
          <a:noFill/>
          <a:ln w="1905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697259" y="4977846"/>
            <a:ext cx="2981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হাইড্রোজেন</a:t>
            </a:r>
            <a:endParaRPr lang="en-US" sz="3200" dirty="0"/>
          </a:p>
        </p:txBody>
      </p:sp>
      <p:sp>
        <p:nvSpPr>
          <p:cNvPr id="76" name="Rectangle 75"/>
          <p:cNvSpPr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BD" sz="3600" b="1" dirty="0" smtClean="0"/>
              <a:t>ভর সংখ্যা</a:t>
            </a:r>
            <a:endParaRPr lang="en-US" sz="36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2892616" y="3138883"/>
            <a:ext cx="2706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প্রোটন সংখ্যা</a:t>
            </a:r>
            <a:r>
              <a:rPr lang="en-US" sz="3200" dirty="0"/>
              <a:t>1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sp>
        <p:nvSpPr>
          <p:cNvPr id="78" name="TextBox 77"/>
          <p:cNvSpPr txBox="1"/>
          <p:nvPr/>
        </p:nvSpPr>
        <p:spPr>
          <a:xfrm>
            <a:off x="5487477" y="3138883"/>
            <a:ext cx="3101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+নিউট্রন সংখ্যা</a:t>
            </a:r>
            <a:r>
              <a:rPr lang="en-US" sz="3200" dirty="0" smtClean="0"/>
              <a:t>0</a:t>
            </a:r>
            <a:endParaRPr lang="en-US" sz="3200" dirty="0"/>
          </a:p>
        </p:txBody>
      </p:sp>
      <p:sp>
        <p:nvSpPr>
          <p:cNvPr id="79" name="TextBox 78"/>
          <p:cNvSpPr txBox="1"/>
          <p:nvPr/>
        </p:nvSpPr>
        <p:spPr>
          <a:xfrm>
            <a:off x="8476914" y="3138883"/>
            <a:ext cx="3380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=ভর সংখ্যা কত?</a:t>
            </a:r>
            <a:endParaRPr lang="en-US" sz="3200" dirty="0"/>
          </a:p>
        </p:txBody>
      </p:sp>
      <p:sp>
        <p:nvSpPr>
          <p:cNvPr id="80" name="TextBox 79"/>
          <p:cNvSpPr txBox="1"/>
          <p:nvPr/>
        </p:nvSpPr>
        <p:spPr>
          <a:xfrm>
            <a:off x="8589001" y="3138883"/>
            <a:ext cx="338033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=ভর সংখ্যা </a:t>
            </a:r>
            <a:r>
              <a:rPr lang="en-US" sz="3200" dirty="0" smtClean="0"/>
              <a:t>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404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03698 0.046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233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0.02409 -0.0555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1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5" grpId="0" animBg="1"/>
      <p:bldP spid="26" grpId="0" animBg="1"/>
      <p:bldP spid="27" grpId="0" animBg="1"/>
      <p:bldP spid="51" grpId="0"/>
      <p:bldP spid="51" grpId="1"/>
      <p:bldP spid="53" grpId="0"/>
      <p:bldP spid="53" grpId="1"/>
      <p:bldP spid="7" grpId="0" animBg="1"/>
      <p:bldP spid="7" grpId="1" animBg="1"/>
      <p:bldP spid="8" grpId="0" animBg="1"/>
      <p:bldP spid="8" grpId="1" animBg="1"/>
      <p:bldP spid="65" grpId="0"/>
      <p:bldP spid="65" grpId="1"/>
      <p:bldP spid="43" grpId="0"/>
      <p:bldP spid="43" grpId="1"/>
      <p:bldP spid="47" grpId="0"/>
      <p:bldP spid="47" grpId="1"/>
      <p:bldP spid="48" grpId="0"/>
      <p:bldP spid="48" grpId="1"/>
      <p:bldP spid="2" grpId="0"/>
      <p:bldP spid="39" grpId="0"/>
      <p:bldP spid="39" grpId="1"/>
      <p:bldP spid="39" grpId="2"/>
      <p:bldP spid="40" grpId="0"/>
      <p:bldP spid="40" grpId="1"/>
      <p:bldP spid="41" grpId="0"/>
      <p:bldP spid="41" grpId="1"/>
      <p:bldP spid="61" grpId="0"/>
      <p:bldP spid="61" grpId="1"/>
      <p:bldP spid="62" grpId="0"/>
      <p:bldP spid="62" grpId="1"/>
      <p:bldP spid="63" grpId="0" animBg="1"/>
      <p:bldP spid="63" grpId="1" animBg="1"/>
      <p:bldP spid="64" grpId="0" animBg="1"/>
      <p:bldP spid="64" grpId="1" animBg="1"/>
      <p:bldP spid="66" grpId="0"/>
      <p:bldP spid="66" grpId="1"/>
      <p:bldP spid="67" grpId="0"/>
      <p:bldP spid="67" grpId="1"/>
      <p:bldP spid="68" grpId="0"/>
      <p:bldP spid="68" grpId="1"/>
      <p:bldP spid="69" grpId="0" animBg="1"/>
      <p:bldP spid="69" grpId="1" animBg="1"/>
      <p:bldP spid="74" grpId="0" animBg="1"/>
      <p:bldP spid="74" grpId="1" animBg="1"/>
      <p:bldP spid="75" grpId="0"/>
      <p:bldP spid="75" grpId="1"/>
      <p:bldP spid="77" grpId="0"/>
      <p:bldP spid="77" grpId="1"/>
      <p:bldP spid="78" grpId="0"/>
      <p:bldP spid="78" grpId="1"/>
      <p:bldP spid="79" grpId="0"/>
      <p:bldP spid="79" grpId="1"/>
      <p:bldP spid="80" grpId="0" animBg="1"/>
      <p:bldP spid="8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BD" sz="3600" b="1" dirty="0" smtClean="0"/>
              <a:t>নিউট্রন সংখ্যা</a:t>
            </a:r>
            <a:endParaRPr lang="en-US" sz="3600" b="1" dirty="0"/>
          </a:p>
        </p:txBody>
      </p:sp>
      <p:grpSp>
        <p:nvGrpSpPr>
          <p:cNvPr id="2052" name="Group 2051"/>
          <p:cNvGrpSpPr/>
          <p:nvPr/>
        </p:nvGrpSpPr>
        <p:grpSpPr>
          <a:xfrm>
            <a:off x="2120555" y="3723597"/>
            <a:ext cx="1040127" cy="871678"/>
            <a:chOff x="1842574" y="3398256"/>
            <a:chExt cx="1040127" cy="871678"/>
          </a:xfrm>
        </p:grpSpPr>
        <p:sp>
          <p:nvSpPr>
            <p:cNvPr id="46" name="Oval 45"/>
            <p:cNvSpPr/>
            <p:nvPr/>
          </p:nvSpPr>
          <p:spPr>
            <a:xfrm>
              <a:off x="2239676" y="3636376"/>
              <a:ext cx="292219" cy="2922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943063" y="3555605"/>
              <a:ext cx="292219" cy="2922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182236" y="3398256"/>
              <a:ext cx="292219" cy="2922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415079" y="3490267"/>
              <a:ext cx="292219" cy="2922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053108" y="3817016"/>
              <a:ext cx="292219" cy="2922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402826" y="3795674"/>
              <a:ext cx="292219" cy="2922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017433" y="3977715"/>
              <a:ext cx="292219" cy="2922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842574" y="3755297"/>
              <a:ext cx="292219" cy="2922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590482" y="3653708"/>
              <a:ext cx="292219" cy="2922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262873" y="3928594"/>
              <a:ext cx="292219" cy="2922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57275" y="2640087"/>
            <a:ext cx="3312332" cy="3312332"/>
            <a:chOff x="1745985" y="2935414"/>
            <a:chExt cx="3312332" cy="3312332"/>
          </a:xfrm>
        </p:grpSpPr>
        <p:sp>
          <p:nvSpPr>
            <p:cNvPr id="28" name="Oval 27"/>
            <p:cNvSpPr/>
            <p:nvPr/>
          </p:nvSpPr>
          <p:spPr>
            <a:xfrm>
              <a:off x="2388925" y="3578354"/>
              <a:ext cx="2024954" cy="202495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123433" y="3312862"/>
              <a:ext cx="2555939" cy="255593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745985" y="2935414"/>
              <a:ext cx="3312332" cy="33123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 19"/>
          <p:cNvSpPr/>
          <p:nvPr/>
        </p:nvSpPr>
        <p:spPr>
          <a:xfrm>
            <a:off x="2479945" y="5131059"/>
            <a:ext cx="265493" cy="2654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440306" y="3179119"/>
            <a:ext cx="265493" cy="2654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3760381" y="4277720"/>
            <a:ext cx="265493" cy="2654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197665" y="4245172"/>
            <a:ext cx="265493" cy="2654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2511393" y="5510855"/>
            <a:ext cx="265493" cy="2654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397685" y="2851763"/>
            <a:ext cx="265493" cy="2654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54" name="Group 2053"/>
          <p:cNvGrpSpPr/>
          <p:nvPr/>
        </p:nvGrpSpPr>
        <p:grpSpPr>
          <a:xfrm rot="17267566">
            <a:off x="2397685" y="4080401"/>
            <a:ext cx="842081" cy="884951"/>
            <a:chOff x="2603934" y="2320276"/>
            <a:chExt cx="842081" cy="884951"/>
          </a:xfrm>
        </p:grpSpPr>
        <p:sp>
          <p:nvSpPr>
            <p:cNvPr id="34" name="Oval 33"/>
            <p:cNvSpPr/>
            <p:nvPr/>
          </p:nvSpPr>
          <p:spPr>
            <a:xfrm>
              <a:off x="2696596" y="2320276"/>
              <a:ext cx="292219" cy="2922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934041" y="2705898"/>
              <a:ext cx="292219" cy="2922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759181" y="2721661"/>
              <a:ext cx="292219" cy="2922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062045" y="2551170"/>
              <a:ext cx="292219" cy="2922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620387" y="2612495"/>
              <a:ext cx="292219" cy="2922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2894501" y="2357219"/>
              <a:ext cx="292219" cy="2922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848996" y="2472676"/>
              <a:ext cx="292219" cy="2922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3001396" y="2625076"/>
              <a:ext cx="292219" cy="2922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153796" y="2777476"/>
              <a:ext cx="292219" cy="2922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894500" y="2913008"/>
              <a:ext cx="292219" cy="2922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2603934" y="2466385"/>
              <a:ext cx="292219" cy="2922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" h="1828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269607" y="3495312"/>
            <a:ext cx="1967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- প্রোটন সংখ্যা </a:t>
            </a:r>
            <a:endParaRPr lang="en-US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6347779" y="3495312"/>
            <a:ext cx="1766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নিউট্রন সংখ্যা</a:t>
            </a:r>
            <a:endParaRPr lang="en-US" sz="2000" dirty="0"/>
          </a:p>
        </p:txBody>
      </p:sp>
      <p:sp>
        <p:nvSpPr>
          <p:cNvPr id="7" name="Freeform 6"/>
          <p:cNvSpPr/>
          <p:nvPr/>
        </p:nvSpPr>
        <p:spPr>
          <a:xfrm>
            <a:off x="2991413" y="3842550"/>
            <a:ext cx="4461651" cy="221801"/>
          </a:xfrm>
          <a:custGeom>
            <a:avLst/>
            <a:gdLst>
              <a:gd name="connsiteX0" fmla="*/ 0 w 2247441"/>
              <a:gd name="connsiteY0" fmla="*/ 231354 h 231354"/>
              <a:gd name="connsiteX1" fmla="*/ 1905918 w 2247441"/>
              <a:gd name="connsiteY1" fmla="*/ 231354 h 231354"/>
              <a:gd name="connsiteX2" fmla="*/ 2247441 w 2247441"/>
              <a:gd name="connsiteY2" fmla="*/ 0 h 23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7441" h="231354">
                <a:moveTo>
                  <a:pt x="0" y="231354"/>
                </a:moveTo>
                <a:lnTo>
                  <a:pt x="1905918" y="231354"/>
                </a:lnTo>
                <a:lnTo>
                  <a:pt x="2247441" y="0"/>
                </a:lnTo>
              </a:path>
            </a:pathLst>
          </a:custGeom>
          <a:noFill/>
          <a:ln w="1905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760059" y="3941702"/>
            <a:ext cx="6296952" cy="473725"/>
          </a:xfrm>
          <a:custGeom>
            <a:avLst/>
            <a:gdLst>
              <a:gd name="connsiteX0" fmla="*/ 0 w 4395730"/>
              <a:gd name="connsiteY0" fmla="*/ 473725 h 473725"/>
              <a:gd name="connsiteX1" fmla="*/ 3999123 w 4395730"/>
              <a:gd name="connsiteY1" fmla="*/ 440675 h 473725"/>
              <a:gd name="connsiteX2" fmla="*/ 4395730 w 4395730"/>
              <a:gd name="connsiteY2" fmla="*/ 0 h 47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5730" h="473725">
                <a:moveTo>
                  <a:pt x="0" y="473725"/>
                </a:moveTo>
                <a:lnTo>
                  <a:pt x="3999123" y="440675"/>
                </a:lnTo>
                <a:lnTo>
                  <a:pt x="4395730" y="0"/>
                </a:lnTo>
              </a:path>
            </a:pathLst>
          </a:custGeom>
          <a:noFill/>
          <a:ln w="1905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8683883" y="3495312"/>
            <a:ext cx="1586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ভর সংখ্যা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7874414" y="3495312"/>
            <a:ext cx="52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=</a:t>
            </a:r>
            <a:endParaRPr lang="en-US" sz="2000" dirty="0"/>
          </a:p>
        </p:txBody>
      </p:sp>
      <p:sp>
        <p:nvSpPr>
          <p:cNvPr id="57" name="Oval 56"/>
          <p:cNvSpPr/>
          <p:nvPr/>
        </p:nvSpPr>
        <p:spPr>
          <a:xfrm>
            <a:off x="3359676" y="3267021"/>
            <a:ext cx="265493" cy="2654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3283651" y="5225934"/>
            <a:ext cx="265493" cy="2654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1690156" y="5191240"/>
            <a:ext cx="265493" cy="2654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1520644" y="3392317"/>
            <a:ext cx="265493" cy="2654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2369816" y="2510468"/>
            <a:ext cx="265493" cy="2654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500151" y="5191240"/>
            <a:ext cx="2297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প্রোটন সংখ্যা</a:t>
            </a:r>
            <a:r>
              <a:rPr lang="en-US" sz="2000" dirty="0" smtClean="0"/>
              <a:t> 11</a:t>
            </a:r>
            <a:r>
              <a:rPr lang="bn-BD" sz="2000" dirty="0" smtClean="0"/>
              <a:t> </a:t>
            </a:r>
            <a:endParaRPr lang="en-US" sz="2000" dirty="0"/>
          </a:p>
        </p:txBody>
      </p:sp>
      <p:sp>
        <p:nvSpPr>
          <p:cNvPr id="63" name="TextBox 62"/>
          <p:cNvSpPr txBox="1"/>
          <p:nvPr/>
        </p:nvSpPr>
        <p:spPr>
          <a:xfrm>
            <a:off x="4504899" y="4909862"/>
            <a:ext cx="1586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যেমন</a:t>
            </a:r>
          </a:p>
          <a:p>
            <a:r>
              <a:rPr lang="bn-BD" sz="2000" dirty="0" smtClean="0"/>
              <a:t>ভর সংখ্যা</a:t>
            </a:r>
            <a:r>
              <a:rPr lang="bn-BD" sz="2000" dirty="0"/>
              <a:t> </a:t>
            </a:r>
            <a:r>
              <a:rPr lang="en-US" sz="2000" dirty="0" smtClean="0"/>
              <a:t>23</a:t>
            </a:r>
            <a:endParaRPr lang="en-US" sz="2000" dirty="0"/>
          </a:p>
        </p:txBody>
      </p:sp>
      <p:sp>
        <p:nvSpPr>
          <p:cNvPr id="64" name="TextBox 63"/>
          <p:cNvSpPr txBox="1"/>
          <p:nvPr/>
        </p:nvSpPr>
        <p:spPr>
          <a:xfrm>
            <a:off x="8399070" y="5211886"/>
            <a:ext cx="2456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=</a:t>
            </a:r>
            <a:r>
              <a:rPr lang="bn-BD" sz="2000" dirty="0" smtClean="0"/>
              <a:t>নিউট্রন সংখ্যা</a:t>
            </a:r>
            <a:r>
              <a:rPr lang="en-US" sz="2000" dirty="0"/>
              <a:t> </a:t>
            </a:r>
            <a:r>
              <a:rPr lang="en-US" sz="2000" dirty="0" smtClean="0"/>
              <a:t>12</a:t>
            </a:r>
            <a:endParaRPr lang="en-US" sz="2000" dirty="0"/>
          </a:p>
        </p:txBody>
      </p:sp>
      <p:sp>
        <p:nvSpPr>
          <p:cNvPr id="66" name="TextBox 65"/>
          <p:cNvSpPr txBox="1"/>
          <p:nvPr/>
        </p:nvSpPr>
        <p:spPr>
          <a:xfrm>
            <a:off x="6085112" y="5141523"/>
            <a:ext cx="43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14441" y="5638119"/>
            <a:ext cx="4348682" cy="818318"/>
            <a:chOff x="3416223" y="4197246"/>
            <a:chExt cx="4348682" cy="818318"/>
          </a:xfrm>
        </p:grpSpPr>
        <p:sp>
          <p:nvSpPr>
            <p:cNvPr id="3" name="Freeform 2"/>
            <p:cNvSpPr/>
            <p:nvPr/>
          </p:nvSpPr>
          <p:spPr>
            <a:xfrm rot="250473">
              <a:off x="6280879" y="4197246"/>
              <a:ext cx="1484026" cy="629587"/>
            </a:xfrm>
            <a:custGeom>
              <a:avLst/>
              <a:gdLst>
                <a:gd name="connsiteX0" fmla="*/ 1484026 w 1484026"/>
                <a:gd name="connsiteY0" fmla="*/ 0 h 629587"/>
                <a:gd name="connsiteX1" fmla="*/ 944380 w 1484026"/>
                <a:gd name="connsiteY1" fmla="*/ 584616 h 629587"/>
                <a:gd name="connsiteX2" fmla="*/ 0 w 1484026"/>
                <a:gd name="connsiteY2" fmla="*/ 629587 h 629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4026" h="629587">
                  <a:moveTo>
                    <a:pt x="1484026" y="0"/>
                  </a:moveTo>
                  <a:lnTo>
                    <a:pt x="944380" y="584616"/>
                  </a:lnTo>
                  <a:lnTo>
                    <a:pt x="0" y="629587"/>
                  </a:lnTo>
                </a:path>
              </a:pathLst>
            </a:custGeom>
            <a:noFill/>
            <a:ln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416223" y="4615454"/>
              <a:ext cx="31322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/>
                <a:t>সুতরাং মৌলটি সোডিয়াম</a:t>
              </a:r>
              <a:endParaRPr lang="en-US" sz="20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028072" y="3541061"/>
            <a:ext cx="284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/>
              <a:t>+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279071" y="3539221"/>
            <a:ext cx="178286" cy="184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TextBox 8"/>
          <p:cNvSpPr txBox="1"/>
          <p:nvPr/>
        </p:nvSpPr>
        <p:spPr>
          <a:xfrm>
            <a:off x="1549501" y="982417"/>
            <a:ext cx="8099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এবার চল নিউট্রন সংখ্যা কী তা জেনে নেই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4224845" y="3560745"/>
            <a:ext cx="281226" cy="281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3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0.08112 -0.04005 C -0.09804 -0.04908 -0.1233 -0.05394 -0.15 -0.05394 C -0.1802 -0.05394 -0.20442 -0.04908 -0.22135 -0.04005 L -0.30234 1.11111E-6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17" y="-27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4115 -0.01111 C 0.04974 -0.01389 0.06263 -0.01528 0.07617 -0.01528 C 0.09154 -0.01528 0.10378 -0.01389 0.11237 -0.01111 L 0.15365 1.11111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2" y="-76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15586 1.1111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7" grpId="0" animBg="1"/>
      <p:bldP spid="8" grpId="0" animBg="1"/>
      <p:bldP spid="65" grpId="0"/>
      <p:bldP spid="62" grpId="0"/>
      <p:bldP spid="63" grpId="0" build="p"/>
      <p:bldP spid="64" grpId="0"/>
      <p:bldP spid="66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positphotos_201674852-stock-photo-carbon-atom-bohr-model-prot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90153" y="802246"/>
            <a:ext cx="2801847" cy="259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88049" y="3465957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এটি একটি কার্বন পরমাণু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157120" y="2239624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এর নিউট্রন সংখ্যা </a:t>
            </a:r>
            <a:r>
              <a:rPr lang="bn-BD" sz="2400" dirty="0" smtClean="0"/>
              <a:t>৬ 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179463" y="1610711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এর প্রোটন সংখ্যা ৬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710016" y="3778704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এর </a:t>
            </a:r>
            <a:r>
              <a:rPr lang="bn-BD" sz="2400" dirty="0" smtClean="0"/>
              <a:t>প্রতীক</a:t>
            </a:r>
            <a:r>
              <a:rPr lang="en-US" sz="2400" dirty="0" smtClean="0"/>
              <a:t> </a:t>
            </a:r>
            <a:r>
              <a:rPr lang="en-US" sz="3200" dirty="0"/>
              <a:t>c</a:t>
            </a:r>
            <a:r>
              <a:rPr lang="en-US" sz="2400" dirty="0"/>
              <a:t> </a:t>
            </a:r>
            <a:r>
              <a:rPr lang="bn-BD" sz="2400" dirty="0"/>
              <a:t> 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8840449" y="1780388"/>
            <a:ext cx="1950627" cy="68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8962369" y="2220644"/>
            <a:ext cx="1630682" cy="27941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35249" y="4985479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106649" y="6128479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182849" y="7190814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 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411449" y="5747479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 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563849" y="5061679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 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903291" y="3820393"/>
            <a:ext cx="731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0629" y="3615652"/>
            <a:ext cx="5235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এটাকে </a:t>
            </a:r>
            <a:r>
              <a:rPr lang="bn-BD" sz="2400" dirty="0"/>
              <a:t>প্রকাশ করার পদ্ধতি হল 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4348375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 ১</a:t>
            </a:r>
            <a:r>
              <a:rPr lang="bn-BD" sz="2400" dirty="0" smtClean="0"/>
              <a:t>)প্রথমে </a:t>
            </a:r>
            <a:r>
              <a:rPr lang="bn-BD" sz="2400" dirty="0"/>
              <a:t>মৌলটির </a:t>
            </a:r>
            <a:r>
              <a:rPr lang="bn-BD" sz="2400" dirty="0" smtClean="0"/>
              <a:t>প্রতীক </a:t>
            </a:r>
            <a:r>
              <a:rPr lang="bn-BD" sz="2400" dirty="0"/>
              <a:t>লিখতে হবে 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17587" y="482415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২)পরমানুর </a:t>
            </a:r>
            <a:r>
              <a:rPr lang="bn-BD" sz="2400" dirty="0"/>
              <a:t>পারমানবিক সংখ্যা </a:t>
            </a:r>
            <a:r>
              <a:rPr lang="bn-BD" sz="2400" dirty="0" smtClean="0"/>
              <a:t>প্রতীকের </a:t>
            </a:r>
          </a:p>
          <a:p>
            <a:r>
              <a:rPr lang="bn-BD" sz="2400" dirty="0" smtClean="0"/>
              <a:t>বামপাশে </a:t>
            </a:r>
            <a:r>
              <a:rPr lang="bn-BD" sz="2400" dirty="0"/>
              <a:t>নিচে  লিখতে হবে 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6522291" y="4734794"/>
            <a:ext cx="731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93691" y="3942314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12</a:t>
            </a:r>
            <a:endParaRPr 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-74951" y="565994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৩)পরমানুর </a:t>
            </a:r>
            <a:r>
              <a:rPr lang="bn-BD" sz="2400" dirty="0"/>
              <a:t>ভর সংখ্যা </a:t>
            </a:r>
            <a:r>
              <a:rPr lang="bn-BD" sz="2400" dirty="0" smtClean="0"/>
              <a:t>প্রতীকের </a:t>
            </a:r>
            <a:r>
              <a:rPr lang="bn-BD" sz="2400" dirty="0"/>
              <a:t>বামপাশে উপরে  লিখতে হবে 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354333" y="1607605"/>
            <a:ext cx="55872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এবং নিউট্রন ও প্রোটনের যোগফল অর্থাৎ ভর সংখ্যা </a:t>
            </a:r>
            <a:r>
              <a:rPr lang="bn-BD" sz="2800" dirty="0" smtClean="0"/>
              <a:t>১২</a:t>
            </a:r>
            <a:endParaRPr lang="en-US" sz="2800" dirty="0"/>
          </a:p>
        </p:txBody>
      </p:sp>
      <p:sp>
        <p:nvSpPr>
          <p:cNvPr id="44" name="TextBox 43"/>
          <p:cNvSpPr txBox="1"/>
          <p:nvPr/>
        </p:nvSpPr>
        <p:spPr>
          <a:xfrm>
            <a:off x="154587" y="848711"/>
            <a:ext cx="779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u="sng" dirty="0"/>
              <a:t>এবার আমরা </a:t>
            </a:r>
            <a:r>
              <a:rPr lang="bn-BD" sz="2400" u="sng" dirty="0" smtClean="0"/>
              <a:t>মৌলের সংক্ষিপ্ত প্রকাশ এর নিয়ম </a:t>
            </a:r>
            <a:r>
              <a:rPr lang="bn-BD" sz="2400" u="sng" dirty="0"/>
              <a:t>জানব  </a:t>
            </a:r>
            <a:endParaRPr lang="en-US" sz="2400" u="sng" dirty="0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BD" sz="3600" b="1" dirty="0" smtClean="0"/>
              <a:t>মৌলের সংক্ষিপ্ত প্রকাশ</a:t>
            </a:r>
            <a:endParaRPr lang="en-US" sz="3600" b="1" dirty="0"/>
          </a:p>
        </p:txBody>
      </p:sp>
      <p:sp>
        <p:nvSpPr>
          <p:cNvPr id="38" name="Rectangle 37"/>
          <p:cNvSpPr/>
          <p:nvPr/>
        </p:nvSpPr>
        <p:spPr>
          <a:xfrm>
            <a:off x="6021037" y="1607605"/>
            <a:ext cx="3048012" cy="10936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7122513" y="1699845"/>
            <a:ext cx="2158584" cy="2601371"/>
            <a:chOff x="2835327" y="1677492"/>
            <a:chExt cx="2158584" cy="2601371"/>
          </a:xfrm>
        </p:grpSpPr>
        <p:sp>
          <p:nvSpPr>
            <p:cNvPr id="30" name="Rectangle 29"/>
            <p:cNvSpPr/>
            <p:nvPr/>
          </p:nvSpPr>
          <p:spPr>
            <a:xfrm>
              <a:off x="2835327" y="1677492"/>
              <a:ext cx="2158584" cy="26013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smtClean="0"/>
                <a:t>Be</a:t>
              </a:r>
              <a:endParaRPr lang="en-US" sz="72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17954" y="2008682"/>
              <a:ext cx="129352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</a:rPr>
                <a:t>9</a:t>
              </a:r>
            </a:p>
            <a:p>
              <a:endParaRPr lang="en-US" sz="4000" dirty="0">
                <a:solidFill>
                  <a:schemeClr val="bg1"/>
                </a:solidFill>
              </a:endParaRPr>
            </a:p>
            <a:p>
              <a:r>
                <a:rPr lang="en-US" sz="40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557321" y="1857596"/>
            <a:ext cx="1858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ভর সংখ্যা </a:t>
            </a:r>
            <a:r>
              <a:rPr lang="en-US" sz="2400" dirty="0" smtClean="0"/>
              <a:t>9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4499234" y="1088301"/>
            <a:ext cx="1858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বেরেলিয়াম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4287499" y="3224292"/>
            <a:ext cx="3207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পারমানবিক সংখ্যা </a:t>
            </a:r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35" name="Freeform 34"/>
          <p:cNvSpPr/>
          <p:nvPr/>
        </p:nvSpPr>
        <p:spPr>
          <a:xfrm>
            <a:off x="6175948" y="1319134"/>
            <a:ext cx="2278504" cy="1573968"/>
          </a:xfrm>
          <a:custGeom>
            <a:avLst/>
            <a:gdLst>
              <a:gd name="connsiteX0" fmla="*/ 2278504 w 2278504"/>
              <a:gd name="connsiteY0" fmla="*/ 1573968 h 1573968"/>
              <a:gd name="connsiteX1" fmla="*/ 1124262 w 2278504"/>
              <a:gd name="connsiteY1" fmla="*/ 0 h 1573968"/>
              <a:gd name="connsiteX2" fmla="*/ 0 w 2278504"/>
              <a:gd name="connsiteY2" fmla="*/ 0 h 1573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8504" h="1573968">
                <a:moveTo>
                  <a:pt x="2278504" y="1573968"/>
                </a:moveTo>
                <a:lnTo>
                  <a:pt x="1124262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6610662" y="3627620"/>
            <a:ext cx="779489" cy="0"/>
          </a:xfrm>
          <a:custGeom>
            <a:avLst/>
            <a:gdLst>
              <a:gd name="connsiteX0" fmla="*/ 779489 w 779489"/>
              <a:gd name="connsiteY0" fmla="*/ 0 h 0"/>
              <a:gd name="connsiteX1" fmla="*/ 0 w 77948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9489">
                <a:moveTo>
                  <a:pt x="779489" y="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7" name="Freeform 36"/>
          <p:cNvSpPr/>
          <p:nvPr/>
        </p:nvSpPr>
        <p:spPr>
          <a:xfrm>
            <a:off x="6026046" y="2008682"/>
            <a:ext cx="1454046" cy="374754"/>
          </a:xfrm>
          <a:custGeom>
            <a:avLst/>
            <a:gdLst>
              <a:gd name="connsiteX0" fmla="*/ 1454046 w 1454046"/>
              <a:gd name="connsiteY0" fmla="*/ 374754 h 374754"/>
              <a:gd name="connsiteX1" fmla="*/ 869430 w 1454046"/>
              <a:gd name="connsiteY1" fmla="*/ 0 h 374754"/>
              <a:gd name="connsiteX2" fmla="*/ 0 w 1454046"/>
              <a:gd name="connsiteY2" fmla="*/ 0 h 374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4046" h="374754">
                <a:moveTo>
                  <a:pt x="1454046" y="374754"/>
                </a:moveTo>
                <a:lnTo>
                  <a:pt x="869430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TextBox 38"/>
          <p:cNvSpPr txBox="1"/>
          <p:nvPr/>
        </p:nvSpPr>
        <p:spPr>
          <a:xfrm>
            <a:off x="1512189" y="4551892"/>
            <a:ext cx="10196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এখানে এই প্রতীক ও সংখ্যা দ্বারা তোমরা কী বোঝ?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714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15" grpId="0"/>
      <p:bldP spid="16" grpId="0"/>
      <p:bldP spid="17" grpId="0"/>
      <p:bldP spid="18" grpId="0"/>
      <p:bldP spid="19" grpId="0"/>
      <p:bldP spid="20" grpId="0"/>
      <p:bldP spid="20" grpId="1"/>
      <p:bldP spid="22" grpId="0"/>
      <p:bldP spid="22" grpId="1"/>
      <p:bldP spid="23" grpId="0"/>
      <p:bldP spid="23" grpId="1"/>
      <p:bldP spid="24" grpId="0"/>
      <p:bldP spid="24" grpId="1"/>
      <p:bldP spid="26" grpId="0"/>
      <p:bldP spid="26" grpId="1"/>
      <p:bldP spid="27" grpId="0"/>
      <p:bldP spid="27" grpId="1"/>
      <p:bldP spid="28" grpId="0"/>
      <p:bldP spid="28" grpId="1"/>
      <p:bldP spid="43" grpId="0"/>
      <p:bldP spid="43" grpId="1"/>
      <p:bldP spid="44" grpId="0"/>
      <p:bldP spid="38" grpId="0" animBg="1"/>
      <p:bldP spid="38" grpId="1" animBg="1"/>
      <p:bldP spid="32" grpId="0"/>
      <p:bldP spid="33" grpId="0"/>
      <p:bldP spid="34" grpId="0"/>
      <p:bldP spid="35" grpId="0" animBg="1"/>
      <p:bldP spid="36" grpId="0" animBg="1"/>
      <p:bldP spid="37" grpId="0" animBg="1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3163" y="546118"/>
            <a:ext cx="1953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মূল্যায়ন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90944" y="1443757"/>
            <a:ext cx="108065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১</a:t>
            </a:r>
            <a:r>
              <a:rPr lang="en-US" sz="3200" dirty="0" smtClean="0"/>
              <a:t>.</a:t>
            </a:r>
            <a:r>
              <a:rPr lang="bn-BD" sz="3200" dirty="0" smtClean="0"/>
              <a:t>প্রোটনের আপেক্ষিক ভর কত?</a:t>
            </a:r>
          </a:p>
          <a:p>
            <a:r>
              <a:rPr lang="bn-BD" sz="3200" dirty="0" smtClean="0"/>
              <a:t>ক)+</a:t>
            </a:r>
            <a:r>
              <a:rPr lang="en-US" sz="3200" dirty="0" smtClean="0"/>
              <a:t>1                </a:t>
            </a:r>
            <a:r>
              <a:rPr lang="bn-BD" sz="3200" dirty="0" smtClean="0"/>
              <a:t>খ)</a:t>
            </a:r>
            <a:r>
              <a:rPr lang="en-US" sz="3200" dirty="0" smtClean="0"/>
              <a:t>-1                   </a:t>
            </a:r>
            <a:r>
              <a:rPr lang="bn-BD" sz="3200" dirty="0" smtClean="0"/>
              <a:t>গ) </a:t>
            </a:r>
            <a:r>
              <a:rPr lang="en-US" sz="3200" dirty="0" smtClean="0"/>
              <a:t>1                     </a:t>
            </a:r>
            <a:r>
              <a:rPr lang="bn-BD" sz="3200" dirty="0" smtClean="0"/>
              <a:t>ঘ) </a:t>
            </a:r>
            <a:r>
              <a:rPr lang="en-US" sz="3200" dirty="0" smtClean="0"/>
              <a:t>0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90944" y="2833838"/>
            <a:ext cx="108065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২</a:t>
            </a:r>
            <a:r>
              <a:rPr lang="en-US" sz="3200" dirty="0" smtClean="0"/>
              <a:t>.</a:t>
            </a:r>
            <a:r>
              <a:rPr lang="bn-BD" sz="3200" dirty="0" smtClean="0"/>
              <a:t>সোডিয়ামের পারমানবিক সংখ্যা কত?</a:t>
            </a:r>
          </a:p>
          <a:p>
            <a:r>
              <a:rPr lang="bn-BD" sz="3200" dirty="0" smtClean="0"/>
              <a:t>ক)</a:t>
            </a:r>
            <a:r>
              <a:rPr lang="en-US" sz="3200" dirty="0" smtClean="0"/>
              <a:t>1</a:t>
            </a:r>
            <a:r>
              <a:rPr lang="en-US" sz="3200" dirty="0"/>
              <a:t>1</a:t>
            </a:r>
            <a:r>
              <a:rPr lang="en-US" sz="3200" dirty="0" smtClean="0"/>
              <a:t>                </a:t>
            </a:r>
            <a:r>
              <a:rPr lang="bn-BD" sz="3200" dirty="0" smtClean="0"/>
              <a:t>খ)</a:t>
            </a:r>
            <a:r>
              <a:rPr lang="en-US" sz="3200" dirty="0" smtClean="0"/>
              <a:t>12                   </a:t>
            </a:r>
            <a:r>
              <a:rPr lang="bn-BD" sz="3200" dirty="0" smtClean="0"/>
              <a:t>গ) </a:t>
            </a:r>
            <a:r>
              <a:rPr lang="en-US" sz="3200" dirty="0" smtClean="0"/>
              <a:t>13                     </a:t>
            </a:r>
            <a:r>
              <a:rPr lang="bn-BD" sz="3200" dirty="0" smtClean="0"/>
              <a:t>ঘ) </a:t>
            </a:r>
            <a:r>
              <a:rPr lang="en-US" sz="3200" dirty="0" smtClean="0"/>
              <a:t>14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90944" y="4223919"/>
            <a:ext cx="108065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৩</a:t>
            </a:r>
            <a:r>
              <a:rPr lang="en-US" sz="3200" dirty="0" smtClean="0"/>
              <a:t>.Li </a:t>
            </a:r>
            <a:r>
              <a:rPr lang="bn-BD" sz="3200" dirty="0" smtClean="0"/>
              <a:t>এর পারম,আনবিক সংখ্যা ৩ এর প্রোটন সংখ্যা কত ?</a:t>
            </a:r>
          </a:p>
          <a:p>
            <a:r>
              <a:rPr lang="bn-BD" sz="3200" dirty="0" smtClean="0"/>
              <a:t>ক)</a:t>
            </a:r>
            <a:r>
              <a:rPr lang="en-US" sz="3200" dirty="0"/>
              <a:t>1</a:t>
            </a:r>
            <a:r>
              <a:rPr lang="en-US" sz="3200" dirty="0" smtClean="0"/>
              <a:t>               </a:t>
            </a:r>
            <a:r>
              <a:rPr lang="bn-BD" sz="3200" dirty="0" smtClean="0"/>
              <a:t>খ)</a:t>
            </a:r>
            <a:r>
              <a:rPr lang="en-US" sz="3200" dirty="0" smtClean="0"/>
              <a:t>2                   </a:t>
            </a:r>
            <a:r>
              <a:rPr lang="bn-BD" sz="3200" dirty="0" smtClean="0"/>
              <a:t>গ) </a:t>
            </a:r>
            <a:r>
              <a:rPr lang="en-US" sz="3200" dirty="0"/>
              <a:t>3</a:t>
            </a:r>
            <a:r>
              <a:rPr lang="en-US" sz="3200" dirty="0" smtClean="0"/>
              <a:t>                    </a:t>
            </a:r>
            <a:r>
              <a:rPr lang="bn-BD" sz="3200" dirty="0" smtClean="0"/>
              <a:t>ঘ) </a:t>
            </a:r>
            <a:r>
              <a:rPr lang="en-US" sz="3200" dirty="0"/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0944" y="5614001"/>
            <a:ext cx="108065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৪</a:t>
            </a:r>
            <a:r>
              <a:rPr lang="en-US" sz="3200" dirty="0" smtClean="0"/>
              <a:t>Chromium </a:t>
            </a:r>
            <a:r>
              <a:rPr lang="bn-BD" sz="3200" dirty="0" smtClean="0"/>
              <a:t>এর প্রতীক কোনটি?</a:t>
            </a:r>
          </a:p>
          <a:p>
            <a:r>
              <a:rPr lang="bn-BD" sz="3200" dirty="0" smtClean="0"/>
              <a:t>ক)</a:t>
            </a:r>
            <a:r>
              <a:rPr lang="en-US" sz="3200" dirty="0" err="1" smtClean="0"/>
              <a:t>kr</a:t>
            </a:r>
            <a:r>
              <a:rPr lang="en-US" sz="3200" dirty="0" smtClean="0"/>
              <a:t>               </a:t>
            </a:r>
            <a:r>
              <a:rPr lang="bn-BD" sz="3200" dirty="0" smtClean="0"/>
              <a:t>খ)</a:t>
            </a:r>
            <a:r>
              <a:rPr lang="en-US" sz="3200" dirty="0" err="1" smtClean="0"/>
              <a:t>Qr</a:t>
            </a:r>
            <a:r>
              <a:rPr lang="en-US" sz="3200" dirty="0" smtClean="0"/>
              <a:t>                  </a:t>
            </a:r>
            <a:r>
              <a:rPr lang="bn-BD" sz="3200" dirty="0" smtClean="0"/>
              <a:t>গ) </a:t>
            </a:r>
            <a:r>
              <a:rPr lang="en-US" sz="3200" dirty="0"/>
              <a:t>C</a:t>
            </a:r>
            <a:r>
              <a:rPr lang="en-US" sz="3200" dirty="0" smtClean="0"/>
              <a:t>                     </a:t>
            </a:r>
            <a:r>
              <a:rPr lang="bn-BD" sz="3200" dirty="0" smtClean="0"/>
              <a:t>ঘ) </a:t>
            </a:r>
            <a:r>
              <a:rPr lang="en-US" sz="3200" dirty="0" smtClean="0"/>
              <a:t>Cr</a:t>
            </a:r>
            <a:r>
              <a:rPr lang="bn-BD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3383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54" y="484910"/>
            <a:ext cx="9074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দলীয় কাজ                                        সময় ৮ মিনি্ট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188659" y="1490829"/>
            <a:ext cx="4810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নিচের টেবিল টি পূর্ন কর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385454" y="2834720"/>
            <a:ext cx="481035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মৌল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195813" y="2834720"/>
            <a:ext cx="481035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/>
              <a:t> </a:t>
            </a:r>
            <a:r>
              <a:rPr lang="bn-BD" sz="3200" dirty="0" smtClean="0"/>
              <a:t>যা  লিখবে 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385454" y="3419495"/>
            <a:ext cx="4810359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বেরেলিয়াম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195813" y="3419495"/>
            <a:ext cx="4810359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নিউট্রন সংখ্যা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385454" y="4014980"/>
            <a:ext cx="4810359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অক্সিজেন 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195813" y="4014980"/>
            <a:ext cx="4810359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মৌলের প্রতীক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385454" y="4599755"/>
            <a:ext cx="4810359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en-US" sz="3200" dirty="0" smtClean="0"/>
              <a:t>C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195813" y="4599755"/>
            <a:ext cx="4810359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মৌলটি দ্বারা কী বোঝ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385454" y="5195240"/>
            <a:ext cx="4810359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নাইট্রোজেন 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6195813" y="5195240"/>
            <a:ext cx="4810359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সংক্ষেপে প্রকাশ কর 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1510146" y="4599754"/>
            <a:ext cx="900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12</a:t>
            </a:r>
          </a:p>
          <a:p>
            <a:r>
              <a:rPr lang="en-US" sz="16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8991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tangle 220"/>
          <p:cNvSpPr/>
          <p:nvPr/>
        </p:nvSpPr>
        <p:spPr>
          <a:xfrm>
            <a:off x="1525638" y="1447801"/>
            <a:ext cx="8989962" cy="317009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20000" b="1" cap="all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ধন্যবাদ</a:t>
            </a:r>
            <a:endParaRPr lang="en-US" sz="20000" b="1" cap="all" dirty="0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7" name="5-Point Star 96"/>
          <p:cNvSpPr/>
          <p:nvPr/>
        </p:nvSpPr>
        <p:spPr>
          <a:xfrm>
            <a:off x="3962400" y="7162800"/>
            <a:ext cx="381000" cy="457200"/>
          </a:xfrm>
          <a:prstGeom prst="star5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5-Point Star 100"/>
          <p:cNvSpPr/>
          <p:nvPr/>
        </p:nvSpPr>
        <p:spPr>
          <a:xfrm>
            <a:off x="9525000" y="8153400"/>
            <a:ext cx="381000" cy="457200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5-Point Star 101"/>
          <p:cNvSpPr/>
          <p:nvPr/>
        </p:nvSpPr>
        <p:spPr>
          <a:xfrm>
            <a:off x="7848600" y="6858000"/>
            <a:ext cx="381000" cy="457200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5-Point Star 102"/>
          <p:cNvSpPr/>
          <p:nvPr/>
        </p:nvSpPr>
        <p:spPr>
          <a:xfrm>
            <a:off x="3124200" y="99822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5-Point Star 104"/>
          <p:cNvSpPr/>
          <p:nvPr/>
        </p:nvSpPr>
        <p:spPr>
          <a:xfrm>
            <a:off x="6324600" y="94488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5-Point Star 105"/>
          <p:cNvSpPr/>
          <p:nvPr/>
        </p:nvSpPr>
        <p:spPr>
          <a:xfrm>
            <a:off x="5486400" y="70866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5-Point Star 106"/>
          <p:cNvSpPr/>
          <p:nvPr/>
        </p:nvSpPr>
        <p:spPr>
          <a:xfrm>
            <a:off x="8305800" y="9220200"/>
            <a:ext cx="381000" cy="457200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5-Point Star 108"/>
          <p:cNvSpPr/>
          <p:nvPr/>
        </p:nvSpPr>
        <p:spPr>
          <a:xfrm>
            <a:off x="3810000" y="86868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5-Point Star 113"/>
          <p:cNvSpPr/>
          <p:nvPr/>
        </p:nvSpPr>
        <p:spPr>
          <a:xfrm>
            <a:off x="7239000" y="78486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5-Point Star 129"/>
          <p:cNvSpPr/>
          <p:nvPr/>
        </p:nvSpPr>
        <p:spPr>
          <a:xfrm>
            <a:off x="4572000" y="10668000"/>
            <a:ext cx="381000" cy="457200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5-Point Star 200"/>
          <p:cNvSpPr/>
          <p:nvPr/>
        </p:nvSpPr>
        <p:spPr>
          <a:xfrm>
            <a:off x="3733800" y="2895600"/>
            <a:ext cx="381000" cy="4572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5-Point Star 201"/>
          <p:cNvSpPr/>
          <p:nvPr/>
        </p:nvSpPr>
        <p:spPr>
          <a:xfrm>
            <a:off x="9296400" y="3886200"/>
            <a:ext cx="381000" cy="457200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5-Point Star 202"/>
          <p:cNvSpPr/>
          <p:nvPr/>
        </p:nvSpPr>
        <p:spPr>
          <a:xfrm>
            <a:off x="7620000" y="2590800"/>
            <a:ext cx="381000" cy="4572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5-Point Star 203"/>
          <p:cNvSpPr/>
          <p:nvPr/>
        </p:nvSpPr>
        <p:spPr>
          <a:xfrm>
            <a:off x="2895600" y="5715000"/>
            <a:ext cx="381000" cy="4572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5-Point Star 204"/>
          <p:cNvSpPr/>
          <p:nvPr/>
        </p:nvSpPr>
        <p:spPr>
          <a:xfrm>
            <a:off x="6096000" y="5181600"/>
            <a:ext cx="381000" cy="4572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5-Point Star 205"/>
          <p:cNvSpPr/>
          <p:nvPr/>
        </p:nvSpPr>
        <p:spPr>
          <a:xfrm>
            <a:off x="5257800" y="2819400"/>
            <a:ext cx="381000" cy="457200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5-Point Star 206"/>
          <p:cNvSpPr/>
          <p:nvPr/>
        </p:nvSpPr>
        <p:spPr>
          <a:xfrm>
            <a:off x="8077200" y="49530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5-Point Star 207"/>
          <p:cNvSpPr/>
          <p:nvPr/>
        </p:nvSpPr>
        <p:spPr>
          <a:xfrm>
            <a:off x="3581400" y="4419600"/>
            <a:ext cx="381000" cy="457200"/>
          </a:xfrm>
          <a:prstGeom prst="star5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5-Point Star 208"/>
          <p:cNvSpPr/>
          <p:nvPr/>
        </p:nvSpPr>
        <p:spPr>
          <a:xfrm>
            <a:off x="7010400" y="3581400"/>
            <a:ext cx="381000" cy="457200"/>
          </a:xfrm>
          <a:prstGeom prst="star5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5-Point Star 209"/>
          <p:cNvSpPr/>
          <p:nvPr/>
        </p:nvSpPr>
        <p:spPr>
          <a:xfrm>
            <a:off x="4343400" y="64008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5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ac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/>
      <p:bldP spid="97" grpId="0" animBg="1"/>
      <p:bldP spid="101" grpId="0" animBg="1"/>
      <p:bldP spid="102" grpId="0" animBg="1"/>
      <p:bldP spid="103" grpId="0" animBg="1"/>
      <p:bldP spid="105" grpId="0" animBg="1"/>
      <p:bldP spid="106" grpId="0" animBg="1"/>
      <p:bldP spid="107" grpId="0" animBg="1"/>
      <p:bldP spid="109" grpId="0" animBg="1"/>
      <p:bldP spid="114" grpId="0" animBg="1"/>
      <p:bldP spid="13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20587100">
            <a:off x="6110801" y="2104684"/>
            <a:ext cx="1665219" cy="1566713"/>
            <a:chOff x="2175393" y="3177889"/>
            <a:chExt cx="2315539" cy="2178563"/>
          </a:xfrm>
        </p:grpSpPr>
        <p:pic>
          <p:nvPicPr>
            <p:cNvPr id="3" name="Picture 2" descr="8mm Iron Ro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93" t="100000" r="38903" b="-1692"/>
            <a:stretch>
              <a:fillRect/>
            </a:stretch>
          </p:blipFill>
          <p:spPr bwMode="auto">
            <a:xfrm>
              <a:off x="2175393" y="3487165"/>
              <a:ext cx="750685" cy="39852"/>
            </a:xfrm>
            <a:custGeom>
              <a:avLst/>
              <a:gdLst>
                <a:gd name="connsiteX0" fmla="*/ 0 w 750685"/>
                <a:gd name="connsiteY0" fmla="*/ 0 h 39852"/>
                <a:gd name="connsiteX1" fmla="*/ 750685 w 750685"/>
                <a:gd name="connsiteY1" fmla="*/ 0 h 39852"/>
                <a:gd name="connsiteX2" fmla="*/ 673005 w 750685"/>
                <a:gd name="connsiteY2" fmla="*/ 15926 h 39852"/>
                <a:gd name="connsiteX3" fmla="*/ 375342 w 750685"/>
                <a:gd name="connsiteY3" fmla="*/ 39852 h 39852"/>
                <a:gd name="connsiteX4" fmla="*/ 77679 w 750685"/>
                <a:gd name="connsiteY4" fmla="*/ 15926 h 39852"/>
                <a:gd name="connsiteX5" fmla="*/ 0 w 750685"/>
                <a:gd name="connsiteY5" fmla="*/ 0 h 3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0685" h="39852">
                  <a:moveTo>
                    <a:pt x="0" y="0"/>
                  </a:moveTo>
                  <a:lnTo>
                    <a:pt x="750685" y="0"/>
                  </a:lnTo>
                  <a:lnTo>
                    <a:pt x="673005" y="15926"/>
                  </a:lnTo>
                  <a:cubicBezTo>
                    <a:pt x="576857" y="31614"/>
                    <a:pt x="477306" y="39852"/>
                    <a:pt x="375342" y="39852"/>
                  </a:cubicBezTo>
                  <a:cubicBezTo>
                    <a:pt x="273378" y="39852"/>
                    <a:pt x="173827" y="31614"/>
                    <a:pt x="77679" y="1592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2312369" y="3177889"/>
              <a:ext cx="2178563" cy="2178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16" descr="Chalk Board Duster - C-Thru Plastic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2369" y="3363451"/>
              <a:ext cx="2117420" cy="1590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 descr="STEFAN Chair, brown-black - IKE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3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1" t="210"/>
          <a:stretch>
            <a:fillRect/>
          </a:stretch>
        </p:blipFill>
        <p:spPr bwMode="auto">
          <a:xfrm rot="21282797">
            <a:off x="6573610" y="3820708"/>
            <a:ext cx="1552307" cy="1723282"/>
          </a:xfrm>
          <a:custGeom>
            <a:avLst/>
            <a:gdLst>
              <a:gd name="connsiteX0" fmla="*/ 1287272 w 2574544"/>
              <a:gd name="connsiteY0" fmla="*/ 0 h 2858110"/>
              <a:gd name="connsiteX1" fmla="*/ 2574544 w 2574544"/>
              <a:gd name="connsiteY1" fmla="*/ 1448664 h 2858110"/>
              <a:gd name="connsiteX2" fmla="*/ 1670067 w 2574544"/>
              <a:gd name="connsiteY2" fmla="*/ 2832199 h 2858110"/>
              <a:gd name="connsiteX3" fmla="*/ 1580521 w 2574544"/>
              <a:gd name="connsiteY3" fmla="*/ 2858110 h 2858110"/>
              <a:gd name="connsiteX4" fmla="*/ 994023 w 2574544"/>
              <a:gd name="connsiteY4" fmla="*/ 2858110 h 2858110"/>
              <a:gd name="connsiteX5" fmla="*/ 904477 w 2574544"/>
              <a:gd name="connsiteY5" fmla="*/ 2832199 h 2858110"/>
              <a:gd name="connsiteX6" fmla="*/ 0 w 2574544"/>
              <a:gd name="connsiteY6" fmla="*/ 1448664 h 2858110"/>
              <a:gd name="connsiteX7" fmla="*/ 1287272 w 2574544"/>
              <a:gd name="connsiteY7" fmla="*/ 0 h 285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544" h="2858110">
                <a:moveTo>
                  <a:pt x="1287272" y="0"/>
                </a:moveTo>
                <a:cubicBezTo>
                  <a:pt x="1998213" y="0"/>
                  <a:pt x="2574544" y="648589"/>
                  <a:pt x="2574544" y="1448664"/>
                </a:cubicBezTo>
                <a:cubicBezTo>
                  <a:pt x="2574544" y="2098725"/>
                  <a:pt x="2194075" y="2648782"/>
                  <a:pt x="1670067" y="2832199"/>
                </a:cubicBezTo>
                <a:lnTo>
                  <a:pt x="1580521" y="2858110"/>
                </a:lnTo>
                <a:lnTo>
                  <a:pt x="994023" y="2858110"/>
                </a:lnTo>
                <a:lnTo>
                  <a:pt x="904477" y="2832199"/>
                </a:lnTo>
                <a:cubicBezTo>
                  <a:pt x="380469" y="2648782"/>
                  <a:pt x="0" y="2098725"/>
                  <a:pt x="0" y="1448664"/>
                </a:cubicBezTo>
                <a:cubicBezTo>
                  <a:pt x="0" y="648589"/>
                  <a:pt x="576331" y="0"/>
                  <a:pt x="1287272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7" name="Picture 6" descr="Buy YOUNIQ YOUNIQ Premium Classical 24K Plated Ring (Gold) Online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" t="15800" b="15800"/>
          <a:stretch>
            <a:fillRect/>
          </a:stretch>
        </p:blipFill>
        <p:spPr bwMode="auto">
          <a:xfrm>
            <a:off x="9077511" y="2390782"/>
            <a:ext cx="1613104" cy="1613104"/>
          </a:xfrm>
          <a:custGeom>
            <a:avLst/>
            <a:gdLst>
              <a:gd name="connsiteX0" fmla="*/ 1628774 w 3257548"/>
              <a:gd name="connsiteY0" fmla="*/ 0 h 3257548"/>
              <a:gd name="connsiteX1" fmla="*/ 3257548 w 3257548"/>
              <a:gd name="connsiteY1" fmla="*/ 1628774 h 3257548"/>
              <a:gd name="connsiteX2" fmla="*/ 1628774 w 3257548"/>
              <a:gd name="connsiteY2" fmla="*/ 3257548 h 3257548"/>
              <a:gd name="connsiteX3" fmla="*/ 0 w 3257548"/>
              <a:gd name="connsiteY3" fmla="*/ 1628774 h 3257548"/>
              <a:gd name="connsiteX4" fmla="*/ 1628774 w 3257548"/>
              <a:gd name="connsiteY4" fmla="*/ 0 h 325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548" h="3257548">
                <a:moveTo>
                  <a:pt x="1628774" y="0"/>
                </a:moveTo>
                <a:cubicBezTo>
                  <a:pt x="2528321" y="0"/>
                  <a:pt x="3257548" y="729227"/>
                  <a:pt x="3257548" y="1628774"/>
                </a:cubicBezTo>
                <a:cubicBezTo>
                  <a:pt x="3257548" y="2528321"/>
                  <a:pt x="2528321" y="3257548"/>
                  <a:pt x="1628774" y="3257548"/>
                </a:cubicBezTo>
                <a:cubicBezTo>
                  <a:pt x="729227" y="3257548"/>
                  <a:pt x="0" y="2528321"/>
                  <a:pt x="0" y="1628774"/>
                </a:cubicBezTo>
                <a:cubicBezTo>
                  <a:pt x="0" y="729227"/>
                  <a:pt x="729227" y="0"/>
                  <a:pt x="16287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415914" y="630395"/>
            <a:ext cx="5933301" cy="59333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11222.jpg"/>
          <p:cNvPicPr>
            <a:picLocks noChangeAspect="1"/>
          </p:cNvPicPr>
          <p:nvPr/>
        </p:nvPicPr>
        <p:blipFill>
          <a:blip r:embed="rId7"/>
          <a:srcRect l="18725" t="740" r="16596" b="6063"/>
          <a:stretch>
            <a:fillRect/>
          </a:stretch>
        </p:blipFill>
        <p:spPr>
          <a:xfrm>
            <a:off x="7739865" y="1194414"/>
            <a:ext cx="1680677" cy="1680677"/>
          </a:xfrm>
          <a:custGeom>
            <a:avLst/>
            <a:gdLst>
              <a:gd name="connsiteX0" fmla="*/ 1182850 w 2365700"/>
              <a:gd name="connsiteY0" fmla="*/ 0 h 2365700"/>
              <a:gd name="connsiteX1" fmla="*/ 2365700 w 2365700"/>
              <a:gd name="connsiteY1" fmla="*/ 1182850 h 2365700"/>
              <a:gd name="connsiteX2" fmla="*/ 1182850 w 2365700"/>
              <a:gd name="connsiteY2" fmla="*/ 2365700 h 2365700"/>
              <a:gd name="connsiteX3" fmla="*/ 0 w 2365700"/>
              <a:gd name="connsiteY3" fmla="*/ 1182850 h 2365700"/>
              <a:gd name="connsiteX4" fmla="*/ 1182850 w 2365700"/>
              <a:gd name="connsiteY4" fmla="*/ 0 h 236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5700" h="2365700">
                <a:moveTo>
                  <a:pt x="1182850" y="0"/>
                </a:moveTo>
                <a:cubicBezTo>
                  <a:pt x="1836120" y="0"/>
                  <a:pt x="2365700" y="529580"/>
                  <a:pt x="2365700" y="1182850"/>
                </a:cubicBezTo>
                <a:cubicBezTo>
                  <a:pt x="2365700" y="1836120"/>
                  <a:pt x="1836120" y="2365700"/>
                  <a:pt x="1182850" y="2365700"/>
                </a:cubicBezTo>
                <a:cubicBezTo>
                  <a:pt x="529580" y="2365700"/>
                  <a:pt x="0" y="1836120"/>
                  <a:pt x="0" y="1182850"/>
                </a:cubicBezTo>
                <a:cubicBezTo>
                  <a:pt x="0" y="529580"/>
                  <a:pt x="529580" y="0"/>
                  <a:pt x="1182850" y="0"/>
                </a:cubicBezTo>
                <a:close/>
              </a:path>
            </a:pathLst>
          </a:custGeom>
        </p:spPr>
      </p:pic>
      <p:pic>
        <p:nvPicPr>
          <p:cNvPr id="10" name="Picture 9" descr="8mm Iron Ro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" t="1692" r="3824"/>
          <a:stretch>
            <a:fillRect/>
          </a:stretch>
        </p:blipFill>
        <p:spPr bwMode="auto">
          <a:xfrm>
            <a:off x="8364510" y="4035485"/>
            <a:ext cx="1599275" cy="1576355"/>
          </a:xfrm>
          <a:custGeom>
            <a:avLst/>
            <a:gdLst>
              <a:gd name="connsiteX0" fmla="*/ 1476981 w 2953962"/>
              <a:gd name="connsiteY0" fmla="*/ 0 h 2315486"/>
              <a:gd name="connsiteX1" fmla="*/ 2953962 w 2953962"/>
              <a:gd name="connsiteY1" fmla="*/ 1177669 h 2315486"/>
              <a:gd name="connsiteX2" fmla="*/ 1916190 w 2953962"/>
              <a:gd name="connsiteY2" fmla="*/ 2302392 h 2315486"/>
              <a:gd name="connsiteX3" fmla="*/ 1852324 w 2953962"/>
              <a:gd name="connsiteY3" fmla="*/ 2315486 h 2315486"/>
              <a:gd name="connsiteX4" fmla="*/ 1101639 w 2953962"/>
              <a:gd name="connsiteY4" fmla="*/ 2315486 h 2315486"/>
              <a:gd name="connsiteX5" fmla="*/ 1037772 w 2953962"/>
              <a:gd name="connsiteY5" fmla="*/ 2302392 h 2315486"/>
              <a:gd name="connsiteX6" fmla="*/ 0 w 2953962"/>
              <a:gd name="connsiteY6" fmla="*/ 1177669 h 2315486"/>
              <a:gd name="connsiteX7" fmla="*/ 1476981 w 2953962"/>
              <a:gd name="connsiteY7" fmla="*/ 0 h 231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3962" h="2315486">
                <a:moveTo>
                  <a:pt x="1476981" y="0"/>
                </a:moveTo>
                <a:cubicBezTo>
                  <a:pt x="2292695" y="0"/>
                  <a:pt x="2953962" y="527260"/>
                  <a:pt x="2953962" y="1177669"/>
                </a:cubicBezTo>
                <a:cubicBezTo>
                  <a:pt x="2953962" y="1706126"/>
                  <a:pt x="2517423" y="2153286"/>
                  <a:pt x="1916190" y="2302392"/>
                </a:cubicBezTo>
                <a:lnTo>
                  <a:pt x="1852324" y="2315486"/>
                </a:lnTo>
                <a:lnTo>
                  <a:pt x="1101639" y="2315486"/>
                </a:lnTo>
                <a:lnTo>
                  <a:pt x="1037772" y="2302392"/>
                </a:lnTo>
                <a:cubicBezTo>
                  <a:pt x="436540" y="2153286"/>
                  <a:pt x="0" y="1706126"/>
                  <a:pt x="0" y="1177669"/>
                </a:cubicBezTo>
                <a:cubicBezTo>
                  <a:pt x="0" y="527260"/>
                  <a:pt x="661267" y="0"/>
                  <a:pt x="147698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omposition of the human body - Wikipedi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" r="4666"/>
          <a:stretch>
            <a:fillRect/>
          </a:stretch>
        </p:blipFill>
        <p:spPr bwMode="auto">
          <a:xfrm>
            <a:off x="7419951" y="2365592"/>
            <a:ext cx="2016299" cy="2274119"/>
          </a:xfrm>
          <a:custGeom>
            <a:avLst/>
            <a:gdLst>
              <a:gd name="connsiteX0" fmla="*/ 1198627 w 2397254"/>
              <a:gd name="connsiteY0" fmla="*/ 0 h 3673167"/>
              <a:gd name="connsiteX1" fmla="*/ 2397254 w 2397254"/>
              <a:gd name="connsiteY1" fmla="*/ 1836584 h 3673167"/>
              <a:gd name="connsiteX2" fmla="*/ 1321180 w 2397254"/>
              <a:gd name="connsiteY2" fmla="*/ 3663686 h 3673167"/>
              <a:gd name="connsiteX3" fmla="*/ 1198640 w 2397254"/>
              <a:gd name="connsiteY3" fmla="*/ 3673167 h 3673167"/>
              <a:gd name="connsiteX4" fmla="*/ 1198614 w 2397254"/>
              <a:gd name="connsiteY4" fmla="*/ 3673167 h 3673167"/>
              <a:gd name="connsiteX5" fmla="*/ 1076074 w 2397254"/>
              <a:gd name="connsiteY5" fmla="*/ 3663686 h 3673167"/>
              <a:gd name="connsiteX6" fmla="*/ 0 w 2397254"/>
              <a:gd name="connsiteY6" fmla="*/ 1836584 h 3673167"/>
              <a:gd name="connsiteX7" fmla="*/ 1198627 w 2397254"/>
              <a:gd name="connsiteY7" fmla="*/ 0 h 367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7254" h="3673167">
                <a:moveTo>
                  <a:pt x="1198627" y="0"/>
                </a:moveTo>
                <a:cubicBezTo>
                  <a:pt x="1860610" y="0"/>
                  <a:pt x="2397254" y="822267"/>
                  <a:pt x="2397254" y="1836584"/>
                </a:cubicBezTo>
                <a:cubicBezTo>
                  <a:pt x="2397254" y="2787506"/>
                  <a:pt x="1925594" y="3569635"/>
                  <a:pt x="1321180" y="3663686"/>
                </a:cubicBezTo>
                <a:lnTo>
                  <a:pt x="1198640" y="3673167"/>
                </a:lnTo>
                <a:lnTo>
                  <a:pt x="1198614" y="3673167"/>
                </a:lnTo>
                <a:lnTo>
                  <a:pt x="1076074" y="3663686"/>
                </a:lnTo>
                <a:cubicBezTo>
                  <a:pt x="471660" y="3569635"/>
                  <a:pt x="0" y="2787506"/>
                  <a:pt x="0" y="1836584"/>
                </a:cubicBezTo>
                <a:cubicBezTo>
                  <a:pt x="0" y="822267"/>
                  <a:pt x="536644" y="0"/>
                  <a:pt x="1198627" y="0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</p:spPr>
      </p:pic>
      <p:grpSp>
        <p:nvGrpSpPr>
          <p:cNvPr id="12" name="Group 11"/>
          <p:cNvGrpSpPr/>
          <p:nvPr/>
        </p:nvGrpSpPr>
        <p:grpSpPr>
          <a:xfrm>
            <a:off x="8110966" y="-150569"/>
            <a:ext cx="1130053" cy="1245781"/>
            <a:chOff x="8260249" y="2873829"/>
            <a:chExt cx="1701387" cy="1875625"/>
          </a:xfrm>
        </p:grpSpPr>
        <p:sp>
          <p:nvSpPr>
            <p:cNvPr id="13" name="TextBox 12"/>
            <p:cNvSpPr txBox="1"/>
            <p:nvPr/>
          </p:nvSpPr>
          <p:spPr>
            <a:xfrm>
              <a:off x="8792793" y="4380122"/>
              <a:ext cx="11688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/>
                <a:t>পানি</a:t>
              </a:r>
              <a:endParaRPr lang="en-US" dirty="0"/>
            </a:p>
          </p:txBody>
        </p:sp>
        <p:pic>
          <p:nvPicPr>
            <p:cNvPr id="14" name="Picture 18" descr="Elements Life Fire Water Earth Air Stock Illustrations – 173 ...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260249" y="2873829"/>
              <a:ext cx="1701387" cy="187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11097149" y="2636593"/>
            <a:ext cx="1094851" cy="1360948"/>
            <a:chOff x="5591406" y="4949371"/>
            <a:chExt cx="1648386" cy="2049017"/>
          </a:xfrm>
        </p:grpSpPr>
        <p:pic>
          <p:nvPicPr>
            <p:cNvPr id="16" name="Picture 18" descr="Elements Life Fire Water Earth Air Stock Illustrations – 173 ...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591406" y="4949371"/>
              <a:ext cx="1648386" cy="1817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6005608" y="6488668"/>
              <a:ext cx="1168844" cy="509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00" dirty="0" smtClean="0"/>
                <a:t>মাটি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739865" y="5762035"/>
            <a:ext cx="1121309" cy="1329386"/>
            <a:chOff x="2947076" y="2656942"/>
            <a:chExt cx="1688222" cy="2001499"/>
          </a:xfrm>
        </p:grpSpPr>
        <p:pic>
          <p:nvPicPr>
            <p:cNvPr id="19" name="Picture 18" descr="Elements Life Fire Water Earth Air Stock Illustrations – 173 ...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947076" y="2656942"/>
              <a:ext cx="1688222" cy="1861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3351909" y="4148720"/>
              <a:ext cx="1168843" cy="509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00" dirty="0" smtClean="0"/>
                <a:t>বাতাস</a:t>
              </a:r>
              <a:endParaRPr lang="en-US" sz="16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84207" y="2845992"/>
            <a:ext cx="1051451" cy="1282739"/>
            <a:chOff x="5591406" y="456617"/>
            <a:chExt cx="1583044" cy="1931267"/>
          </a:xfrm>
        </p:grpSpPr>
        <p:pic>
          <p:nvPicPr>
            <p:cNvPr id="22" name="Picture 18" descr="Elements Life Fire Water Earth Air Stock Illustrations – 173 ...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8879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591406" y="456617"/>
              <a:ext cx="1583044" cy="1745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6005606" y="1878164"/>
              <a:ext cx="1168842" cy="509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00" dirty="0" smtClean="0"/>
                <a:t>আগুন</a:t>
              </a:r>
              <a:endParaRPr lang="en-US" sz="1600" dirty="0"/>
            </a:p>
          </p:txBody>
        </p:sp>
      </p:grpSp>
      <p:pic>
        <p:nvPicPr>
          <p:cNvPr id="24" name="Picture 12" descr="Greek Philosophy - Ancient History Encyclopedia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7" y="2037119"/>
            <a:ext cx="4568006" cy="304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008909" y="411027"/>
            <a:ext cx="4937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তোমরা কি বলতে পারবে ?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052592" y="921397"/>
            <a:ext cx="4937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কি দিয়ে তৈরী?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144364" y="5177260"/>
            <a:ext cx="4448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প্রাচীন গ্রীক দার্শনীকেরা মনে করতেন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8066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81 0.02524 C -0.0181 0.26737 -0.12865 0.46459 -0.26498 0.46459 C -0.40104 0.46459 -0.51211 0.26737 -0.51211 0.02524 C -0.51211 -0.21736 -0.40104 -0.41365 -0.26498 -0.41365 C -0.12865 -0.41365 -0.0181 -0.21736 -0.0181 0.02524 Z " pathEditMode="fixed" rAng="5400000" ptsTypes="AAAAA">
                                      <p:cBhvr>
                                        <p:cTn id="67" dur="1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1" y="2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964 0.02801 C -0.01667 -0.21041 0.08775 -0.41574 0.22408 -0.42824 C 0.35872 -0.44097 0.47656 -0.25648 0.48359 -0.01782 C 0.49075 0.22153 0.38554 0.4257 0.2496 0.4382 C 0.11327 0.45093 -0.00261 0.2676 -0.00964 0.02801 Z " pathEditMode="fixed" rAng="16020000" ptsTypes="AAAAA">
                                      <p:cBhvr>
                                        <p:cTn id="69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61" y="-229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612 0.02501 C -0.13021 0.02501 -0.24089 -0.17083 -0.24089 -0.41365 C -0.24089 -0.65578 -0.13021 -0.85323 0.00612 -0.85323 C 0.14258 -0.85323 0.25299 -0.65578 0.25299 -0.41365 C 0.25299 -0.17083 0.14245 0.02501 0.00612 0.02501 Z " pathEditMode="fixed" rAng="10800000" ptsTypes="AAAAA">
                                      <p:cBhvr>
                                        <p:cTn id="71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91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38778E-17 C 0.13529 1.38778E-17 0.24518 0.19144 0.24518 0.42731 C 0.24518 0.66296 0.13529 0.85486 1.45833E-6 0.85486 C -0.13542 0.85486 -0.24505 0.66296 -0.24505 0.42731 C -0.24505 0.19144 -0.13542 1.38778E-17 1.45833E-6 1.38778E-17 Z " pathEditMode="relative" rAng="0" ptsTypes="AAAAA">
                                      <p:cBhvr>
                                        <p:cTn id="73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emocritus Biography - Facts, Childhood, Family Lif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" y="668934"/>
            <a:ext cx="28575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John Dalton - Periodical 2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642" y="3467100"/>
            <a:ext cx="1971675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79144" y="832775"/>
            <a:ext cx="7791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  তবে গ্রীক দার্শনিক ডেমোক্রিটাস</a:t>
            </a:r>
            <a:r>
              <a:rPr lang="en-US" sz="3200" dirty="0" smtClean="0"/>
              <a:t> </a:t>
            </a:r>
            <a:r>
              <a:rPr lang="bn-BD" sz="3200" dirty="0" smtClean="0"/>
              <a:t>বলেন </a:t>
            </a:r>
          </a:p>
          <a:p>
            <a:r>
              <a:rPr lang="bn-BD" sz="3200" dirty="0" smtClean="0"/>
              <a:t>সকল পদার্থের একক রয়েছে যা খুবই ক্ষুদ্র এবং অবিভাজ্য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9051" y="3950915"/>
            <a:ext cx="9248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 পরবর্তীতে ১৮০৩ ব্রিটিশ বিজ্ঞানী জন ডাল্টন বলেন </a:t>
            </a:r>
          </a:p>
          <a:p>
            <a:r>
              <a:rPr lang="bn-BD" sz="3200" dirty="0" smtClean="0"/>
              <a:t>পদার্থের একক রয়েছে যা খুবই ক্ষুদ্র এবং অবিভাজ্য কনা দ্বারা গঠিত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79144" y="2398043"/>
            <a:ext cx="520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 তিনি এর নাম দেন এট্ম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09137" y="2430724"/>
            <a:ext cx="3563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 যার অর্থ অবিভাজ্য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6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School Smart Dustless Chalkboard Chalk - Pack of 12 - White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51" y="1124544"/>
            <a:ext cx="2364866" cy="236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4" descr="FrictionLabs Unicorn Dust Chalk | Climbing Chalk | Rock + Ru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55308" y="1390821"/>
            <a:ext cx="2686011" cy="174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023752" y="742944"/>
            <a:ext cx="3705544" cy="3426427"/>
            <a:chOff x="8023752" y="742944"/>
            <a:chExt cx="3705544" cy="3426427"/>
          </a:xfrm>
        </p:grpSpPr>
        <p:pic>
          <p:nvPicPr>
            <p:cNvPr id="5" name="Picture 4" descr="depositphotos_201674852-stock-photo-carbon-atom-bohr-model-prot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23752" y="742944"/>
              <a:ext cx="3705544" cy="3426427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9485652" y="2003519"/>
              <a:ext cx="876569" cy="792737"/>
              <a:chOff x="2878624" y="3177988"/>
              <a:chExt cx="1097170" cy="992241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2878624" y="3374936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2880" h="18288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177988" y="3177988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2880" h="18288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248661" y="3368040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2880" h="18288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469430" y="329315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2880" h="18288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610034" y="3468864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2880" h="18288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000951" y="332179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2880" h="18288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298152" y="380446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2880" h="18288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141368" y="3564561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2880" h="18288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016363" y="370213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2880" h="18288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454093" y="3675422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2880" h="18288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7" name="Right Arrow 16"/>
          <p:cNvSpPr/>
          <p:nvPr/>
        </p:nvSpPr>
        <p:spPr>
          <a:xfrm>
            <a:off x="2690538" y="1971618"/>
            <a:ext cx="1073426" cy="378500"/>
          </a:xfrm>
          <a:prstGeom prst="rightArrow">
            <a:avLst/>
          </a:prstGeom>
          <a:solidFill>
            <a:srgbClr val="93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7091664" y="2067478"/>
            <a:ext cx="1073426" cy="378500"/>
          </a:xfrm>
          <a:prstGeom prst="rightArrow">
            <a:avLst/>
          </a:prstGeom>
          <a:solidFill>
            <a:srgbClr val="93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052592" y="539938"/>
            <a:ext cx="4937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কিন্তু বর্তমানে আমরা জানি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978988" y="3952733"/>
            <a:ext cx="7624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পদার্থ পরমানু নামক ক্ষুদ্র কণা দিয়ে তৈরী।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3415472" y="312054"/>
            <a:ext cx="5704114" cy="769257"/>
          </a:xfrm>
          <a:prstGeom prst="rect">
            <a:avLst/>
          </a:prstGeom>
          <a:solidFill>
            <a:srgbClr val="0EA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পদার্থের গঠন</a:t>
            </a:r>
            <a:endParaRPr lang="en-US" sz="40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51785" y="2811123"/>
            <a:ext cx="12043229" cy="769257"/>
            <a:chOff x="195943" y="1371601"/>
            <a:chExt cx="5943600" cy="769257"/>
          </a:xfrm>
        </p:grpSpPr>
        <p:sp>
          <p:nvSpPr>
            <p:cNvPr id="24" name="Rectangle 23"/>
            <p:cNvSpPr/>
            <p:nvPr/>
          </p:nvSpPr>
          <p:spPr>
            <a:xfrm>
              <a:off x="979714" y="1371601"/>
              <a:ext cx="5159829" cy="769257"/>
            </a:xfrm>
            <a:prstGeom prst="rect">
              <a:avLst/>
            </a:prstGeom>
            <a:solidFill>
              <a:srgbClr val="0EA2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/>
                <a:t>মৌলিক ও যৌগিক পদার্থ</a:t>
              </a:r>
              <a:r>
                <a:rPr lang="en-US" sz="3200" dirty="0" smtClean="0"/>
                <a:t> </a:t>
              </a:r>
              <a:r>
                <a:rPr lang="bn-BD" sz="3200" dirty="0" smtClean="0"/>
                <a:t>পরমানু ও অনু</a:t>
              </a:r>
              <a:endParaRPr lang="en-US" sz="3200" dirty="0" smtClean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5943" y="1373415"/>
              <a:ext cx="783771" cy="7674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3.1</a:t>
              </a:r>
              <a:r>
                <a:rPr lang="bn-BD" dirty="0" smtClean="0"/>
                <a:t>,</a:t>
              </a:r>
              <a:r>
                <a:rPr lang="en-US" dirty="0" smtClean="0"/>
                <a:t>2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1786" y="3731475"/>
            <a:ext cx="12043228" cy="769257"/>
            <a:chOff x="243113" y="3149601"/>
            <a:chExt cx="5943600" cy="769257"/>
          </a:xfrm>
        </p:grpSpPr>
        <p:sp>
          <p:nvSpPr>
            <p:cNvPr id="27" name="Rectangle 26"/>
            <p:cNvSpPr/>
            <p:nvPr/>
          </p:nvSpPr>
          <p:spPr>
            <a:xfrm>
              <a:off x="243113" y="3151415"/>
              <a:ext cx="783771" cy="7674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3.3,3.4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26884" y="3149601"/>
              <a:ext cx="5159829" cy="769257"/>
            </a:xfrm>
            <a:prstGeom prst="rect">
              <a:avLst/>
            </a:prstGeom>
            <a:solidFill>
              <a:srgbClr val="0EA2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/>
                <a:t>মৌলের প্রতীক</a:t>
              </a:r>
              <a:r>
                <a:rPr lang="en-US" sz="3200" dirty="0" smtClean="0"/>
                <a:t> </a:t>
              </a:r>
              <a:r>
                <a:rPr lang="bn-BD" sz="3200" dirty="0" smtClean="0"/>
                <a:t>ও সংকেত</a:t>
              </a:r>
              <a:endParaRPr lang="en-US" sz="3200" dirty="0" smtClean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1785" y="4650013"/>
            <a:ext cx="12043229" cy="769257"/>
            <a:chOff x="243113" y="3149601"/>
            <a:chExt cx="5943600" cy="769257"/>
          </a:xfrm>
        </p:grpSpPr>
        <p:sp>
          <p:nvSpPr>
            <p:cNvPr id="30" name="Rectangle 29"/>
            <p:cNvSpPr/>
            <p:nvPr/>
          </p:nvSpPr>
          <p:spPr>
            <a:xfrm>
              <a:off x="243113" y="3151415"/>
              <a:ext cx="783771" cy="7674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3.5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26884" y="3149601"/>
              <a:ext cx="5159829" cy="769257"/>
            </a:xfrm>
            <a:prstGeom prst="rect">
              <a:avLst/>
            </a:prstGeom>
            <a:solidFill>
              <a:srgbClr val="0EA2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/>
                <a:t>পরমানুর ভেতরের কনা </a:t>
              </a:r>
              <a:endParaRPr lang="en-US" sz="3200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205674" y="1858413"/>
            <a:ext cx="6123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আজকে আমাদের আলোচ্য বিষয়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5095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0" grpId="0"/>
      <p:bldP spid="20" grpId="1"/>
      <p:bldP spid="22" grpId="0" animBg="1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8709"/>
            <a:ext cx="12192000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BD" sz="3600" b="1" dirty="0" smtClean="0"/>
              <a:t>মৌলিক ও যৌগিক পদার্থ</a:t>
            </a:r>
            <a:endParaRPr lang="en-US" sz="3600" b="1" dirty="0"/>
          </a:p>
        </p:txBody>
      </p:sp>
      <p:grpSp>
        <p:nvGrpSpPr>
          <p:cNvPr id="46" name="Group 45"/>
          <p:cNvGrpSpPr/>
          <p:nvPr/>
        </p:nvGrpSpPr>
        <p:grpSpPr>
          <a:xfrm>
            <a:off x="762000" y="1851669"/>
            <a:ext cx="11194473" cy="4552683"/>
            <a:chOff x="-1700062" y="647446"/>
            <a:chExt cx="14155507" cy="5756906"/>
          </a:xfrm>
        </p:grpSpPr>
        <p:pic>
          <p:nvPicPr>
            <p:cNvPr id="6" name="Picture 5" descr="depositphotos_201674852-stock-photo-carbon-atom-bohr-model-prot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1505" y="4906035"/>
              <a:ext cx="1834445" cy="1498317"/>
            </a:xfrm>
            <a:prstGeom prst="rect">
              <a:avLst/>
            </a:prstGeom>
          </p:spPr>
        </p:pic>
        <p:grpSp>
          <p:nvGrpSpPr>
            <p:cNvPr id="38" name="Group 37"/>
            <p:cNvGrpSpPr/>
            <p:nvPr/>
          </p:nvGrpSpPr>
          <p:grpSpPr>
            <a:xfrm>
              <a:off x="1525775" y="3348522"/>
              <a:ext cx="8490527" cy="1498317"/>
              <a:chOff x="1525775" y="3348522"/>
              <a:chExt cx="8490527" cy="1498317"/>
            </a:xfrm>
          </p:grpSpPr>
          <p:pic>
            <p:nvPicPr>
              <p:cNvPr id="9" name="Picture 8" descr="depositphotos_201674852-stock-photo-carbon-atom-bohr-model-proto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189796" y="3348522"/>
                <a:ext cx="1834445" cy="1498317"/>
              </a:xfrm>
              <a:prstGeom prst="rect">
                <a:avLst/>
              </a:prstGeom>
            </p:spPr>
          </p:pic>
          <p:pic>
            <p:nvPicPr>
              <p:cNvPr id="11" name="Picture 10" descr="depositphotos_201674852-stock-photo-carbon-atom-bohr-model-proto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25775" y="3348522"/>
                <a:ext cx="1834445" cy="1498317"/>
              </a:xfrm>
              <a:prstGeom prst="rect">
                <a:avLst/>
              </a:prstGeom>
            </p:spPr>
          </p:pic>
          <p:pic>
            <p:nvPicPr>
              <p:cNvPr id="12" name="Picture 11" descr="depositphotos_201674852-stock-photo-carbon-atom-bohr-model-proto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853820" y="3348522"/>
                <a:ext cx="1834445" cy="1498317"/>
              </a:xfrm>
              <a:prstGeom prst="rect">
                <a:avLst/>
              </a:prstGeom>
            </p:spPr>
          </p:pic>
          <p:pic>
            <p:nvPicPr>
              <p:cNvPr id="15" name="Picture 14" descr="depositphotos_201674852-stock-photo-carbon-atom-bohr-model-proto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517837" y="3348522"/>
                <a:ext cx="1834445" cy="1498317"/>
              </a:xfrm>
              <a:prstGeom prst="rect">
                <a:avLst/>
              </a:prstGeom>
            </p:spPr>
          </p:pic>
          <p:pic>
            <p:nvPicPr>
              <p:cNvPr id="16" name="Picture 15" descr="depositphotos_201674852-stock-photo-carbon-atom-bohr-model-proto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181857" y="3348522"/>
                <a:ext cx="1834445" cy="1498317"/>
              </a:xfrm>
              <a:prstGeom prst="rect">
                <a:avLst/>
              </a:prstGeom>
            </p:spPr>
          </p:pic>
        </p:grpSp>
        <p:pic>
          <p:nvPicPr>
            <p:cNvPr id="17" name="Picture 16" descr="depositphotos_201674852-stock-photo-carbon-atom-bohr-model-prot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79542" y="4906035"/>
              <a:ext cx="1834445" cy="1498317"/>
            </a:xfrm>
            <a:prstGeom prst="rect">
              <a:avLst/>
            </a:prstGeom>
          </p:spPr>
        </p:pic>
        <p:pic>
          <p:nvPicPr>
            <p:cNvPr id="18" name="Picture 17" descr="depositphotos_201674852-stock-photo-carbon-atom-bohr-model-prot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468" y="4906035"/>
              <a:ext cx="1834445" cy="1498317"/>
            </a:xfrm>
            <a:prstGeom prst="rect">
              <a:avLst/>
            </a:prstGeom>
          </p:spPr>
        </p:pic>
        <p:pic>
          <p:nvPicPr>
            <p:cNvPr id="19" name="Picture 18" descr="depositphotos_201674852-stock-photo-carbon-atom-bohr-model-prot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7579" y="4906035"/>
              <a:ext cx="1834445" cy="1498317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-1700062" y="647446"/>
              <a:ext cx="14155507" cy="1673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/>
                <a:t> </a:t>
              </a:r>
              <a:r>
                <a:rPr lang="bn-BD" sz="4800" b="1" dirty="0"/>
                <a:t>এতে রয়েছে শুধু মাত্র কার্বনের  পরমাণু</a:t>
              </a:r>
            </a:p>
            <a:p>
              <a:endParaRPr lang="en-US" sz="3200" dirty="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1525778" y="1850205"/>
              <a:ext cx="8490527" cy="1498317"/>
              <a:chOff x="1525775" y="3348522"/>
              <a:chExt cx="8490527" cy="1498317"/>
            </a:xfrm>
          </p:grpSpPr>
          <p:pic>
            <p:nvPicPr>
              <p:cNvPr id="40" name="Picture 39" descr="depositphotos_201674852-stock-photo-carbon-atom-bohr-model-proto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189796" y="3348522"/>
                <a:ext cx="1834445" cy="1498317"/>
              </a:xfrm>
              <a:prstGeom prst="rect">
                <a:avLst/>
              </a:prstGeom>
            </p:spPr>
          </p:pic>
          <p:pic>
            <p:nvPicPr>
              <p:cNvPr id="41" name="Picture 40" descr="depositphotos_201674852-stock-photo-carbon-atom-bohr-model-proto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25775" y="3348522"/>
                <a:ext cx="1834445" cy="1498317"/>
              </a:xfrm>
              <a:prstGeom prst="rect">
                <a:avLst/>
              </a:prstGeom>
            </p:spPr>
          </p:pic>
          <p:pic>
            <p:nvPicPr>
              <p:cNvPr id="42" name="Picture 41" descr="depositphotos_201674852-stock-photo-carbon-atom-bohr-model-proto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853820" y="3348522"/>
                <a:ext cx="1834445" cy="1498317"/>
              </a:xfrm>
              <a:prstGeom prst="rect">
                <a:avLst/>
              </a:prstGeom>
            </p:spPr>
          </p:pic>
          <p:pic>
            <p:nvPicPr>
              <p:cNvPr id="43" name="Picture 42" descr="depositphotos_201674852-stock-photo-carbon-atom-bohr-model-proto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517837" y="3348522"/>
                <a:ext cx="1834445" cy="1498317"/>
              </a:xfrm>
              <a:prstGeom prst="rect">
                <a:avLst/>
              </a:prstGeom>
            </p:spPr>
          </p:pic>
          <p:pic>
            <p:nvPicPr>
              <p:cNvPr id="44" name="Picture 43" descr="depositphotos_201674852-stock-photo-carbon-atom-bohr-model-proto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181857" y="3348522"/>
                <a:ext cx="1834445" cy="1498317"/>
              </a:xfrm>
              <a:prstGeom prst="rect">
                <a:avLst/>
              </a:prstGeom>
            </p:spPr>
          </p:pic>
        </p:grpSp>
        <p:pic>
          <p:nvPicPr>
            <p:cNvPr id="45" name="Picture 44" descr="depositphotos_201674852-stock-photo-carbon-atom-bohr-model-prot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35617" y="4861671"/>
              <a:ext cx="1834445" cy="1498317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955964" y="852066"/>
            <a:ext cx="11000509" cy="5853534"/>
            <a:chOff x="955964" y="852066"/>
            <a:chExt cx="11000509" cy="5853534"/>
          </a:xfrm>
        </p:grpSpPr>
        <p:pic>
          <p:nvPicPr>
            <p:cNvPr id="47" name="Picture 46" descr="1122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5964" y="852066"/>
              <a:ext cx="11000509" cy="5853534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3353749" y="4959755"/>
              <a:ext cx="671631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/>
                <a:t> </a:t>
              </a:r>
              <a:r>
                <a:rPr lang="bn-BD" sz="3200" dirty="0" smtClean="0">
                  <a:solidFill>
                    <a:schemeClr val="bg1"/>
                  </a:solidFill>
                </a:rPr>
                <a:t>আমরা যদি কিছু কয়লা নিয়ে অনবরত ভাঙতে থাকি তবে কি দেখব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302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09148" y="230444"/>
            <a:ext cx="5814497" cy="4843439"/>
            <a:chOff x="3548234" y="-100767"/>
            <a:chExt cx="4214283" cy="3818349"/>
          </a:xfrm>
        </p:grpSpPr>
        <p:pic>
          <p:nvPicPr>
            <p:cNvPr id="3" name="Picture 2" descr="_D.png"/>
            <p:cNvPicPr>
              <a:picLocks noChangeAspect="1"/>
            </p:cNvPicPr>
            <p:nvPr/>
          </p:nvPicPr>
          <p:blipFill>
            <a:blip r:embed="rId2"/>
            <a:srcRect l="15556" t="26667" r="11111" b="11111"/>
            <a:stretch>
              <a:fillRect/>
            </a:stretch>
          </p:blipFill>
          <p:spPr>
            <a:xfrm>
              <a:off x="5804807" y="-100767"/>
              <a:ext cx="1257300" cy="1066800"/>
            </a:xfrm>
            <a:prstGeom prst="rect">
              <a:avLst/>
            </a:prstGeom>
          </p:spPr>
        </p:pic>
        <p:pic>
          <p:nvPicPr>
            <p:cNvPr id="4" name="Picture 3" descr="_D.png"/>
            <p:cNvPicPr>
              <a:picLocks noChangeAspect="1"/>
            </p:cNvPicPr>
            <p:nvPr/>
          </p:nvPicPr>
          <p:blipFill>
            <a:blip r:embed="rId2"/>
            <a:srcRect l="15556" t="26667" r="11111" b="11111"/>
            <a:stretch>
              <a:fillRect/>
            </a:stretch>
          </p:blipFill>
          <p:spPr>
            <a:xfrm>
              <a:off x="6505216" y="2540270"/>
              <a:ext cx="1257300" cy="1066800"/>
            </a:xfrm>
            <a:prstGeom prst="rect">
              <a:avLst/>
            </a:prstGeom>
          </p:spPr>
        </p:pic>
        <p:pic>
          <p:nvPicPr>
            <p:cNvPr id="5" name="Picture 4" descr="_D.png"/>
            <p:cNvPicPr>
              <a:picLocks noChangeAspect="1"/>
            </p:cNvPicPr>
            <p:nvPr/>
          </p:nvPicPr>
          <p:blipFill>
            <a:blip r:embed="rId2"/>
            <a:srcRect l="15556" t="26667" r="11111" b="11111"/>
            <a:stretch>
              <a:fillRect/>
            </a:stretch>
          </p:blipFill>
          <p:spPr>
            <a:xfrm>
              <a:off x="5244479" y="2438692"/>
              <a:ext cx="1257300" cy="1066800"/>
            </a:xfrm>
            <a:prstGeom prst="rect">
              <a:avLst/>
            </a:prstGeom>
          </p:spPr>
        </p:pic>
        <p:pic>
          <p:nvPicPr>
            <p:cNvPr id="6" name="Picture 5" descr="_D.png"/>
            <p:cNvPicPr>
              <a:picLocks noChangeAspect="1"/>
            </p:cNvPicPr>
            <p:nvPr/>
          </p:nvPicPr>
          <p:blipFill>
            <a:blip r:embed="rId2"/>
            <a:srcRect l="15556" t="26667" r="11111" b="11111"/>
            <a:stretch>
              <a:fillRect/>
            </a:stretch>
          </p:blipFill>
          <p:spPr>
            <a:xfrm>
              <a:off x="5057702" y="711860"/>
              <a:ext cx="1317158" cy="1117589"/>
            </a:xfrm>
            <a:prstGeom prst="rect">
              <a:avLst/>
            </a:prstGeom>
          </p:spPr>
        </p:pic>
        <p:pic>
          <p:nvPicPr>
            <p:cNvPr id="7" name="Picture 6" descr="_D.png"/>
            <p:cNvPicPr>
              <a:picLocks noChangeAspect="1"/>
            </p:cNvPicPr>
            <p:nvPr/>
          </p:nvPicPr>
          <p:blipFill>
            <a:blip r:embed="rId2"/>
            <a:srcRect l="15556" t="26667" r="11111" b="11111"/>
            <a:stretch>
              <a:fillRect/>
            </a:stretch>
          </p:blipFill>
          <p:spPr>
            <a:xfrm rot="4291932">
              <a:off x="5865169" y="1771147"/>
              <a:ext cx="1257300" cy="1066800"/>
            </a:xfrm>
            <a:prstGeom prst="rect">
              <a:avLst/>
            </a:prstGeom>
          </p:spPr>
        </p:pic>
        <p:pic>
          <p:nvPicPr>
            <p:cNvPr id="8" name="Picture 7" descr="_D.png"/>
            <p:cNvPicPr>
              <a:picLocks noChangeAspect="1"/>
            </p:cNvPicPr>
            <p:nvPr/>
          </p:nvPicPr>
          <p:blipFill>
            <a:blip r:embed="rId2"/>
            <a:srcRect l="15556" t="26667" r="11111" b="11111"/>
            <a:stretch>
              <a:fillRect/>
            </a:stretch>
          </p:blipFill>
          <p:spPr>
            <a:xfrm rot="3589806">
              <a:off x="3452984" y="1448189"/>
              <a:ext cx="1257300" cy="1066800"/>
            </a:xfrm>
            <a:prstGeom prst="rect">
              <a:avLst/>
            </a:prstGeom>
          </p:spPr>
        </p:pic>
        <p:pic>
          <p:nvPicPr>
            <p:cNvPr id="9" name="Picture 8" descr="_D.png"/>
            <p:cNvPicPr>
              <a:picLocks noChangeAspect="1"/>
            </p:cNvPicPr>
            <p:nvPr/>
          </p:nvPicPr>
          <p:blipFill>
            <a:blip r:embed="rId2"/>
            <a:srcRect l="15556" t="26667" r="11111" b="11111"/>
            <a:stretch>
              <a:fillRect/>
            </a:stretch>
          </p:blipFill>
          <p:spPr>
            <a:xfrm rot="19176292">
              <a:off x="4310599" y="-100767"/>
              <a:ext cx="1257300" cy="1066800"/>
            </a:xfrm>
            <a:prstGeom prst="rect">
              <a:avLst/>
            </a:prstGeom>
          </p:spPr>
        </p:pic>
        <p:pic>
          <p:nvPicPr>
            <p:cNvPr id="10" name="Picture 9" descr="_D.png"/>
            <p:cNvPicPr>
              <a:picLocks noChangeAspect="1"/>
            </p:cNvPicPr>
            <p:nvPr/>
          </p:nvPicPr>
          <p:blipFill>
            <a:blip r:embed="rId2"/>
            <a:srcRect l="15556" t="26667" r="11111" b="11111"/>
            <a:stretch>
              <a:fillRect/>
            </a:stretch>
          </p:blipFill>
          <p:spPr>
            <a:xfrm rot="7723524">
              <a:off x="3946016" y="2555532"/>
              <a:ext cx="1257300" cy="1066800"/>
            </a:xfrm>
            <a:prstGeom prst="rect">
              <a:avLst/>
            </a:prstGeom>
          </p:spPr>
        </p:pic>
        <p:pic>
          <p:nvPicPr>
            <p:cNvPr id="11" name="Picture 10" descr="_D.png"/>
            <p:cNvPicPr>
              <a:picLocks noChangeAspect="1"/>
            </p:cNvPicPr>
            <p:nvPr/>
          </p:nvPicPr>
          <p:blipFill>
            <a:blip r:embed="rId2"/>
            <a:srcRect l="15556" t="26667" r="11111" b="11111"/>
            <a:stretch>
              <a:fillRect/>
            </a:stretch>
          </p:blipFill>
          <p:spPr>
            <a:xfrm>
              <a:off x="4497375" y="1448189"/>
              <a:ext cx="1257300" cy="1066800"/>
            </a:xfrm>
            <a:prstGeom prst="rect">
              <a:avLst/>
            </a:prstGeom>
          </p:spPr>
        </p:pic>
        <p:pic>
          <p:nvPicPr>
            <p:cNvPr id="12" name="Picture 11" descr="_D.png"/>
            <p:cNvPicPr>
              <a:picLocks noChangeAspect="1"/>
            </p:cNvPicPr>
            <p:nvPr/>
          </p:nvPicPr>
          <p:blipFill>
            <a:blip r:embed="rId2"/>
            <a:srcRect l="15556" t="26667" r="11111" b="11111"/>
            <a:stretch>
              <a:fillRect/>
            </a:stretch>
          </p:blipFill>
          <p:spPr>
            <a:xfrm>
              <a:off x="6505217" y="914789"/>
              <a:ext cx="1257300" cy="1066800"/>
            </a:xfrm>
            <a:prstGeom prst="rect">
              <a:avLst/>
            </a:prstGeom>
          </p:spPr>
        </p:pic>
      </p:grpSp>
      <p:pic>
        <p:nvPicPr>
          <p:cNvPr id="13" name="Picture 12" descr="images (6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783" y="461449"/>
            <a:ext cx="7597567" cy="489751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51215" y="5386294"/>
            <a:ext cx="10931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অথবা  যদি এক গ্লাস পানির কথা চিন্তা কর তাহলে দেখব </a:t>
            </a:r>
            <a:r>
              <a:rPr lang="bn-BD" sz="3200" dirty="0" smtClean="0"/>
              <a:t>যে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0" y="8709"/>
            <a:ext cx="12192000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BD" sz="3600" b="1" dirty="0" smtClean="0"/>
              <a:t>মৌলিক ও যৌগিক পদার্থ</a:t>
            </a:r>
            <a:endParaRPr lang="en-US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56947" y="6097367"/>
            <a:ext cx="10931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পানির মধ্যে রয়েছে অসংখ্য হাইড্রোজেন ও অক্সিজেনের </a:t>
            </a:r>
            <a:r>
              <a:rPr lang="bn-BD" sz="3200" dirty="0" smtClean="0"/>
              <a:t>কনা</a:t>
            </a:r>
            <a:endParaRPr lang="bn-BD" sz="3200" dirty="0"/>
          </a:p>
        </p:txBody>
      </p:sp>
    </p:spTree>
    <p:extLst>
      <p:ext uri="{BB962C8B-B14F-4D97-AF65-F5344CB8AC3E}">
        <p14:creationId xmlns:p14="http://schemas.microsoft.com/office/powerpoint/2010/main" val="106403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D.png"/>
          <p:cNvPicPr>
            <a:picLocks noChangeAspect="1"/>
          </p:cNvPicPr>
          <p:nvPr/>
        </p:nvPicPr>
        <p:blipFill>
          <a:blip r:embed="rId2"/>
          <a:srcRect l="15556" t="26667" r="11111" b="11111"/>
          <a:stretch>
            <a:fillRect/>
          </a:stretch>
        </p:blipFill>
        <p:spPr>
          <a:xfrm>
            <a:off x="6629401" y="304800"/>
            <a:ext cx="3614288" cy="2819400"/>
          </a:xfrm>
          <a:prstGeom prst="rect">
            <a:avLst/>
          </a:prstGeom>
        </p:spPr>
      </p:pic>
      <p:pic>
        <p:nvPicPr>
          <p:cNvPr id="3" name="Picture 2" descr="_D.png"/>
          <p:cNvPicPr>
            <a:picLocks noChangeAspect="1"/>
          </p:cNvPicPr>
          <p:nvPr/>
        </p:nvPicPr>
        <p:blipFill>
          <a:blip r:embed="rId2"/>
          <a:srcRect l="15556" t="26667" r="11111" b="11111"/>
          <a:stretch>
            <a:fillRect/>
          </a:stretch>
        </p:blipFill>
        <p:spPr>
          <a:xfrm>
            <a:off x="7772399" y="4267200"/>
            <a:ext cx="3614288" cy="2819400"/>
          </a:xfrm>
          <a:prstGeom prst="rect">
            <a:avLst/>
          </a:prstGeom>
        </p:spPr>
      </p:pic>
      <p:pic>
        <p:nvPicPr>
          <p:cNvPr id="4" name="Picture 3" descr="_D.png"/>
          <p:cNvPicPr>
            <a:picLocks noChangeAspect="1"/>
          </p:cNvPicPr>
          <p:nvPr/>
        </p:nvPicPr>
        <p:blipFill>
          <a:blip r:embed="rId2"/>
          <a:srcRect l="15556" t="26667" r="11111" b="11111"/>
          <a:stretch>
            <a:fillRect/>
          </a:stretch>
        </p:blipFill>
        <p:spPr>
          <a:xfrm>
            <a:off x="4993351" y="4099232"/>
            <a:ext cx="3614288" cy="2819400"/>
          </a:xfrm>
          <a:prstGeom prst="rect">
            <a:avLst/>
          </a:prstGeom>
        </p:spPr>
      </p:pic>
      <p:pic>
        <p:nvPicPr>
          <p:cNvPr id="5" name="Picture 4" descr="_D.png"/>
          <p:cNvPicPr>
            <a:picLocks noChangeAspect="1"/>
          </p:cNvPicPr>
          <p:nvPr/>
        </p:nvPicPr>
        <p:blipFill>
          <a:blip r:embed="rId2"/>
          <a:srcRect l="15556" t="26667" r="11111" b="11111"/>
          <a:stretch>
            <a:fillRect/>
          </a:stretch>
        </p:blipFill>
        <p:spPr>
          <a:xfrm>
            <a:off x="3707473" y="619489"/>
            <a:ext cx="3786360" cy="2953629"/>
          </a:xfrm>
          <a:prstGeom prst="rect">
            <a:avLst/>
          </a:prstGeom>
        </p:spPr>
      </p:pic>
      <p:pic>
        <p:nvPicPr>
          <p:cNvPr id="6" name="Picture 5" descr="_D.png"/>
          <p:cNvPicPr>
            <a:picLocks noChangeAspect="1"/>
          </p:cNvPicPr>
          <p:nvPr/>
        </p:nvPicPr>
        <p:blipFill>
          <a:blip r:embed="rId2"/>
          <a:srcRect l="15556" t="26667" r="11111" b="11111"/>
          <a:stretch>
            <a:fillRect/>
          </a:stretch>
        </p:blipFill>
        <p:spPr>
          <a:xfrm rot="4291932">
            <a:off x="6511135" y="2275923"/>
            <a:ext cx="3322864" cy="3066669"/>
          </a:xfrm>
          <a:prstGeom prst="rect">
            <a:avLst/>
          </a:prstGeom>
        </p:spPr>
      </p:pic>
      <p:pic>
        <p:nvPicPr>
          <p:cNvPr id="7" name="Picture 6" descr="_D.png"/>
          <p:cNvPicPr>
            <a:picLocks noChangeAspect="1"/>
          </p:cNvPicPr>
          <p:nvPr/>
        </p:nvPicPr>
        <p:blipFill>
          <a:blip r:embed="rId2"/>
          <a:srcRect l="15556" t="26667" r="11111" b="11111"/>
          <a:stretch>
            <a:fillRect/>
          </a:stretch>
        </p:blipFill>
        <p:spPr>
          <a:xfrm rot="3589806">
            <a:off x="2560837" y="3725944"/>
            <a:ext cx="3322864" cy="3066669"/>
          </a:xfrm>
          <a:prstGeom prst="rect">
            <a:avLst/>
          </a:prstGeom>
        </p:spPr>
      </p:pic>
      <p:pic>
        <p:nvPicPr>
          <p:cNvPr id="8" name="Picture 7" descr="_D.png"/>
          <p:cNvPicPr>
            <a:picLocks noChangeAspect="1"/>
          </p:cNvPicPr>
          <p:nvPr/>
        </p:nvPicPr>
        <p:blipFill>
          <a:blip r:embed="rId2"/>
          <a:srcRect l="15556" t="26667" r="11111" b="11111"/>
          <a:stretch>
            <a:fillRect/>
          </a:stretch>
        </p:blipFill>
        <p:spPr>
          <a:xfrm rot="21276184">
            <a:off x="1605987" y="519472"/>
            <a:ext cx="3614290" cy="2819401"/>
          </a:xfrm>
          <a:prstGeom prst="rect">
            <a:avLst/>
          </a:prstGeom>
        </p:spPr>
      </p:pic>
      <p:pic>
        <p:nvPicPr>
          <p:cNvPr id="9" name="Picture 8" descr="_D.png"/>
          <p:cNvPicPr>
            <a:picLocks noChangeAspect="1"/>
          </p:cNvPicPr>
          <p:nvPr/>
        </p:nvPicPr>
        <p:blipFill>
          <a:blip r:embed="rId2"/>
          <a:srcRect l="15556" t="26667" r="11111" b="11111"/>
          <a:stretch>
            <a:fillRect/>
          </a:stretch>
        </p:blipFill>
        <p:spPr>
          <a:xfrm rot="7723524">
            <a:off x="628003" y="2825698"/>
            <a:ext cx="3322864" cy="3066669"/>
          </a:xfrm>
          <a:prstGeom prst="rect">
            <a:avLst/>
          </a:prstGeom>
        </p:spPr>
      </p:pic>
      <p:pic>
        <p:nvPicPr>
          <p:cNvPr id="10" name="Picture 9" descr="_D.png"/>
          <p:cNvPicPr>
            <a:picLocks noChangeAspect="1"/>
          </p:cNvPicPr>
          <p:nvPr/>
        </p:nvPicPr>
        <p:blipFill>
          <a:blip r:embed="rId2"/>
          <a:srcRect l="15556" t="26667" r="11111" b="11111"/>
          <a:stretch>
            <a:fillRect/>
          </a:stretch>
        </p:blipFill>
        <p:spPr>
          <a:xfrm>
            <a:off x="3551329" y="2739813"/>
            <a:ext cx="3614288" cy="2819400"/>
          </a:xfrm>
          <a:prstGeom prst="rect">
            <a:avLst/>
          </a:prstGeom>
        </p:spPr>
      </p:pic>
      <p:pic>
        <p:nvPicPr>
          <p:cNvPr id="11" name="Picture 10" descr="_D.png"/>
          <p:cNvPicPr>
            <a:picLocks noChangeAspect="1"/>
          </p:cNvPicPr>
          <p:nvPr/>
        </p:nvPicPr>
        <p:blipFill>
          <a:blip r:embed="rId2"/>
          <a:srcRect l="15556" t="26667" r="11111" b="11111"/>
          <a:stretch>
            <a:fillRect/>
          </a:stretch>
        </p:blipFill>
        <p:spPr>
          <a:xfrm rot="3671946">
            <a:off x="9374745" y="1843132"/>
            <a:ext cx="3614288" cy="2819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13035" y="894193"/>
            <a:ext cx="9773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আর একটি অক্সিজেনের ও দুটি হাইড্রোজেন পরমানু মিলে তৈরি হয় পানি র একটি অনু 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0" y="8709"/>
            <a:ext cx="12192000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BD" sz="3600" b="1" dirty="0" smtClean="0"/>
              <a:t>মৌলিক ও যৌগিক পদার্থ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493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99665"/>
            <a:ext cx="3657600" cy="2538374"/>
          </a:xfrm>
          <a:prstGeom prst="rect">
            <a:avLst/>
          </a:prstGeom>
        </p:spPr>
      </p:pic>
      <p:sp>
        <p:nvSpPr>
          <p:cNvPr id="3" name="Isosceles Triangle 2"/>
          <p:cNvSpPr/>
          <p:nvPr/>
        </p:nvSpPr>
        <p:spPr>
          <a:xfrm rot="16200000">
            <a:off x="4724400" y="242465"/>
            <a:ext cx="2286000" cy="3657600"/>
          </a:xfrm>
          <a:prstGeom prst="triangle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3754982"/>
            <a:ext cx="90885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যেহেতু কয়লা বিশ্লেষন করলে এতে কার্বন ছাড়া আর কিছু পাওয়া যায়না তাই কয়লা একটি মৌলিক পদার্থ ।</a:t>
            </a:r>
            <a:endParaRPr lang="en-US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6885463" y="627523"/>
            <a:ext cx="2868645" cy="2924585"/>
            <a:chOff x="5361463" y="308857"/>
            <a:chExt cx="2868645" cy="2924585"/>
          </a:xfrm>
        </p:grpSpPr>
        <p:grpSp>
          <p:nvGrpSpPr>
            <p:cNvPr id="6" name="Group 5"/>
            <p:cNvGrpSpPr/>
            <p:nvPr/>
          </p:nvGrpSpPr>
          <p:grpSpPr>
            <a:xfrm>
              <a:off x="6326084" y="1356228"/>
              <a:ext cx="764235" cy="792737"/>
              <a:chOff x="6326084" y="1356228"/>
              <a:chExt cx="764235" cy="792737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6326084" y="1513577"/>
                <a:ext cx="292219" cy="29221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2880" h="18288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6565257" y="1356228"/>
                <a:ext cx="292219" cy="29221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2880" h="18288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621720" y="1508067"/>
                <a:ext cx="292219" cy="2922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2880" h="18288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6798100" y="1448239"/>
                <a:ext cx="292219" cy="29221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2880" h="18288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423815" y="1471124"/>
                <a:ext cx="292219" cy="2922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2880" h="18288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661260" y="1856746"/>
                <a:ext cx="292219" cy="2922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2880" h="18288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536000" y="1665075"/>
                <a:ext cx="292219" cy="2922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2880" h="18288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6436129" y="1774988"/>
                <a:ext cx="292219" cy="29221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2880" h="18288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6785847" y="1753646"/>
                <a:ext cx="292219" cy="29221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2880" h="18288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486400" y="474629"/>
              <a:ext cx="2555939" cy="2555939"/>
              <a:chOff x="2123433" y="3312862"/>
              <a:chExt cx="2555939" cy="2555939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2388925" y="3578354"/>
                <a:ext cx="2024954" cy="202495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123433" y="3312862"/>
                <a:ext cx="2555939" cy="255593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" name="Oval 7"/>
            <p:cNvSpPr/>
            <p:nvPr/>
          </p:nvSpPr>
          <p:spPr>
            <a:xfrm>
              <a:off x="6631622" y="2588153"/>
              <a:ext cx="265493" cy="26549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6591983" y="636213"/>
              <a:ext cx="265493" cy="26549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7964615" y="1691801"/>
              <a:ext cx="265493" cy="26549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5361463" y="1644017"/>
              <a:ext cx="265493" cy="26549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663070" y="2967949"/>
              <a:ext cx="265493" cy="26549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6549362" y="308857"/>
              <a:ext cx="265493" cy="26549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0" y="8709"/>
            <a:ext cx="12192000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BD" sz="3600" b="1" dirty="0" smtClean="0"/>
              <a:t>মৌলিক ও যৌগিক পদার্থ</a:t>
            </a:r>
            <a:endParaRPr lang="en-US" sz="3600" b="1" dirty="0"/>
          </a:p>
        </p:txBody>
      </p:sp>
      <p:pic>
        <p:nvPicPr>
          <p:cNvPr id="26" name="Picture 25" descr="images (6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807440"/>
            <a:ext cx="3469931" cy="2236776"/>
          </a:xfrm>
          <a:prstGeom prst="rect">
            <a:avLst/>
          </a:prstGeom>
        </p:spPr>
      </p:pic>
      <p:sp>
        <p:nvSpPr>
          <p:cNvPr id="27" name="Isosceles Triangle 26"/>
          <p:cNvSpPr/>
          <p:nvPr/>
        </p:nvSpPr>
        <p:spPr>
          <a:xfrm rot="16200000">
            <a:off x="4305301" y="-145060"/>
            <a:ext cx="2819399" cy="4419600"/>
          </a:xfrm>
          <a:prstGeom prst="triangle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969818" y="3474440"/>
            <a:ext cx="11166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অপরদিকে পানি </a:t>
            </a:r>
            <a:r>
              <a:rPr lang="bn-BD" sz="3200" dirty="0"/>
              <a:t>যেহেতু অক্সিজেন ও হাইড্রোজেন দুই ধরনের মৌলিক পদার্থ দ্বারা গঠিত  তাই পানি একটি  যৌগিক পদার্থ ।</a:t>
            </a:r>
            <a:endParaRPr lang="en-US" sz="3200" dirty="0"/>
          </a:p>
        </p:txBody>
      </p:sp>
      <p:pic>
        <p:nvPicPr>
          <p:cNvPr id="29" name="Picture 28" descr="_D.png"/>
          <p:cNvPicPr>
            <a:picLocks noChangeAspect="1"/>
          </p:cNvPicPr>
          <p:nvPr/>
        </p:nvPicPr>
        <p:blipFill>
          <a:blip r:embed="rId4"/>
          <a:srcRect l="15556" t="26667" r="11111" b="11111"/>
          <a:stretch>
            <a:fillRect/>
          </a:stretch>
        </p:blipFill>
        <p:spPr>
          <a:xfrm>
            <a:off x="6553200" y="655040"/>
            <a:ext cx="3614288" cy="281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0" name="TextBox 29"/>
          <p:cNvSpPr txBox="1"/>
          <p:nvPr/>
        </p:nvSpPr>
        <p:spPr>
          <a:xfrm>
            <a:off x="1607636" y="1445774"/>
            <a:ext cx="8146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একক কাজ                             সময় ৩ মিনিট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3113706" y="2652136"/>
            <a:ext cx="5784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খাবার লবন যৌগিক পদার্থ কেন?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6193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/>
      <p:bldP spid="4" grpId="1"/>
      <p:bldP spid="4" grpId="2"/>
      <p:bldP spid="27" grpId="0" animBg="1"/>
      <p:bldP spid="27" grpId="1" animBg="1"/>
      <p:bldP spid="28" grpId="0"/>
      <p:bldP spid="2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1009</Words>
  <Application>Microsoft Office PowerPoint</Application>
  <PresentationFormat>Widescreen</PresentationFormat>
  <Paragraphs>286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SHAHADAT HUSSAIN</dc:creator>
  <cp:lastModifiedBy>SHAHADAT HUSSAIN</cp:lastModifiedBy>
  <cp:revision>23</cp:revision>
  <dcterms:created xsi:type="dcterms:W3CDTF">2020-06-18T16:34:20Z</dcterms:created>
  <dcterms:modified xsi:type="dcterms:W3CDTF">2020-06-19T09:34:15Z</dcterms:modified>
</cp:coreProperties>
</file>