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74" r:id="rId5"/>
    <p:sldId id="276" r:id="rId6"/>
    <p:sldId id="291" r:id="rId7"/>
    <p:sldId id="288" r:id="rId8"/>
    <p:sldId id="290" r:id="rId9"/>
    <p:sldId id="289" r:id="rId10"/>
    <p:sldId id="283" r:id="rId11"/>
    <p:sldId id="267" r:id="rId12"/>
    <p:sldId id="26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18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4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1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8759-1D3A-4930-ACED-1D083B4F7D5F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7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1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4BD88-34D2-4207-BA41-6A634BCB3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54" t="-258" r="11154" b="258"/>
          <a:stretch/>
        </p:blipFill>
        <p:spPr>
          <a:xfrm>
            <a:off x="5503980" y="0"/>
            <a:ext cx="6688020" cy="6822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E7832-5C0B-4EA1-B71B-5F347831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4" y="17584"/>
            <a:ext cx="6508747" cy="6858000"/>
          </a:xfrm>
          <a:prstGeom prst="rect">
            <a:avLst/>
          </a:prstGeom>
        </p:spPr>
      </p:pic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94F3D85B-8AB9-4FC9-8887-771DDBB93EB7}"/>
              </a:ext>
            </a:extLst>
          </p:cNvPr>
          <p:cNvSpPr/>
          <p:nvPr/>
        </p:nvSpPr>
        <p:spPr>
          <a:xfrm>
            <a:off x="6236676" y="35165"/>
            <a:ext cx="2151185" cy="6840419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স্বা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8000" dirty="0">
                <a:solidFill>
                  <a:srgbClr val="002060"/>
                </a:solidFill>
              </a:rPr>
              <a:t>গ</a:t>
            </a:r>
          </a:p>
          <a:p>
            <a:pPr algn="ctr"/>
            <a:r>
              <a:rPr lang="en-US" sz="8000" dirty="0">
                <a:solidFill>
                  <a:srgbClr val="002060"/>
                </a:solidFill>
              </a:rPr>
              <a:t>ত</a:t>
            </a:r>
          </a:p>
          <a:p>
            <a:pPr algn="ctr"/>
            <a:r>
              <a:rPr lang="en-US" sz="8000" dirty="0">
                <a:solidFill>
                  <a:srgbClr val="002060"/>
                </a:solidFill>
              </a:rPr>
              <a:t>ম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77DFF46A-FCCF-49C4-8B57-E366C8B076AC}"/>
              </a:ext>
            </a:extLst>
          </p:cNvPr>
          <p:cNvSpPr txBox="1">
            <a:spLocks/>
          </p:cNvSpPr>
          <p:nvPr/>
        </p:nvSpPr>
        <p:spPr>
          <a:xfrm>
            <a:off x="1266101" y="109902"/>
            <a:ext cx="8657487" cy="845458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প্রাণরস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হরমোনজনিত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অস্বাভাবিকতা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6ACE2-3459-4915-85EE-9CA2F9C1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6551" y="1144327"/>
            <a:ext cx="631090" cy="80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21F889-76A4-489D-9289-AD464E18D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76" y="2730360"/>
            <a:ext cx="2647950" cy="1982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5B16C0-3452-41FF-9505-39B76D1AFB3B}"/>
              </a:ext>
            </a:extLst>
          </p:cNvPr>
          <p:cNvSpPr txBox="1"/>
          <p:nvPr/>
        </p:nvSpPr>
        <p:spPr>
          <a:xfrm>
            <a:off x="5226599" y="1013131"/>
            <a:ext cx="4046343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ঘাটতিতে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CF468-66FB-4C0D-9253-4B705A3B8B6E}"/>
              </a:ext>
            </a:extLst>
          </p:cNvPr>
          <p:cNvSpPr txBox="1"/>
          <p:nvPr/>
        </p:nvSpPr>
        <p:spPr>
          <a:xfrm>
            <a:off x="5224928" y="5000975"/>
            <a:ext cx="4048015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দু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ধরনের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হয়</a:t>
            </a:r>
            <a:r>
              <a:rPr lang="en-US" sz="2000" b="1" dirty="0">
                <a:solidFill>
                  <a:srgbClr val="002060"/>
                </a:solidFill>
              </a:rPr>
              <a:t>। </a:t>
            </a:r>
            <a:r>
              <a:rPr lang="en-US" sz="2000" b="1" dirty="0" err="1">
                <a:solidFill>
                  <a:srgbClr val="002060"/>
                </a:solidFill>
              </a:rPr>
              <a:t>মস্তিষ্কে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রক্ত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ক্ষরণ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বা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রক্ত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নালীর</a:t>
            </a: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 err="1">
                <a:solidFill>
                  <a:srgbClr val="002060"/>
                </a:solidFill>
              </a:rPr>
              <a:t>ভিতরে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রক্ত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জমাট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বেঁধে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রক্ত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চলাচল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বাধাগ্রস্থ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হয়</a:t>
            </a:r>
            <a:r>
              <a:rPr lang="en-US" sz="2000" b="1" dirty="0">
                <a:solidFill>
                  <a:srgbClr val="002060"/>
                </a:solidFill>
              </a:rPr>
              <a:t>। </a:t>
            </a:r>
            <a:r>
              <a:rPr lang="en-US" sz="2000" b="1" dirty="0" err="1">
                <a:solidFill>
                  <a:srgbClr val="002060"/>
                </a:solidFill>
              </a:rPr>
              <a:t>বমি</a:t>
            </a:r>
            <a:r>
              <a:rPr lang="en-US" sz="2000" b="1" dirty="0">
                <a:solidFill>
                  <a:srgbClr val="002060"/>
                </a:solidFill>
              </a:rPr>
              <a:t>  ও </a:t>
            </a:r>
            <a:r>
              <a:rPr lang="en-US" sz="2000" b="1" dirty="0" err="1">
                <a:solidFill>
                  <a:srgbClr val="002060"/>
                </a:solidFill>
              </a:rPr>
              <a:t>মাথা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ব্যাথা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হতে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পারে।জ্ঞান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হারিয়ে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ফেলে</a:t>
            </a:r>
            <a:r>
              <a:rPr lang="en-US" sz="2000" b="1" dirty="0">
                <a:solidFill>
                  <a:srgbClr val="002060"/>
                </a:solidFill>
              </a:rPr>
              <a:t>।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4F8B6531-AF90-4295-A9B2-A307017A6A43}"/>
              </a:ext>
            </a:extLst>
          </p:cNvPr>
          <p:cNvSpPr/>
          <p:nvPr/>
        </p:nvSpPr>
        <p:spPr>
          <a:xfrm>
            <a:off x="232692" y="1141568"/>
            <a:ext cx="3906892" cy="860058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থাইরয়েডের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সমস্যা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4B29C8-9950-4E7E-847A-2521032A0473}"/>
              </a:ext>
            </a:extLst>
          </p:cNvPr>
          <p:cNvSpPr/>
          <p:nvPr/>
        </p:nvSpPr>
        <p:spPr>
          <a:xfrm>
            <a:off x="84863" y="1151141"/>
            <a:ext cx="1143000" cy="90324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810E59-9031-4267-AA78-E68C735076CD}"/>
              </a:ext>
            </a:extLst>
          </p:cNvPr>
          <p:cNvSpPr/>
          <p:nvPr/>
        </p:nvSpPr>
        <p:spPr>
          <a:xfrm>
            <a:off x="158258" y="5178119"/>
            <a:ext cx="3946155" cy="853399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স্ট্রোক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765B81-7F25-47B6-91B5-C2266E7FAB32}"/>
              </a:ext>
            </a:extLst>
          </p:cNvPr>
          <p:cNvSpPr/>
          <p:nvPr/>
        </p:nvSpPr>
        <p:spPr>
          <a:xfrm>
            <a:off x="155213" y="5167356"/>
            <a:ext cx="1039091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3EF8FB-B507-43BA-B83D-9B571B13A876}"/>
              </a:ext>
            </a:extLst>
          </p:cNvPr>
          <p:cNvSpPr txBox="1"/>
          <p:nvPr/>
        </p:nvSpPr>
        <p:spPr>
          <a:xfrm>
            <a:off x="5224928" y="2734331"/>
            <a:ext cx="4048015" cy="2000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ইনসুলিন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দু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ধরনের।টাইপ</a:t>
            </a:r>
            <a:r>
              <a:rPr lang="en-US" sz="2000" b="1" dirty="0">
                <a:solidFill>
                  <a:srgbClr val="002060"/>
                </a:solidFill>
              </a:rPr>
              <a:t> -1টাইপ -2 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রোগ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নিয়ন্ত্রণে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3D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Discipline,  Diet,    Dose.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FB8BE5-565E-4AB0-91F3-E3A49084AEF2}"/>
              </a:ext>
            </a:extLst>
          </p:cNvPr>
          <p:cNvSpPr/>
          <p:nvPr/>
        </p:nvSpPr>
        <p:spPr>
          <a:xfrm>
            <a:off x="91568" y="3219818"/>
            <a:ext cx="4048016" cy="912560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বহুমূত্র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ডায়াবেটিস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E9C4CF-B697-46EB-B8AE-926802027D3E}"/>
              </a:ext>
            </a:extLst>
          </p:cNvPr>
          <p:cNvSpPr/>
          <p:nvPr/>
        </p:nvSpPr>
        <p:spPr>
          <a:xfrm>
            <a:off x="70334" y="3235569"/>
            <a:ext cx="1082925" cy="882566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DA0B38-4F98-4FD9-81C0-EC09F5D2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6859" y="3265992"/>
            <a:ext cx="631090" cy="8023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F3ECB1-9997-4B28-870C-F5A05AFC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2148" y="5236670"/>
            <a:ext cx="631090" cy="802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76C37-9E61-4203-86E9-AE6CCC19E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4235"/>
            <a:ext cx="5125595" cy="912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4C375-CD37-4028-9799-DB6F0BB08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76" y="5000975"/>
            <a:ext cx="2647950" cy="1737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C9BE9-9BB5-413E-81C2-3AA4F0A7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4601"/>
            <a:ext cx="5073574" cy="853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48C1D-D963-4287-A666-AD9517373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76" y="955361"/>
            <a:ext cx="2647950" cy="1539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B9CA01-DFC6-44C6-A769-1187DA0DB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9064"/>
            <a:ext cx="5073575" cy="10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86C6BE-25E2-4959-922A-18B9D118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r="253" b="10888"/>
          <a:stretch/>
        </p:blipFill>
        <p:spPr>
          <a:xfrm>
            <a:off x="175846" y="1007706"/>
            <a:ext cx="11609654" cy="5850295"/>
          </a:xfrm>
          <a:prstGeom prst="rect">
            <a:avLst/>
          </a:prstGeom>
        </p:spPr>
      </p:pic>
      <p:sp>
        <p:nvSpPr>
          <p:cNvPr id="11" name="Rectangle: Rounded Corners 72">
            <a:extLst>
              <a:ext uri="{FF2B5EF4-FFF2-40B4-BE49-F238E27FC236}">
                <a16:creationId xmlns:a16="http://schemas.microsoft.com/office/drawing/2014/main" id="{12561ECB-3E35-477A-867C-6A36D1ADAE7E}"/>
              </a:ext>
            </a:extLst>
          </p:cNvPr>
          <p:cNvSpPr txBox="1">
            <a:spLocks/>
          </p:cNvSpPr>
          <p:nvPr/>
        </p:nvSpPr>
        <p:spPr>
          <a:xfrm>
            <a:off x="521460" y="223031"/>
            <a:ext cx="3994556" cy="784675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9C6074C-99EF-49D6-95CE-C3197D0D213E}"/>
              </a:ext>
            </a:extLst>
          </p:cNvPr>
          <p:cNvSpPr/>
          <p:nvPr/>
        </p:nvSpPr>
        <p:spPr>
          <a:xfrm flipH="1">
            <a:off x="521460" y="1153950"/>
            <a:ext cx="1740877" cy="988192"/>
          </a:xfrm>
          <a:prstGeom prst="cloud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ক-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CBAE7E1-A9C8-45AD-AE6C-3C004D4B070A}"/>
              </a:ext>
            </a:extLst>
          </p:cNvPr>
          <p:cNvSpPr/>
          <p:nvPr/>
        </p:nvSpPr>
        <p:spPr>
          <a:xfrm>
            <a:off x="5425514" y="1153951"/>
            <a:ext cx="1740877" cy="1081018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খ-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70545C0-4C1C-4043-BD5F-16C8AA503719}"/>
              </a:ext>
            </a:extLst>
          </p:cNvPr>
          <p:cNvSpPr/>
          <p:nvPr/>
        </p:nvSpPr>
        <p:spPr>
          <a:xfrm>
            <a:off x="340308" y="2335577"/>
            <a:ext cx="3851031" cy="3064625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FD4DA220-D460-4CDE-9C99-155A82276C7D}"/>
              </a:ext>
            </a:extLst>
          </p:cNvPr>
          <p:cNvSpPr/>
          <p:nvPr/>
        </p:nvSpPr>
        <p:spPr>
          <a:xfrm>
            <a:off x="4274498" y="2335577"/>
            <a:ext cx="3555062" cy="3064625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BB57D086-C391-4DD0-80C1-86EE81355B73}"/>
              </a:ext>
            </a:extLst>
          </p:cNvPr>
          <p:cNvSpPr txBox="1">
            <a:spLocks/>
          </p:cNvSpPr>
          <p:nvPr/>
        </p:nvSpPr>
        <p:spPr>
          <a:xfrm>
            <a:off x="140677" y="175845"/>
            <a:ext cx="3831278" cy="826477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D7083B-6278-4E18-9047-8A95D88B6067}"/>
              </a:ext>
            </a:extLst>
          </p:cNvPr>
          <p:cNvSpPr/>
          <p:nvPr/>
        </p:nvSpPr>
        <p:spPr>
          <a:xfrm>
            <a:off x="0" y="4659923"/>
            <a:ext cx="12192000" cy="219807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A3CBB-80B7-4108-921A-221F3201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05" y="236486"/>
            <a:ext cx="7696201" cy="4388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6EC67A-CD58-4438-9C76-3E06EB715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5" y="1107830"/>
            <a:ext cx="4026896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43118E-BA67-4219-9992-94F3E882B1BF}"/>
              </a:ext>
            </a:extLst>
          </p:cNvPr>
          <p:cNvSpPr/>
          <p:nvPr/>
        </p:nvSpPr>
        <p:spPr>
          <a:xfrm>
            <a:off x="5644661" y="70327"/>
            <a:ext cx="53457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err="1">
                <a:solidFill>
                  <a:schemeClr val="bg2">
                    <a:lumMod val="50000"/>
                  </a:schemeClr>
                </a:solidFill>
              </a:rPr>
              <a:t>সবাইকে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1500" dirty="0" err="1">
                <a:solidFill>
                  <a:schemeClr val="bg2">
                    <a:lumMod val="50000"/>
                  </a:schemeClr>
                </a:solidFill>
              </a:rPr>
              <a:t>ধন্যবাদ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677B4-AF05-4599-A39C-AB66050B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94"/>
            <a:ext cx="5521569" cy="3732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1CBD8-0726-4DFA-B2B8-BC70724FB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/>
          <a:stretch/>
        </p:blipFill>
        <p:spPr>
          <a:xfrm>
            <a:off x="0" y="3702090"/>
            <a:ext cx="12192000" cy="31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32626-7063-499E-AF02-F28697C8072A}"/>
              </a:ext>
            </a:extLst>
          </p:cNvPr>
          <p:cNvSpPr txBox="1"/>
          <p:nvPr/>
        </p:nvSpPr>
        <p:spPr>
          <a:xfrm>
            <a:off x="0" y="2863413"/>
            <a:ext cx="5959012" cy="3631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নুরিয়া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bn-BD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০১৮১৫৪১১৭৬২</a:t>
            </a: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mjahangirkaptai@gmail.com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7FBD8-C860-421C-B815-4A2F41D33FA0}"/>
              </a:ext>
            </a:extLst>
          </p:cNvPr>
          <p:cNvSpPr txBox="1"/>
          <p:nvPr/>
        </p:nvSpPr>
        <p:spPr>
          <a:xfrm>
            <a:off x="7706726" y="2971136"/>
            <a:ext cx="4110132" cy="3908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।(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dirty="0">
              <a:ln w="0"/>
              <a:solidFill>
                <a:srgbClr val="D600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1C4FA502-C529-4818-B662-689B4CAF2442}"/>
              </a:ext>
            </a:extLst>
          </p:cNvPr>
          <p:cNvSpPr/>
          <p:nvPr/>
        </p:nvSpPr>
        <p:spPr>
          <a:xfrm>
            <a:off x="5926000" y="1951892"/>
            <a:ext cx="984749" cy="4747846"/>
          </a:xfrm>
          <a:prstGeom prst="star4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275B4-52A6-4B74-962F-95037540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1" y="39254"/>
            <a:ext cx="2314644" cy="2931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DFC8DF-EB38-409E-9043-BD19B0F2CFE1}"/>
              </a:ext>
            </a:extLst>
          </p:cNvPr>
          <p:cNvSpPr txBox="1"/>
          <p:nvPr/>
        </p:nvSpPr>
        <p:spPr>
          <a:xfrm>
            <a:off x="5187455" y="444013"/>
            <a:ext cx="2501680" cy="1070891"/>
          </a:xfrm>
          <a:prstGeom prst="rect">
            <a:avLst/>
          </a:prstGeom>
          <a:pattFill prst="pct5">
            <a:fgClr>
              <a:srgbClr val="FFFFFF">
                <a:shade val="85000"/>
              </a:srgbClr>
            </a:fgClr>
            <a:bgClr>
              <a:schemeClr val="bg1"/>
            </a:bgClr>
          </a:patt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>
                <a:gd name="adj" fmla="val 54759"/>
              </a:avLst>
            </a:prstTxWarp>
            <a:spAutoFit/>
          </a:bodyPr>
          <a:lstStyle/>
          <a:p>
            <a:r>
              <a:rPr lang="bn-BD" sz="4800" dirty="0">
                <a:ln w="0">
                  <a:solidFill>
                    <a:srgbClr val="1D1DD3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n w="0">
                  <a:solidFill>
                    <a:srgbClr val="1D1DD3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dirty="0">
              <a:ln w="0">
                <a:solidFill>
                  <a:srgbClr val="1D1DD3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A3B11-4A6C-402D-B716-8C7E8FD9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73" y="87696"/>
            <a:ext cx="2126534" cy="282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7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EB66A-11ED-4818-BF84-E9D39483CC87}"/>
              </a:ext>
            </a:extLst>
          </p:cNvPr>
          <p:cNvSpPr/>
          <p:nvPr/>
        </p:nvSpPr>
        <p:spPr>
          <a:xfrm>
            <a:off x="1055075" y="2009885"/>
            <a:ext cx="8435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87AF11E-FEA6-4B75-8395-5267EA835D52}"/>
              </a:ext>
            </a:extLst>
          </p:cNvPr>
          <p:cNvSpPr txBox="1">
            <a:spLocks/>
          </p:cNvSpPr>
          <p:nvPr/>
        </p:nvSpPr>
        <p:spPr>
          <a:xfrm>
            <a:off x="0" y="3201391"/>
            <a:ext cx="12192000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প্রাণরস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অস্বাভাবিকতার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হরমোনজনিত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3FAC8F45-0414-421B-932C-2564728F0990}"/>
              </a:ext>
            </a:extLst>
          </p:cNvPr>
          <p:cNvSpPr/>
          <p:nvPr/>
        </p:nvSpPr>
        <p:spPr>
          <a:xfrm flipH="1">
            <a:off x="707428" y="62132"/>
            <a:ext cx="4708634" cy="1713914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A92DE-B13B-4923-B4C6-5E434BBA2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62132"/>
            <a:ext cx="2847975" cy="194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F42660-9E13-43A8-BD5D-B596AFBC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21" y="62132"/>
            <a:ext cx="2746499" cy="19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26655D2-D95A-46A0-BAE0-A287389B34B7}"/>
              </a:ext>
            </a:extLst>
          </p:cNvPr>
          <p:cNvSpPr/>
          <p:nvPr/>
        </p:nvSpPr>
        <p:spPr>
          <a:xfrm>
            <a:off x="4132380" y="397218"/>
            <a:ext cx="1898219" cy="1079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CC005-416D-44D8-A495-E8B7DADB99D4}"/>
              </a:ext>
            </a:extLst>
          </p:cNvPr>
          <p:cNvSpPr txBox="1"/>
          <p:nvPr/>
        </p:nvSpPr>
        <p:spPr>
          <a:xfrm>
            <a:off x="123091" y="362047"/>
            <a:ext cx="379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69A8-BFD2-4E2C-B9F9-B838D61C2AD3}"/>
              </a:ext>
            </a:extLst>
          </p:cNvPr>
          <p:cNvSpPr txBox="1"/>
          <p:nvPr/>
        </p:nvSpPr>
        <p:spPr>
          <a:xfrm>
            <a:off x="87922" y="1417566"/>
            <a:ext cx="564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থাকে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1E6B5-25E4-4F75-9AD7-75A0B2A8C2E9}"/>
              </a:ext>
            </a:extLst>
          </p:cNvPr>
          <p:cNvSpPr txBox="1"/>
          <p:nvPr/>
        </p:nvSpPr>
        <p:spPr>
          <a:xfrm>
            <a:off x="7350358" y="551196"/>
            <a:ext cx="241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58B18-5833-477C-9C0D-38EE679ED297}"/>
              </a:ext>
            </a:extLst>
          </p:cNvPr>
          <p:cNvSpPr txBox="1"/>
          <p:nvPr/>
        </p:nvSpPr>
        <p:spPr>
          <a:xfrm>
            <a:off x="6128063" y="566870"/>
            <a:ext cx="154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8F25A-8932-4394-A4CF-7150D2E0D9DF}"/>
              </a:ext>
            </a:extLst>
          </p:cNvPr>
          <p:cNvSpPr txBox="1"/>
          <p:nvPr/>
        </p:nvSpPr>
        <p:spPr>
          <a:xfrm>
            <a:off x="0" y="2399134"/>
            <a:ext cx="70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নালিবিহীন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42B79-156B-45A9-ABAD-9828DFDC45F5}"/>
              </a:ext>
            </a:extLst>
          </p:cNvPr>
          <p:cNvSpPr txBox="1"/>
          <p:nvPr/>
        </p:nvSpPr>
        <p:spPr>
          <a:xfrm>
            <a:off x="9725216" y="391641"/>
            <a:ext cx="93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2BA1C-332B-40C6-A7F7-FFBAE6FF7876}"/>
              </a:ext>
            </a:extLst>
          </p:cNvPr>
          <p:cNvSpPr/>
          <p:nvPr/>
        </p:nvSpPr>
        <p:spPr>
          <a:xfrm>
            <a:off x="26891" y="3437769"/>
            <a:ext cx="6760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ীরবৃত্ত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িয়ন্ত্রণ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D8212-F430-4591-9A3B-8AC171252D5C}"/>
              </a:ext>
            </a:extLst>
          </p:cNvPr>
          <p:cNvSpPr txBox="1"/>
          <p:nvPr/>
        </p:nvSpPr>
        <p:spPr>
          <a:xfrm>
            <a:off x="9353787" y="491286"/>
            <a:ext cx="15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id="{0F95AFE5-0107-4719-B900-E47D3A7737B8}"/>
              </a:ext>
            </a:extLst>
          </p:cNvPr>
          <p:cNvSpPr/>
          <p:nvPr/>
        </p:nvSpPr>
        <p:spPr>
          <a:xfrm rot="10800000">
            <a:off x="4818184" y="422020"/>
            <a:ext cx="7285893" cy="1040285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910F21-2C29-4BAD-929F-A235B763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64" y="4514987"/>
            <a:ext cx="3436494" cy="2318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D112E2-6370-4D79-9680-13DB7670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-1430" r="7787" b="1430"/>
          <a:stretch/>
        </p:blipFill>
        <p:spPr>
          <a:xfrm flipH="1">
            <a:off x="7452385" y="1564294"/>
            <a:ext cx="4258968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C17E82-F087-43A0-B54C-190C4910D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r="31028"/>
          <a:stretch/>
        </p:blipFill>
        <p:spPr>
          <a:xfrm>
            <a:off x="26890" y="5743247"/>
            <a:ext cx="3784947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47318 0.015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 0.03171 L -0.1427 0.03217 L -0.15547 0.03889 C -0.15755 0.03958 -0.15924 0.04236 -0.16119 0.04236 C -0.17695 0.04236 -0.19231 0.03981 -0.20794 0.03889 C -0.21028 0.03773 -0.21276 0.03634 -0.21497 0.03518 C -0.21653 0.03426 -0.21784 0.0324 -0.21914 0.03171 C -0.22565 0.02824 -0.2345 0.02639 -0.24049 0.02523 L -0.2858 0.02824 L -0.39909 0.03171 C -0.40104 0.03171 -0.40286 0.03449 -0.40468 0.03518 C -0.41028 0.03657 -0.41588 0.03773 -0.42161 0.03889 C -0.42656 0.04097 -0.43242 0.04375 -0.43724 0.04583 C -0.44192 0.04676 -0.44661 0.04791 -0.45143 0.04884 C -0.45416 0.05139 -0.45729 0.05254 -0.45976 0.05602 C -0.46172 0.05833 -0.46367 0.06064 -0.46549 0.06296 C -0.46744 0.06412 -0.4694 0.06458 -0.47122 0.06643 C -0.47317 0.06805 -0.475 0.07083 -0.47682 0.07314 C -0.47825 0.0743 -0.47981 0.07477 -0.48112 0.07662 C -0.48411 0.08055 -0.48958 0.09051 -0.48958 0.09074 C -0.49049 0.09398 -0.49127 0.09768 -0.49231 0.10069 C -0.50364 0.12777 -0.48932 0.08402 -0.50091 0.11805 C -0.50677 0.13518 -0.50013 0.12268 -0.50794 0.13518 C -0.51562 0.16273 -0.5056 0.12939 -0.5151 0.15231 C -0.52448 0.17546 -0.5108 0.15115 -0.52213 0.16944 C -0.52395 0.17639 -0.52461 0.1875 -0.52786 0.19027 L -0.5319 0.19352 L -0.5319 0.19421 L -0.5319 0.19352 " pathEditMode="relative" rAng="0" ptsTypes="AAAAAAAAAAAAAAAAAAAAAAAA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3086 -4.44444E-6 C -0.44675 -4.44444E-6 -0.61667 0.09121 -0.61667 0.16528 L -0.61667 0.331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03 0.025 L -0.05703 0.02523 C -0.0681 0.02639 -0.07852 0.02616 -0.08933 0.0287 C -0.09323 0.03009 -0.09701 0.03472 -0.10091 0.03657 C -0.11068 0.04213 -0.11081 0.04051 -0.12136 0.04051 L -0.09701 0.01759 C -0.10052 0.0213 -0.10365 0.02824 -0.10716 0.0287 C -0.12084 0.03148 -0.14011 0.02523 -0.15469 0.0213 C -0.16706 0.01088 -0.16446 0.01111 -0.18034 0.00972 C -0.2043 0.00764 -0.22826 0.00741 -0.25209 0.00579 C -0.26914 -0.01458 -0.24505 0.01273 -0.28151 -0.00926 C -0.31094 -0.02662 -0.29024 -0.01667 -0.3444 -0.02106 C -0.34727 -0.02361 -0.35026 -0.0287 -0.35339 -0.0287 C -0.45482 -0.03125 -0.43646 -0.03588 -0.48659 -0.02106 C -0.48972 -0.01829 -0.49258 -0.01505 -0.49571 -0.01343 C -0.49792 -0.01181 -0.51862 -0.00625 -0.52005 -0.00556 C -0.53646 0.01088 -0.51953 -0.00486 -0.53412 0.00579 C -0.53776 0.0088 -0.54089 0.01412 -0.54427 0.01759 C -0.54623 0.01921 -0.54792 0.01968 -0.54961 0.0213 C -0.5569 0.04398 -0.54623 0.01273 -0.55599 0.03657 C -0.56237 0.05278 -0.55677 0.04537 -0.56367 0.05208 C -0.56446 0.0544 -0.5655 0.05694 -0.56628 0.05972 C -0.56719 0.06319 -0.56732 0.06806 -0.56862 0.0713 C -0.56979 0.07477 -0.57123 0.07616 -0.57253 0.07894 C -0.57331 0.0838 -0.57474 0.08889 -0.57526 0.09421 C -0.57591 0.10046 -0.57552 0.10764 -0.57643 0.11343 C -0.57722 0.11759 -0.57917 0.11875 -0.58034 0.12107 C -0.58086 0.12593 -0.58125 0.13148 -0.58164 0.13634 C -0.58216 0.14421 -0.58242 0.15185 -0.58294 0.15949 C -0.58308 0.16343 -0.58373 0.16713 -0.58412 0.17107 C -0.58581 0.19282 -0.58464 0.18565 -0.58672 0.20579 C -0.58737 0.21319 -0.58841 0.22083 -0.58933 0.22847 C -0.58972 0.24259 -0.58998 0.25671 -0.59063 0.2706 C -0.59076 0.27732 -0.59154 0.28357 -0.5918 0.29028 C -0.59245 0.30255 -0.59258 0.31551 -0.5931 0.32755 C -0.59349 0.33264 -0.59414 0.33796 -0.59427 0.34352 C -0.60222 0.48935 -0.59362 0.33565 -0.59831 0.43565 C -0.59857 0.44167 -0.59909 0.44815 -0.59909 0.45417 C -0.59909 0.4581 -0.59909 0.46458 -0.59831 0.46667 C -0.59597 0.47014 -0.5931 0.46921 -0.59063 0.47014 C -0.58373 0.47315 -0.57696 0.47523 -0.56992 0.47778 C -0.57071 0.48819 -0.57149 0.49838 -0.57253 0.50903 C -0.57292 0.5125 -0.57357 0.5162 -0.57396 0.51991 C -0.57722 0.55556 -0.57396 0.54306 -0.57917 0.55857 C -0.58294 0.60625 -0.578 0.54653 -0.58164 0.58495 C -0.58216 0.59028 -0.58216 0.59607 -0.58294 0.60093 C -0.58373 0.60625 -0.58789 0.61319 -0.58933 0.61597 C -0.59063 0.62107 -0.59167 0.62639 -0.5931 0.63125 C -0.59388 0.63357 -0.59571 0.63889 -0.59571 0.63982 L -0.59688 0.63519 " pathEditMode="relative" rAng="0" ptsTypes="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96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" grpId="0"/>
      <p:bldP spid="8" grpId="0"/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36C3589B-21D7-4A37-814A-EC61FDDAE5C9}"/>
              </a:ext>
            </a:extLst>
          </p:cNvPr>
          <p:cNvSpPr txBox="1">
            <a:spLocks/>
          </p:cNvSpPr>
          <p:nvPr/>
        </p:nvSpPr>
        <p:spPr>
          <a:xfrm>
            <a:off x="123089" y="80608"/>
            <a:ext cx="2250834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91260-B182-48F9-A90E-134DB90C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8290" r="4832" b="12587"/>
          <a:stretch/>
        </p:blipFill>
        <p:spPr>
          <a:xfrm>
            <a:off x="57927" y="4533600"/>
            <a:ext cx="4900934" cy="23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30DA5-49D0-4844-B555-2F334D88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7924"/>
            <a:ext cx="2444262" cy="967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F5956E-6C19-42B2-81BD-D232CF6DA750}"/>
              </a:ext>
            </a:extLst>
          </p:cNvPr>
          <p:cNvSpPr txBox="1"/>
          <p:nvPr/>
        </p:nvSpPr>
        <p:spPr>
          <a:xfrm>
            <a:off x="57928" y="1117327"/>
            <a:ext cx="4900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নালিবিহীন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ীরবৃত্ত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িয়ন্ত্রণ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নালিবিহীন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এ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9975645-BB7A-452F-86F8-9574D075B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175" r="1864" b="3334"/>
          <a:stretch/>
        </p:blipFill>
        <p:spPr>
          <a:xfrm>
            <a:off x="4976447" y="98193"/>
            <a:ext cx="7110050" cy="6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E469B-022D-48C2-89BD-E0EAC7D8E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0000" r="17353" b="-1"/>
          <a:stretch/>
        </p:blipFill>
        <p:spPr>
          <a:xfrm>
            <a:off x="4994031" y="1"/>
            <a:ext cx="6172200" cy="6858000"/>
          </a:xfrm>
          <a:prstGeom prst="rect">
            <a:avLst/>
          </a:prstGeom>
        </p:spPr>
      </p:pic>
      <p:sp>
        <p:nvSpPr>
          <p:cNvPr id="6" name="Rectangle: Rounded Corners 72">
            <a:extLst>
              <a:ext uri="{FF2B5EF4-FFF2-40B4-BE49-F238E27FC236}">
                <a16:creationId xmlns:a16="http://schemas.microsoft.com/office/drawing/2014/main" id="{700BEC49-79EA-4BB1-92A7-F27FA229CD80}"/>
              </a:ext>
            </a:extLst>
          </p:cNvPr>
          <p:cNvSpPr txBox="1">
            <a:spLocks/>
          </p:cNvSpPr>
          <p:nvPr/>
        </p:nvSpPr>
        <p:spPr>
          <a:xfrm rot="16200000">
            <a:off x="-2278937" y="3012568"/>
            <a:ext cx="6734265" cy="777383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নিঃসরণকারী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E4166-355D-41DE-A168-BB6ABAF70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9" y="1"/>
            <a:ext cx="2228850" cy="2831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C4173-3388-4B7B-972D-57EE9BDCF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51" y="2989385"/>
            <a:ext cx="2228850" cy="3779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79EF9-A053-4B5B-9CD6-764E908D0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68" y="286954"/>
            <a:ext cx="1140565" cy="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8BEE46C6-1A2C-4135-A0AD-AE594246E245}"/>
              </a:ext>
            </a:extLst>
          </p:cNvPr>
          <p:cNvSpPr txBox="1">
            <a:spLocks/>
          </p:cNvSpPr>
          <p:nvPr/>
        </p:nvSpPr>
        <p:spPr>
          <a:xfrm>
            <a:off x="52754" y="80608"/>
            <a:ext cx="12139245" cy="868961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3B956AA-9747-4F59-9A5B-C4F136D20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36511"/>
              </p:ext>
            </p:extLst>
          </p:nvPr>
        </p:nvGraphicFramePr>
        <p:xfrm>
          <a:off x="0" y="1090246"/>
          <a:ext cx="12192000" cy="576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563930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723677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697738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36264946"/>
                    </a:ext>
                  </a:extLst>
                </a:gridCol>
              </a:tblGrid>
              <a:tr h="1102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নালী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বিহীন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গ্রন্থি</a:t>
                      </a:r>
                      <a:endParaRPr lang="en-US" sz="3200" dirty="0"/>
                    </a:p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নিঃসৃত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হরমোন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93855"/>
                  </a:ext>
                </a:extLst>
              </a:tr>
              <a:tr h="1554982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িটুইটারি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া,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ভ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োনাডো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ক, 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োমা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োট্রপি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, TSH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07991"/>
                  </a:ext>
                </a:extLst>
              </a:tr>
              <a:tr h="1554982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থাইরয়েড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বদেহে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স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ভ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ৃ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বিপাক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থাইরক্সিন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92271"/>
                  </a:ext>
                </a:extLst>
              </a:tr>
              <a:tr h="1554982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্যারাথাইরয়েড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রণ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্যারাথাইরয়েড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7413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626BD84E-E25F-4B64-9958-66E6E477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3798276"/>
            <a:ext cx="2965938" cy="1512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C0F032-1073-413F-ACB4-515B06F79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4956" r="12575" b="5191"/>
          <a:stretch/>
        </p:blipFill>
        <p:spPr>
          <a:xfrm>
            <a:off x="3130062" y="2192970"/>
            <a:ext cx="2965938" cy="16049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A3D89B-C989-4E06-BC10-4938B5E6D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1236" r="19004" b="51682"/>
          <a:stretch/>
        </p:blipFill>
        <p:spPr>
          <a:xfrm>
            <a:off x="3130061" y="5298077"/>
            <a:ext cx="2965937" cy="16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2">
            <a:extLst>
              <a:ext uri="{FF2B5EF4-FFF2-40B4-BE49-F238E27FC236}">
                <a16:creationId xmlns:a16="http://schemas.microsoft.com/office/drawing/2014/main" id="{1FCF26AF-1508-4BB3-B8DD-002FF037B03B}"/>
              </a:ext>
            </a:extLst>
          </p:cNvPr>
          <p:cNvSpPr txBox="1">
            <a:spLocks/>
          </p:cNvSpPr>
          <p:nvPr/>
        </p:nvSpPr>
        <p:spPr>
          <a:xfrm>
            <a:off x="0" y="80608"/>
            <a:ext cx="12191999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17">
            <a:extLst>
              <a:ext uri="{FF2B5EF4-FFF2-40B4-BE49-F238E27FC236}">
                <a16:creationId xmlns:a16="http://schemas.microsoft.com/office/drawing/2014/main" id="{F71A2D5F-4C39-4897-92D8-7D2D3238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50521"/>
              </p:ext>
            </p:extLst>
          </p:nvPr>
        </p:nvGraphicFramePr>
        <p:xfrm>
          <a:off x="-7176" y="1031934"/>
          <a:ext cx="12191999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585">
                  <a:extLst>
                    <a:ext uri="{9D8B030D-6E8A-4147-A177-3AD203B41FA5}">
                      <a16:colId xmlns:a16="http://schemas.microsoft.com/office/drawing/2014/main" val="1656393081"/>
                    </a:ext>
                  </a:extLst>
                </a:gridCol>
                <a:gridCol w="4870939">
                  <a:extLst>
                    <a:ext uri="{9D8B030D-6E8A-4147-A177-3AD203B41FA5}">
                      <a16:colId xmlns:a16="http://schemas.microsoft.com/office/drawing/2014/main" val="772367731"/>
                    </a:ext>
                  </a:extLst>
                </a:gridCol>
                <a:gridCol w="2804304">
                  <a:extLst>
                    <a:ext uri="{9D8B030D-6E8A-4147-A177-3AD203B41FA5}">
                      <a16:colId xmlns:a16="http://schemas.microsoft.com/office/drawing/2014/main" val="2669773807"/>
                    </a:ext>
                  </a:extLst>
                </a:gridCol>
                <a:gridCol w="2213171">
                  <a:extLst>
                    <a:ext uri="{9D8B030D-6E8A-4147-A177-3AD203B41FA5}">
                      <a16:colId xmlns:a16="http://schemas.microsoft.com/office/drawing/2014/main" val="1036264946"/>
                    </a:ext>
                  </a:extLst>
                </a:gridCol>
              </a:tblGrid>
              <a:tr h="1014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নালী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বিহীন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গ্রন্থি</a:t>
                      </a:r>
                      <a:endParaRPr lang="en-US" sz="3200" dirty="0"/>
                    </a:p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নিঃসৃত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হরমোন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93855"/>
                  </a:ext>
                </a:extLst>
              </a:tr>
              <a:tr h="227683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থাইমাস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োগ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ধ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াশে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সাহায্য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োস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</a:p>
                    <a:p>
                      <a:endParaRPr lang="en-US" sz="3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07991"/>
                  </a:ext>
                </a:extLst>
              </a:tr>
              <a:tr h="227683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অ্যাড্রেনাল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নসিক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ীরিক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সাহায্য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endParaRPr lang="en-US" sz="3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অ্যাড্রেনালিন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92271"/>
                  </a:ext>
                </a:extLst>
              </a:tr>
              <a:tr h="521202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741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A105354-0668-4872-B094-C4D13A9E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38224" r="10496" b="4047"/>
          <a:stretch/>
        </p:blipFill>
        <p:spPr>
          <a:xfrm>
            <a:off x="2286000" y="2110154"/>
            <a:ext cx="4906108" cy="260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5FEF5-4FDC-4DD4-AAF3-F3C9C3BA1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22092" r="5487" b="19048"/>
          <a:stretch/>
        </p:blipFill>
        <p:spPr>
          <a:xfrm>
            <a:off x="2285999" y="4747846"/>
            <a:ext cx="4906108" cy="25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2">
            <a:extLst>
              <a:ext uri="{FF2B5EF4-FFF2-40B4-BE49-F238E27FC236}">
                <a16:creationId xmlns:a16="http://schemas.microsoft.com/office/drawing/2014/main" id="{89F1C5D0-00AB-4A17-99D2-33F88902B9E4}"/>
              </a:ext>
            </a:extLst>
          </p:cNvPr>
          <p:cNvSpPr txBox="1">
            <a:spLocks/>
          </p:cNvSpPr>
          <p:nvPr/>
        </p:nvSpPr>
        <p:spPr>
          <a:xfrm>
            <a:off x="0" y="80608"/>
            <a:ext cx="12191999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নালী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5198C932-6DD6-48FA-B653-7CF1E3468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8893"/>
              </p:ext>
            </p:extLst>
          </p:nvPr>
        </p:nvGraphicFramePr>
        <p:xfrm>
          <a:off x="0" y="1090247"/>
          <a:ext cx="12191996" cy="67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77">
                  <a:extLst>
                    <a:ext uri="{9D8B030D-6E8A-4147-A177-3AD203B41FA5}">
                      <a16:colId xmlns:a16="http://schemas.microsoft.com/office/drawing/2014/main" val="1404129475"/>
                    </a:ext>
                  </a:extLst>
                </a:gridCol>
                <a:gridCol w="3897921">
                  <a:extLst>
                    <a:ext uri="{9D8B030D-6E8A-4147-A177-3AD203B41FA5}">
                      <a16:colId xmlns:a16="http://schemas.microsoft.com/office/drawing/2014/main" val="3665761369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955065550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688743994"/>
                    </a:ext>
                  </a:extLst>
                </a:gridCol>
              </a:tblGrid>
              <a:tr h="810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নালী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বিহীন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গ্রন্থি</a:t>
                      </a:r>
                      <a:endParaRPr lang="en-US" sz="3200" dirty="0"/>
                    </a:p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নিঃসৃত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হরমোন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88050"/>
                  </a:ext>
                </a:extLst>
              </a:tr>
              <a:tr h="240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েটস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লাঙ্গারহ্যান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্ছ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র্করা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বিপাক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নিয়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ণ 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নসুলিন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গ্লুকাগন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73278"/>
                  </a:ext>
                </a:extLst>
              </a:tr>
              <a:tr h="3328627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োনাড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গ্রন্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ষণগুলো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ভ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ূমিকা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।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ঙ্গ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ব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ৃ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বং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যৌন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আচরণ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ু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ুষ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টেস্ট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স্টেরন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ী 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ে 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ইস্ট্র</a:t>
                      </a:r>
                      <a:r>
                        <a:rPr lang="as-IN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380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0349F71-B858-4AB8-8C07-15AA2977C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2" y="1969477"/>
            <a:ext cx="3880337" cy="2567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AF968-0C02-475A-865A-B911C48E2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>
          <a:xfrm>
            <a:off x="2215662" y="4536831"/>
            <a:ext cx="3880336" cy="28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1650</TotalTime>
  <Words>803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Nikosh</vt:lpstr>
      <vt:lpstr>NikoshBAN</vt:lpstr>
      <vt:lpstr>SutonnyMJ</vt:lpstr>
      <vt:lpstr>Tw Cen MT</vt:lpstr>
      <vt:lpstr>Wingdings 2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370</cp:revision>
  <dcterms:created xsi:type="dcterms:W3CDTF">2020-06-06T17:34:34Z</dcterms:created>
  <dcterms:modified xsi:type="dcterms:W3CDTF">2020-06-19T08:18:05Z</dcterms:modified>
</cp:coreProperties>
</file>