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0" r:id="rId3"/>
    <p:sldId id="258" r:id="rId4"/>
    <p:sldId id="271" r:id="rId5"/>
    <p:sldId id="261" r:id="rId6"/>
    <p:sldId id="276" r:id="rId7"/>
    <p:sldId id="260" r:id="rId8"/>
    <p:sldId id="265" r:id="rId9"/>
    <p:sldId id="264" r:id="rId10"/>
    <p:sldId id="274" r:id="rId11"/>
    <p:sldId id="267" r:id="rId12"/>
    <p:sldId id="275"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snapToGrid="0">
      <p:cViewPr varScale="1">
        <p:scale>
          <a:sx n="70" d="100"/>
          <a:sy n="70" d="100"/>
        </p:scale>
        <p:origin x="67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058A1F-7124-472B-B4F5-33C8B2B156F1}" type="datetimeFigureOut">
              <a:rPr lang="en-US" smtClean="0"/>
              <a:t>19-Jun-20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249947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58A1F-7124-472B-B4F5-33C8B2B156F1}" type="datetimeFigureOut">
              <a:rPr lang="en-US" smtClean="0"/>
              <a:t>19-Jun-20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3742670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58A1F-7124-472B-B4F5-33C8B2B156F1}" type="datetimeFigureOut">
              <a:rPr lang="en-US" smtClean="0"/>
              <a:t>19-Jun-20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298777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058A1F-7124-472B-B4F5-33C8B2B156F1}" type="datetimeFigureOut">
              <a:rPr lang="en-US" smtClean="0"/>
              <a:t>19-Jun-20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177285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058A1F-7124-472B-B4F5-33C8B2B156F1}" type="datetimeFigureOut">
              <a:rPr lang="en-US" smtClean="0"/>
              <a:t>19-Jun-20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3407508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058A1F-7124-472B-B4F5-33C8B2B156F1}" type="datetimeFigureOut">
              <a:rPr lang="en-US" smtClean="0"/>
              <a:t>19-Jun-20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132607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058A1F-7124-472B-B4F5-33C8B2B156F1}" type="datetimeFigureOut">
              <a:rPr lang="en-US" smtClean="0"/>
              <a:t>19-Jun-20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208484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058A1F-7124-472B-B4F5-33C8B2B156F1}" type="datetimeFigureOut">
              <a:rPr lang="en-US" smtClean="0"/>
              <a:t>19-Jun-20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394532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58A1F-7124-472B-B4F5-33C8B2B156F1}" type="datetimeFigureOut">
              <a:rPr lang="en-US" smtClean="0"/>
              <a:t>19-Jun-20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224931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058A1F-7124-472B-B4F5-33C8B2B156F1}" type="datetimeFigureOut">
              <a:rPr lang="en-US" smtClean="0"/>
              <a:t>19-Jun-20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197311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058A1F-7124-472B-B4F5-33C8B2B156F1}" type="datetimeFigureOut">
              <a:rPr lang="en-US" smtClean="0"/>
              <a:t>19-Jun-20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A9976-65C1-46AF-B699-EECCDFB2BC13}" type="slidenum">
              <a:rPr lang="en-US" smtClean="0"/>
              <a:t>‹#›</a:t>
            </a:fld>
            <a:endParaRPr lang="en-US"/>
          </a:p>
        </p:txBody>
      </p:sp>
    </p:spTree>
    <p:extLst>
      <p:ext uri="{BB962C8B-B14F-4D97-AF65-F5344CB8AC3E}">
        <p14:creationId xmlns:p14="http://schemas.microsoft.com/office/powerpoint/2010/main" val="23369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58A1F-7124-472B-B4F5-33C8B2B156F1}" type="datetimeFigureOut">
              <a:rPr lang="en-US" smtClean="0"/>
              <a:t>19-Jun-20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A9976-65C1-46AF-B699-EECCDFB2BC13}" type="slidenum">
              <a:rPr lang="en-US" smtClean="0"/>
              <a:t>‹#›</a:t>
            </a:fld>
            <a:endParaRPr lang="en-US"/>
          </a:p>
        </p:txBody>
      </p:sp>
    </p:spTree>
    <p:extLst>
      <p:ext uri="{BB962C8B-B14F-4D97-AF65-F5344CB8AC3E}">
        <p14:creationId xmlns:p14="http://schemas.microsoft.com/office/powerpoint/2010/main" val="364947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media/media1.mp4"/><Relationship Id="rId1" Type="http://schemas.microsoft.com/office/2007/relationships/media" Target="../media/media1.mp4"/><Relationship Id="rId5" Type="http://schemas.openxmlformats.org/officeDocument/2006/relationships/image" Target="../media/image12.pn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3.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jpeg"/><Relationship Id="rId4" Type="http://schemas.openxmlformats.org/officeDocument/2006/relationships/image" Target="../media/image18.jpg"/></Relationships>
</file>

<file path=ppt/slides/_rels/slide1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gif"/><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Point Star 1"/>
          <p:cNvSpPr/>
          <p:nvPr/>
        </p:nvSpPr>
        <p:spPr>
          <a:xfrm>
            <a:off x="286603" y="-1"/>
            <a:ext cx="11750722" cy="7042245"/>
          </a:xfrm>
          <a:prstGeom prst="star6">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2233" y="1828800"/>
            <a:ext cx="5778825" cy="3411940"/>
          </a:xfrm>
          <a:prstGeom prst="rect">
            <a:avLst/>
          </a:prstGeom>
        </p:spPr>
      </p:pic>
    </p:spTree>
    <p:extLst>
      <p:ext uri="{BB962C8B-B14F-4D97-AF65-F5344CB8AC3E}">
        <p14:creationId xmlns:p14="http://schemas.microsoft.com/office/powerpoint/2010/main" val="10440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1078172" y="95534"/>
            <a:ext cx="7206019" cy="1228299"/>
          </a:xfrm>
          <a:prstGeom prst="rightArrow">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শিক্ষার্থী</a:t>
            </a:r>
            <a:r>
              <a:rPr lang="en-US" sz="2000" dirty="0" smtClean="0"/>
              <a:t> </a:t>
            </a:r>
            <a:r>
              <a:rPr lang="en-US" sz="2000" dirty="0" err="1" smtClean="0"/>
              <a:t>বন্ধুরা</a:t>
            </a:r>
            <a:r>
              <a:rPr lang="en-US" sz="2000" dirty="0" smtClean="0"/>
              <a:t> </a:t>
            </a:r>
            <a:r>
              <a:rPr lang="en-US" sz="2000" dirty="0" err="1" smtClean="0"/>
              <a:t>চলো</a:t>
            </a:r>
            <a:r>
              <a:rPr lang="en-US" sz="2000" dirty="0" smtClean="0"/>
              <a:t> </a:t>
            </a:r>
            <a:r>
              <a:rPr lang="en-US" sz="2000" dirty="0" err="1" smtClean="0"/>
              <a:t>আমরা</a:t>
            </a:r>
            <a:r>
              <a:rPr lang="en-US" sz="2000" dirty="0" smtClean="0"/>
              <a:t> </a:t>
            </a:r>
            <a:r>
              <a:rPr lang="en-US" sz="2000" dirty="0" err="1" smtClean="0"/>
              <a:t>সামগ্রিক</a:t>
            </a:r>
            <a:r>
              <a:rPr lang="en-US" sz="2000" dirty="0" smtClean="0"/>
              <a:t> </a:t>
            </a:r>
            <a:r>
              <a:rPr lang="en-US" sz="2000" dirty="0" err="1" smtClean="0"/>
              <a:t>বিষয়ের</a:t>
            </a:r>
            <a:r>
              <a:rPr lang="en-US" sz="2000" dirty="0" smtClean="0"/>
              <a:t> </a:t>
            </a:r>
            <a:r>
              <a:rPr lang="en-US" sz="2000" dirty="0" err="1" smtClean="0"/>
              <a:t>একটি</a:t>
            </a:r>
            <a:r>
              <a:rPr lang="en-US" sz="2000" dirty="0" smtClean="0"/>
              <a:t> </a:t>
            </a:r>
            <a:r>
              <a:rPr lang="en-US" sz="2000" dirty="0" err="1" smtClean="0"/>
              <a:t>ভিডিও</a:t>
            </a:r>
            <a:r>
              <a:rPr lang="en-US" sz="2000" dirty="0" smtClean="0"/>
              <a:t> </a:t>
            </a:r>
            <a:r>
              <a:rPr lang="en-US" sz="2000" dirty="0" err="1" smtClean="0"/>
              <a:t>দেখি</a:t>
            </a:r>
            <a:endParaRPr lang="en-US" sz="2000" dirty="0"/>
          </a:p>
        </p:txBody>
      </p:sp>
      <p:pic>
        <p:nvPicPr>
          <p:cNvPr id="3" name="Galvanic Cell Animation (ZnCu)[1]">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a:off x="907576" y="1078174"/>
            <a:ext cx="7547210" cy="5660408"/>
          </a:xfrm>
          <a:prstGeom prst="rect">
            <a:avLst/>
          </a:prstGeom>
        </p:spPr>
      </p:pic>
    </p:spTree>
    <p:extLst>
      <p:ext uri="{BB962C8B-B14F-4D97-AF65-F5344CB8AC3E}">
        <p14:creationId xmlns:p14="http://schemas.microsoft.com/office/powerpoint/2010/main" val="425508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video>
              <p:cMediaNode vol="80000">
                <p:cTn id="28" fill="hold" display="0">
                  <p:stCondLst>
                    <p:cond delay="indefinite"/>
                  </p:stCondLst>
                </p:cTn>
                <p:tgtEl>
                  <p:spTgt spid="3"/>
                </p:tgtEl>
              </p:cMediaNode>
            </p:video>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ame Side Corner Rectangle 2"/>
          <p:cNvSpPr/>
          <p:nvPr/>
        </p:nvSpPr>
        <p:spPr>
          <a:xfrm>
            <a:off x="464024" y="955343"/>
            <a:ext cx="8980227" cy="4544704"/>
          </a:xfrm>
          <a:prstGeom prst="round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748" y="2841099"/>
            <a:ext cx="2614071" cy="2069843"/>
          </a:xfrm>
          <a:prstGeom prst="rect">
            <a:avLst/>
          </a:prstGeom>
        </p:spPr>
      </p:pic>
      <p:sp>
        <p:nvSpPr>
          <p:cNvPr id="5" name="Bevel 4"/>
          <p:cNvSpPr/>
          <p:nvPr/>
        </p:nvSpPr>
        <p:spPr>
          <a:xfrm>
            <a:off x="2753593" y="1469608"/>
            <a:ext cx="4849363" cy="795963"/>
          </a:xfrm>
          <a:prstGeom prst="bevel">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t>দলীয়</a:t>
            </a:r>
            <a:r>
              <a:rPr lang="en-US" sz="2800" b="1" dirty="0" smtClean="0"/>
              <a:t> </a:t>
            </a:r>
            <a:r>
              <a:rPr lang="en-US" sz="2800" b="1" dirty="0" err="1" smtClean="0"/>
              <a:t>কাজ</a:t>
            </a:r>
            <a:endParaRPr lang="en-US" sz="2800" b="1" dirty="0"/>
          </a:p>
        </p:txBody>
      </p:sp>
      <p:sp>
        <p:nvSpPr>
          <p:cNvPr id="6" name="Right Arrow 5"/>
          <p:cNvSpPr/>
          <p:nvPr/>
        </p:nvSpPr>
        <p:spPr>
          <a:xfrm>
            <a:off x="3304976" y="3102518"/>
            <a:ext cx="894821" cy="420353"/>
          </a:xfrm>
          <a:prstGeom prst="rightArrow">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600" dirty="0" smtClean="0">
                <a:solidFill>
                  <a:schemeClr val="tx1">
                    <a:lumMod val="75000"/>
                    <a:lumOff val="25000"/>
                  </a:schemeClr>
                </a:solidFill>
              </a:rPr>
              <a:t>দল-১</a:t>
            </a:r>
            <a:endParaRPr lang="en-US" sz="1600" dirty="0">
              <a:solidFill>
                <a:schemeClr val="tx1">
                  <a:lumMod val="75000"/>
                  <a:lumOff val="25000"/>
                </a:schemeClr>
              </a:solidFill>
            </a:endParaRPr>
          </a:p>
        </p:txBody>
      </p:sp>
      <p:sp>
        <p:nvSpPr>
          <p:cNvPr id="7" name="Right Arrow 6"/>
          <p:cNvSpPr/>
          <p:nvPr/>
        </p:nvSpPr>
        <p:spPr>
          <a:xfrm>
            <a:off x="3304976" y="4280765"/>
            <a:ext cx="902398" cy="461387"/>
          </a:xfrm>
          <a:prstGeom prst="rightArrow">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chemeClr val="tx1">
                    <a:lumMod val="95000"/>
                    <a:lumOff val="5000"/>
                  </a:schemeClr>
                </a:solidFill>
              </a:rPr>
              <a:t>দল-</a:t>
            </a:r>
            <a:r>
              <a:rPr lang="en-US" dirty="0" smtClean="0">
                <a:solidFill>
                  <a:schemeClr val="tx1">
                    <a:lumMod val="95000"/>
                    <a:lumOff val="5000"/>
                  </a:schemeClr>
                </a:solidFill>
              </a:rPr>
              <a:t>২</a:t>
            </a:r>
            <a:endParaRPr lang="en-US" dirty="0">
              <a:solidFill>
                <a:schemeClr val="tx1">
                  <a:lumMod val="95000"/>
                  <a:lumOff val="5000"/>
                </a:schemeClr>
              </a:solidFill>
            </a:endParaRPr>
          </a:p>
        </p:txBody>
      </p:sp>
      <p:sp>
        <p:nvSpPr>
          <p:cNvPr id="8" name="Bevel 7"/>
          <p:cNvSpPr/>
          <p:nvPr/>
        </p:nvSpPr>
        <p:spPr>
          <a:xfrm>
            <a:off x="4264615" y="2841099"/>
            <a:ext cx="5103610" cy="802380"/>
          </a:xfrm>
          <a:prstGeom prst="bevel">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গ্যাল্ভানিক কোষে সংগঠিত বিক্রিয়াগুলি লিখ</a:t>
            </a:r>
            <a:endParaRPr lang="en-US" dirty="0"/>
          </a:p>
        </p:txBody>
      </p:sp>
      <p:sp>
        <p:nvSpPr>
          <p:cNvPr id="9" name="Bevel 8"/>
          <p:cNvSpPr/>
          <p:nvPr/>
        </p:nvSpPr>
        <p:spPr>
          <a:xfrm>
            <a:off x="4264615" y="3998795"/>
            <a:ext cx="5103610" cy="912148"/>
          </a:xfrm>
          <a:prstGeom prst="bevel">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লবন সেতুর প্রয়োজনীয়তা লিখ</a:t>
            </a:r>
            <a:endParaRPr lang="en-US" dirty="0"/>
          </a:p>
        </p:txBody>
      </p:sp>
    </p:spTree>
    <p:extLst>
      <p:ext uri="{BB962C8B-B14F-4D97-AF65-F5344CB8AC3E}">
        <p14:creationId xmlns:p14="http://schemas.microsoft.com/office/powerpoint/2010/main" val="350214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614149" y="545911"/>
            <a:ext cx="9976515" cy="5486400"/>
          </a:xfrm>
          <a:prstGeom prst="flowChartProcess">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346" y="859810"/>
            <a:ext cx="3098042" cy="309804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2627" y="1355475"/>
            <a:ext cx="4585896" cy="2921265"/>
          </a:xfrm>
          <a:prstGeom prst="rect">
            <a:avLst/>
          </a:prstGeom>
        </p:spPr>
      </p:pic>
      <p:sp>
        <p:nvSpPr>
          <p:cNvPr id="5" name="Flowchart: Terminator 4"/>
          <p:cNvSpPr/>
          <p:nvPr/>
        </p:nvSpPr>
        <p:spPr>
          <a:xfrm>
            <a:off x="1173707" y="4372935"/>
            <a:ext cx="8734816" cy="1509250"/>
          </a:xfrm>
          <a:prstGeom prst="flowChartTerminator">
            <a:avLst/>
          </a:prstGeom>
          <a:blipFill>
            <a:blip r:embed="rId5"/>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dirty="0"/>
          </a:p>
          <a:p>
            <a:pPr marL="342900" indent="-342900" algn="just">
              <a:buFont typeface="+mj-lt"/>
              <a:buAutoNum type="arabicPeriod"/>
            </a:pPr>
            <a:r>
              <a:rPr lang="bn-IN" sz="2000" dirty="0">
                <a:solidFill>
                  <a:schemeClr val="accent4">
                    <a:lumMod val="60000"/>
                    <a:lumOff val="40000"/>
                  </a:schemeClr>
                </a:solidFill>
              </a:rPr>
              <a:t>ডেনিয়েল সেলের (গ্যাল্ভানিক কোষ) গঠন , কার্যপ্রণালী ও লবণ সেতুর প্রয়োজনীয়তা বর্ণ্না করো।</a:t>
            </a:r>
          </a:p>
          <a:p>
            <a:pPr marL="342900" indent="-342900" algn="just">
              <a:buFont typeface="+mj-lt"/>
              <a:buAutoNum type="arabicPeriod"/>
            </a:pPr>
            <a:r>
              <a:rPr lang="bn-IN" sz="2000" dirty="0">
                <a:solidFill>
                  <a:schemeClr val="bg2">
                    <a:lumMod val="10000"/>
                  </a:schemeClr>
                </a:solidFill>
              </a:rPr>
              <a:t>গ্যাল্ভানিক কোষে বিদ্যুৎ প্রবাহ নিরবিচ্ছিন্ন করতে তুমি কি করবে ?</a:t>
            </a:r>
          </a:p>
        </p:txBody>
      </p:sp>
      <p:sp>
        <p:nvSpPr>
          <p:cNvPr id="6" name="Flowchart: Terminator 5"/>
          <p:cNvSpPr/>
          <p:nvPr/>
        </p:nvSpPr>
        <p:spPr>
          <a:xfrm>
            <a:off x="6134792" y="711859"/>
            <a:ext cx="2961565" cy="504967"/>
          </a:xfrm>
          <a:prstGeom prst="flowChartTerminator">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বাড়ির কাজ</a:t>
            </a:r>
            <a:endParaRPr lang="en-US" dirty="0"/>
          </a:p>
        </p:txBody>
      </p:sp>
    </p:spTree>
    <p:extLst>
      <p:ext uri="{BB962C8B-B14F-4D97-AF65-F5344CB8AC3E}">
        <p14:creationId xmlns:p14="http://schemas.microsoft.com/office/powerpoint/2010/main" val="265365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2000"/>
                                        <p:tgtEl>
                                          <p:spTgt spid="5"/>
                                        </p:tgtEl>
                                      </p:cBhvr>
                                    </p:animEffect>
                                    <p:anim calcmode="lin" valueType="num">
                                      <p:cBhvr>
                                        <p:cTn id="33" dur="2000" fill="hold"/>
                                        <p:tgtEl>
                                          <p:spTgt spid="5"/>
                                        </p:tgtEl>
                                        <p:attrNameLst>
                                          <p:attrName>ppt_w</p:attrName>
                                        </p:attrNameLst>
                                      </p:cBhvr>
                                      <p:tavLst>
                                        <p:tav tm="0" fmla="#ppt_w*sin(2.5*pi*$)">
                                          <p:val>
                                            <p:fltVal val="0"/>
                                          </p:val>
                                        </p:tav>
                                        <p:tav tm="100000">
                                          <p:val>
                                            <p:fltVal val="1"/>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1139687" y="291548"/>
            <a:ext cx="9621078" cy="6162261"/>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9600" b="1" dirty="0" smtClean="0">
              <a:solidFill>
                <a:schemeClr val="accent2">
                  <a:lumMod val="75000"/>
                </a:schemeClr>
              </a:solidFill>
            </a:endParaRPr>
          </a:p>
          <a:p>
            <a:pPr algn="ctr"/>
            <a:endParaRPr lang="bn-IN" sz="9600" b="1" dirty="0">
              <a:solidFill>
                <a:schemeClr val="accent2">
                  <a:lumMod val="75000"/>
                </a:schemeClr>
              </a:solidFill>
            </a:endParaRPr>
          </a:p>
          <a:p>
            <a:pPr algn="ctr"/>
            <a:endParaRPr lang="bn-IN" sz="9600" b="1" dirty="0" smtClean="0">
              <a:solidFill>
                <a:schemeClr val="accent2">
                  <a:lumMod val="75000"/>
                </a:schemeClr>
              </a:solidFill>
            </a:endParaRPr>
          </a:p>
          <a:p>
            <a:pPr algn="ctr"/>
            <a:r>
              <a:rPr lang="bn-IN" sz="9600" b="1" dirty="0" smtClean="0">
                <a:solidFill>
                  <a:schemeClr val="accent2">
                    <a:lumMod val="75000"/>
                  </a:schemeClr>
                </a:solidFill>
              </a:rPr>
              <a:t>ধন্যবাদ</a:t>
            </a:r>
            <a:endParaRPr lang="en-US" sz="9600" b="1" dirty="0">
              <a:solidFill>
                <a:schemeClr val="accent2">
                  <a:lumMod val="7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0142" y="1603513"/>
            <a:ext cx="5241086" cy="3057525"/>
          </a:xfrm>
          <a:prstGeom prst="rect">
            <a:avLst/>
          </a:prstGeom>
        </p:spPr>
      </p:pic>
    </p:spTree>
    <p:extLst>
      <p:ext uri="{BB962C8B-B14F-4D97-AF65-F5344CB8AC3E}">
        <p14:creationId xmlns:p14="http://schemas.microsoft.com/office/powerpoint/2010/main" val="427047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80">
                                          <p:stCondLst>
                                            <p:cond delay="0"/>
                                          </p:stCondLst>
                                        </p:cTn>
                                        <p:tgtEl>
                                          <p:spTgt spid="2">
                                            <p:txEl>
                                              <p:pRg st="3" end="3"/>
                                            </p:txEl>
                                          </p:spTgt>
                                        </p:tgtEl>
                                      </p:cBhvr>
                                    </p:animEffect>
                                    <p:anim calcmode="lin" valueType="num">
                                      <p:cBhvr>
                                        <p:cTn id="23"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28" dur="26">
                                          <p:stCondLst>
                                            <p:cond delay="650"/>
                                          </p:stCondLst>
                                        </p:cTn>
                                        <p:tgtEl>
                                          <p:spTgt spid="2">
                                            <p:txEl>
                                              <p:pRg st="3" end="3"/>
                                            </p:txEl>
                                          </p:spTgt>
                                        </p:tgtEl>
                                      </p:cBhvr>
                                      <p:to x="100000" y="60000"/>
                                    </p:animScale>
                                    <p:animScale>
                                      <p:cBhvr>
                                        <p:cTn id="29" dur="166" decel="50000">
                                          <p:stCondLst>
                                            <p:cond delay="676"/>
                                          </p:stCondLst>
                                        </p:cTn>
                                        <p:tgtEl>
                                          <p:spTgt spid="2">
                                            <p:txEl>
                                              <p:pRg st="3" end="3"/>
                                            </p:txEl>
                                          </p:spTgt>
                                        </p:tgtEl>
                                      </p:cBhvr>
                                      <p:to x="100000" y="100000"/>
                                    </p:animScale>
                                    <p:animScale>
                                      <p:cBhvr>
                                        <p:cTn id="30" dur="26">
                                          <p:stCondLst>
                                            <p:cond delay="1312"/>
                                          </p:stCondLst>
                                        </p:cTn>
                                        <p:tgtEl>
                                          <p:spTgt spid="2">
                                            <p:txEl>
                                              <p:pRg st="3" end="3"/>
                                            </p:txEl>
                                          </p:spTgt>
                                        </p:tgtEl>
                                      </p:cBhvr>
                                      <p:to x="100000" y="80000"/>
                                    </p:animScale>
                                    <p:animScale>
                                      <p:cBhvr>
                                        <p:cTn id="31" dur="166" decel="50000">
                                          <p:stCondLst>
                                            <p:cond delay="1338"/>
                                          </p:stCondLst>
                                        </p:cTn>
                                        <p:tgtEl>
                                          <p:spTgt spid="2">
                                            <p:txEl>
                                              <p:pRg st="3" end="3"/>
                                            </p:txEl>
                                          </p:spTgt>
                                        </p:tgtEl>
                                      </p:cBhvr>
                                      <p:to x="100000" y="100000"/>
                                    </p:animScale>
                                    <p:animScale>
                                      <p:cBhvr>
                                        <p:cTn id="32" dur="26">
                                          <p:stCondLst>
                                            <p:cond delay="1642"/>
                                          </p:stCondLst>
                                        </p:cTn>
                                        <p:tgtEl>
                                          <p:spTgt spid="2">
                                            <p:txEl>
                                              <p:pRg st="3" end="3"/>
                                            </p:txEl>
                                          </p:spTgt>
                                        </p:tgtEl>
                                      </p:cBhvr>
                                      <p:to x="100000" y="90000"/>
                                    </p:animScale>
                                    <p:animScale>
                                      <p:cBhvr>
                                        <p:cTn id="33" dur="166" decel="50000">
                                          <p:stCondLst>
                                            <p:cond delay="1668"/>
                                          </p:stCondLst>
                                        </p:cTn>
                                        <p:tgtEl>
                                          <p:spTgt spid="2">
                                            <p:txEl>
                                              <p:pRg st="3" end="3"/>
                                            </p:txEl>
                                          </p:spTgt>
                                        </p:tgtEl>
                                      </p:cBhvr>
                                      <p:to x="100000" y="100000"/>
                                    </p:animScale>
                                    <p:animScale>
                                      <p:cBhvr>
                                        <p:cTn id="34" dur="26">
                                          <p:stCondLst>
                                            <p:cond delay="1808"/>
                                          </p:stCondLst>
                                        </p:cTn>
                                        <p:tgtEl>
                                          <p:spTgt spid="2">
                                            <p:txEl>
                                              <p:pRg st="3" end="3"/>
                                            </p:txEl>
                                          </p:spTgt>
                                        </p:tgtEl>
                                      </p:cBhvr>
                                      <p:to x="100000" y="95000"/>
                                    </p:animScale>
                                    <p:animScale>
                                      <p:cBhvr>
                                        <p:cTn id="35"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1339" y="541130"/>
            <a:ext cx="3379305" cy="903357"/>
          </a:xfrm>
          <a:blipFill>
            <a:blip r:embed="rId2"/>
            <a:tile tx="0" ty="0" sx="100000" sy="100000" flip="none" algn="tl"/>
          </a:blipFill>
        </p:spPr>
        <p:txBody>
          <a:bodyPr/>
          <a:lstStyle/>
          <a:p>
            <a:pPr algn="ctr"/>
            <a:r>
              <a:rPr lang="en-US" dirty="0" err="1" smtClean="0"/>
              <a:t>পরিচিতি</a:t>
            </a:r>
            <a:endParaRPr lang="en-US" dirty="0"/>
          </a:p>
        </p:txBody>
      </p:sp>
      <p:sp>
        <p:nvSpPr>
          <p:cNvPr id="3" name="Text Placeholder 2"/>
          <p:cNvSpPr>
            <a:spLocks noGrp="1"/>
          </p:cNvSpPr>
          <p:nvPr>
            <p:ph type="body" idx="1"/>
          </p:nvPr>
        </p:nvSpPr>
        <p:spPr>
          <a:xfrm>
            <a:off x="839788" y="1762746"/>
            <a:ext cx="1240803" cy="6239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lstStyle/>
          <a:p>
            <a:r>
              <a:rPr lang="en-US" u="sng" dirty="0" err="1" smtClean="0"/>
              <a:t>শিক্ষক</a:t>
            </a:r>
            <a:endParaRPr lang="en-US" u="sng" dirty="0"/>
          </a:p>
        </p:txBody>
      </p:sp>
      <p:sp>
        <p:nvSpPr>
          <p:cNvPr id="4" name="Content Placeholder 3"/>
          <p:cNvSpPr>
            <a:spLocks noGrp="1"/>
          </p:cNvSpPr>
          <p:nvPr>
            <p:ph sz="half" idx="2"/>
          </p:nvPr>
        </p:nvSpPr>
        <p:spPr>
          <a:xfrm>
            <a:off x="839789" y="2505075"/>
            <a:ext cx="4832142" cy="1748873"/>
          </a:xfrm>
          <a:blipFill>
            <a:blip r:embed="rId3"/>
            <a:tile tx="0" ty="0" sx="100000" sy="100000" flip="none" algn="tl"/>
          </a:blipFill>
        </p:spPr>
        <p:txBody>
          <a:bodyPr>
            <a:normAutofit/>
          </a:bodyPr>
          <a:lstStyle/>
          <a:p>
            <a:pPr marL="0" indent="0">
              <a:buNone/>
            </a:pPr>
            <a:r>
              <a:rPr lang="en-US" sz="2400" dirty="0" err="1" smtClean="0"/>
              <a:t>মোঃসুমন</a:t>
            </a:r>
            <a:r>
              <a:rPr lang="en-US" sz="2400" dirty="0" smtClean="0"/>
              <a:t> </a:t>
            </a:r>
            <a:r>
              <a:rPr lang="en-US" sz="2400" dirty="0" err="1" smtClean="0"/>
              <a:t>হোসেন</a:t>
            </a:r>
            <a:endParaRPr lang="en-US" sz="2400" dirty="0" smtClean="0"/>
          </a:p>
          <a:p>
            <a:pPr marL="0" indent="0">
              <a:buNone/>
            </a:pPr>
            <a:r>
              <a:rPr lang="en-US" sz="2400" dirty="0" err="1" smtClean="0"/>
              <a:t>বি,এসসি</a:t>
            </a:r>
            <a:r>
              <a:rPr lang="en-US" sz="2400" dirty="0" smtClean="0"/>
              <a:t>(</a:t>
            </a:r>
            <a:r>
              <a:rPr lang="en-US" sz="2400" dirty="0" err="1" smtClean="0"/>
              <a:t>অনার্স</a:t>
            </a:r>
            <a:r>
              <a:rPr lang="en-US" sz="2400" dirty="0" smtClean="0"/>
              <a:t>),</a:t>
            </a:r>
            <a:r>
              <a:rPr lang="en-US" sz="2400" dirty="0" err="1" smtClean="0"/>
              <a:t>এম,এসসি</a:t>
            </a:r>
            <a:r>
              <a:rPr lang="en-US" sz="2400" dirty="0" smtClean="0"/>
              <a:t>(</a:t>
            </a:r>
            <a:r>
              <a:rPr lang="en-US" sz="2400" dirty="0" err="1" smtClean="0"/>
              <a:t>রসায়ন</a:t>
            </a:r>
            <a:r>
              <a:rPr lang="en-US" sz="2400" dirty="0" smtClean="0"/>
              <a:t>),</a:t>
            </a:r>
            <a:endParaRPr lang="bn-IN" sz="2400" dirty="0" smtClean="0"/>
          </a:p>
          <a:p>
            <a:pPr marL="0" indent="0">
              <a:buNone/>
            </a:pPr>
            <a:r>
              <a:rPr lang="en-US" sz="2400" dirty="0" err="1" smtClean="0"/>
              <a:t>বি,এড</a:t>
            </a:r>
            <a:r>
              <a:rPr lang="en-US" sz="2400" dirty="0" smtClean="0"/>
              <a:t>(১ম </a:t>
            </a:r>
            <a:r>
              <a:rPr lang="en-US" sz="2400" dirty="0" err="1" smtClean="0"/>
              <a:t>শ্রেণী</a:t>
            </a:r>
            <a:r>
              <a:rPr lang="en-US" sz="2400" dirty="0" smtClean="0"/>
              <a:t>)</a:t>
            </a:r>
            <a:endParaRPr lang="en-US" sz="2400" dirty="0"/>
          </a:p>
        </p:txBody>
      </p:sp>
      <p:sp>
        <p:nvSpPr>
          <p:cNvPr id="5" name="Text Placeholder 4"/>
          <p:cNvSpPr>
            <a:spLocks noGrp="1"/>
          </p:cNvSpPr>
          <p:nvPr>
            <p:ph type="body" sz="quarter" idx="3"/>
          </p:nvPr>
        </p:nvSpPr>
        <p:spPr>
          <a:xfrm>
            <a:off x="6172200" y="1762745"/>
            <a:ext cx="1063487" cy="6239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lstStyle/>
          <a:p>
            <a:r>
              <a:rPr lang="en-US" u="sng" dirty="0" err="1" smtClean="0"/>
              <a:t>পাঠ</a:t>
            </a:r>
            <a:endParaRPr lang="en-US" u="sng" dirty="0"/>
          </a:p>
        </p:txBody>
      </p:sp>
      <p:sp>
        <p:nvSpPr>
          <p:cNvPr id="6" name="Content Placeholder 5"/>
          <p:cNvSpPr>
            <a:spLocks noGrp="1"/>
          </p:cNvSpPr>
          <p:nvPr>
            <p:ph sz="quarter" idx="4"/>
          </p:nvPr>
        </p:nvSpPr>
        <p:spPr>
          <a:xfrm>
            <a:off x="6172200" y="2505075"/>
            <a:ext cx="4389783" cy="1748873"/>
          </a:xfrm>
          <a:blipFill>
            <a:blip r:embed="rId4"/>
            <a:tile tx="0" ty="0" sx="100000" sy="100000" flip="none" algn="tl"/>
          </a:blipFill>
        </p:spPr>
        <p:txBody>
          <a:bodyPr/>
          <a:lstStyle/>
          <a:p>
            <a:pPr marL="0" indent="0">
              <a:buNone/>
            </a:pPr>
            <a:r>
              <a:rPr lang="bn-IN" dirty="0" smtClean="0"/>
              <a:t>শ্রেণীঃদশম</a:t>
            </a:r>
          </a:p>
          <a:p>
            <a:pPr marL="0" indent="0">
              <a:buNone/>
            </a:pPr>
            <a:r>
              <a:rPr lang="bn-IN" dirty="0" smtClean="0"/>
              <a:t>অধ্যায়ঃ৮ম(রসায়ন ও শক্তি)</a:t>
            </a:r>
            <a:endParaRPr lang="en-US" dirty="0"/>
          </a:p>
        </p:txBody>
      </p:sp>
    </p:spTree>
    <p:extLst>
      <p:ext uri="{BB962C8B-B14F-4D97-AF65-F5344CB8AC3E}">
        <p14:creationId xmlns:p14="http://schemas.microsoft.com/office/powerpoint/2010/main" val="198164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 calcmode="lin" valueType="num">
                                      <p:cBhvr additive="base">
                                        <p:cTn id="2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bg/>
                                          </p:spTgt>
                                        </p:tgtEl>
                                        <p:attrNameLst>
                                          <p:attrName>style.visibility</p:attrName>
                                        </p:attrNameLst>
                                      </p:cBhvr>
                                      <p:to>
                                        <p:strVal val="visible"/>
                                      </p:to>
                                    </p:set>
                                    <p:anim calcmode="lin" valueType="num">
                                      <p:cBhvr additive="base">
                                        <p:cTn id="4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 calcmode="lin" valueType="num">
                                      <p:cBhvr additive="base">
                                        <p:cTn id="5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6">
                                            <p:bg/>
                                          </p:spTgt>
                                        </p:tgtEl>
                                        <p:attrNameLst>
                                          <p:attrName>style.visibility</p:attrName>
                                        </p:attrNameLst>
                                      </p:cBhvr>
                                      <p:to>
                                        <p:strVal val="visible"/>
                                      </p:to>
                                    </p:set>
                                    <p:anim calcmode="lin" valueType="num">
                                      <p:cBhvr>
                                        <p:cTn id="61" dur="500" fill="hold"/>
                                        <p:tgtEl>
                                          <p:spTgt spid="6">
                                            <p:bg/>
                                          </p:spTgt>
                                        </p:tgtEl>
                                        <p:attrNameLst>
                                          <p:attrName>ppt_w</p:attrName>
                                        </p:attrNameLst>
                                      </p:cBhvr>
                                      <p:tavLst>
                                        <p:tav tm="0">
                                          <p:val>
                                            <p:fltVal val="0"/>
                                          </p:val>
                                        </p:tav>
                                        <p:tav tm="100000">
                                          <p:val>
                                            <p:strVal val="#ppt_w"/>
                                          </p:val>
                                        </p:tav>
                                      </p:tavLst>
                                    </p:anim>
                                    <p:anim calcmode="lin" valueType="num">
                                      <p:cBhvr>
                                        <p:cTn id="62" dur="500" fill="hold"/>
                                        <p:tgtEl>
                                          <p:spTgt spid="6">
                                            <p:bg/>
                                          </p:spTgt>
                                        </p:tgtEl>
                                        <p:attrNameLst>
                                          <p:attrName>ppt_h</p:attrName>
                                        </p:attrNameLst>
                                      </p:cBhvr>
                                      <p:tavLst>
                                        <p:tav tm="0">
                                          <p:val>
                                            <p:fltVal val="0"/>
                                          </p:val>
                                        </p:tav>
                                        <p:tav tm="100000">
                                          <p:val>
                                            <p:strVal val="#ppt_h"/>
                                          </p:val>
                                        </p:tav>
                                      </p:tavLst>
                                    </p:anim>
                                    <p:animEffect transition="in" filter="fade">
                                      <p:cBhvr>
                                        <p:cTn id="63" dur="500"/>
                                        <p:tgtEl>
                                          <p:spTgt spid="6">
                                            <p:bg/>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6">
                                            <p:txEl>
                                              <p:pRg st="0" end="0"/>
                                            </p:txEl>
                                          </p:spTgt>
                                        </p:tgtEl>
                                        <p:attrNameLst>
                                          <p:attrName>style.visibility</p:attrName>
                                        </p:attrNameLst>
                                      </p:cBhvr>
                                      <p:to>
                                        <p:strVal val="visible"/>
                                      </p:to>
                                    </p:set>
                                    <p:anim calcmode="lin" valueType="num">
                                      <p:cBhvr>
                                        <p:cTn id="6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6">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6">
                                            <p:txEl>
                                              <p:pRg st="1" end="1"/>
                                            </p:txEl>
                                          </p:spTgt>
                                        </p:tgtEl>
                                        <p:attrNameLst>
                                          <p:attrName>style.visibility</p:attrName>
                                        </p:attrNameLst>
                                      </p:cBhvr>
                                      <p:to>
                                        <p:strVal val="visible"/>
                                      </p:to>
                                    </p:set>
                                    <p:anim calcmode="lin" valueType="num">
                                      <p:cBhvr>
                                        <p:cTn id="7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76"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7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790331" y="1254368"/>
            <a:ext cx="11206051" cy="4859829"/>
          </a:xfrm>
          <a:prstGeom prst="homePlat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IN" dirty="0" smtClean="0"/>
          </a:p>
          <a:p>
            <a:endParaRPr lang="bn-IN" sz="2800" dirty="0" smtClean="0">
              <a:solidFill>
                <a:schemeClr val="accent4">
                  <a:lumMod val="75000"/>
                </a:schemeClr>
              </a:solidFill>
            </a:endParaRPr>
          </a:p>
          <a:p>
            <a:endParaRPr lang="bn-IN" sz="2800" dirty="0">
              <a:solidFill>
                <a:schemeClr val="accent4">
                  <a:lumMod val="75000"/>
                </a:schemeClr>
              </a:solidFill>
            </a:endParaRPr>
          </a:p>
          <a:p>
            <a:endParaRPr lang="bn-IN" sz="2800" dirty="0" smtClean="0">
              <a:solidFill>
                <a:schemeClr val="accent4">
                  <a:lumMod val="75000"/>
                </a:schemeClr>
              </a:solidFill>
            </a:endParaRPr>
          </a:p>
          <a:p>
            <a:r>
              <a:rPr lang="en-US" sz="3600" dirty="0" err="1" smtClean="0">
                <a:solidFill>
                  <a:schemeClr val="accent4">
                    <a:lumMod val="75000"/>
                  </a:schemeClr>
                </a:solidFill>
              </a:rPr>
              <a:t>শিক্ষার্থীরা</a:t>
            </a:r>
            <a:r>
              <a:rPr lang="en-US" sz="3600" dirty="0" smtClean="0">
                <a:solidFill>
                  <a:schemeClr val="accent4">
                    <a:lumMod val="75000"/>
                  </a:schemeClr>
                </a:solidFill>
              </a:rPr>
              <a:t> </a:t>
            </a:r>
            <a:r>
              <a:rPr lang="en-US" sz="3600" dirty="0" err="1" smtClean="0">
                <a:solidFill>
                  <a:schemeClr val="accent4">
                    <a:lumMod val="75000"/>
                  </a:schemeClr>
                </a:solidFill>
              </a:rPr>
              <a:t>যা</a:t>
            </a:r>
            <a:r>
              <a:rPr lang="en-US" sz="3600" dirty="0" smtClean="0">
                <a:solidFill>
                  <a:schemeClr val="accent4">
                    <a:lumMod val="75000"/>
                  </a:schemeClr>
                </a:solidFill>
              </a:rPr>
              <a:t> </a:t>
            </a:r>
            <a:r>
              <a:rPr lang="en-US" sz="3600" dirty="0" err="1" smtClean="0">
                <a:solidFill>
                  <a:schemeClr val="accent4">
                    <a:lumMod val="75000"/>
                  </a:schemeClr>
                </a:solidFill>
              </a:rPr>
              <a:t>যা</a:t>
            </a:r>
            <a:r>
              <a:rPr lang="en-US" sz="3600" dirty="0" smtClean="0">
                <a:solidFill>
                  <a:schemeClr val="accent4">
                    <a:lumMod val="75000"/>
                  </a:schemeClr>
                </a:solidFill>
              </a:rPr>
              <a:t> </a:t>
            </a:r>
            <a:r>
              <a:rPr lang="en-US" sz="3600" dirty="0" err="1" smtClean="0">
                <a:solidFill>
                  <a:schemeClr val="accent4">
                    <a:lumMod val="75000"/>
                  </a:schemeClr>
                </a:solidFill>
              </a:rPr>
              <a:t>শিখতে</a:t>
            </a:r>
            <a:r>
              <a:rPr lang="en-US" sz="3600" dirty="0" smtClean="0">
                <a:solidFill>
                  <a:schemeClr val="accent4">
                    <a:lumMod val="75000"/>
                  </a:schemeClr>
                </a:solidFill>
              </a:rPr>
              <a:t> </a:t>
            </a:r>
            <a:r>
              <a:rPr lang="en-US" sz="3600" dirty="0" err="1" smtClean="0">
                <a:solidFill>
                  <a:schemeClr val="accent4">
                    <a:lumMod val="75000"/>
                  </a:schemeClr>
                </a:solidFill>
              </a:rPr>
              <a:t>পারবে</a:t>
            </a:r>
            <a:r>
              <a:rPr lang="en-US" sz="3600" dirty="0" smtClean="0">
                <a:solidFill>
                  <a:schemeClr val="accent4">
                    <a:lumMod val="75000"/>
                  </a:schemeClr>
                </a:solidFill>
              </a:rPr>
              <a:t>-</a:t>
            </a:r>
            <a:r>
              <a:rPr lang="en-US" dirty="0" smtClean="0"/>
              <a:t>---</a:t>
            </a:r>
          </a:p>
          <a:p>
            <a:endParaRPr lang="en-US" dirty="0" smtClean="0"/>
          </a:p>
          <a:p>
            <a:pPr marL="285750" indent="-285750">
              <a:buFont typeface="Wingdings" panose="05000000000000000000" pitchFamily="2" charset="2"/>
              <a:buChar char="Ø"/>
            </a:pPr>
            <a:r>
              <a:rPr lang="en-US" sz="2800" b="1" dirty="0" err="1" smtClean="0">
                <a:solidFill>
                  <a:schemeClr val="accent5">
                    <a:lumMod val="75000"/>
                  </a:schemeClr>
                </a:solidFill>
              </a:rPr>
              <a:t>আনোড</a:t>
            </a:r>
            <a:r>
              <a:rPr lang="en-US" sz="2800" b="1" dirty="0" smtClean="0">
                <a:solidFill>
                  <a:schemeClr val="accent5">
                    <a:lumMod val="75000"/>
                  </a:schemeClr>
                </a:solidFill>
              </a:rPr>
              <a:t> ও </a:t>
            </a:r>
            <a:r>
              <a:rPr lang="en-US" sz="2800" b="1" dirty="0" err="1" smtClean="0">
                <a:solidFill>
                  <a:schemeClr val="accent5">
                    <a:lumMod val="75000"/>
                  </a:schemeClr>
                </a:solidFill>
              </a:rPr>
              <a:t>ক্যাথোড</a:t>
            </a:r>
            <a:r>
              <a:rPr lang="en-US" sz="2800" b="1" dirty="0" smtClean="0">
                <a:solidFill>
                  <a:schemeClr val="accent5">
                    <a:lumMod val="75000"/>
                  </a:schemeClr>
                </a:solidFill>
              </a:rPr>
              <a:t> </a:t>
            </a:r>
            <a:r>
              <a:rPr lang="en-US" sz="2800" b="1" dirty="0" err="1" smtClean="0">
                <a:solidFill>
                  <a:schemeClr val="accent5">
                    <a:lumMod val="75000"/>
                  </a:schemeClr>
                </a:solidFill>
              </a:rPr>
              <a:t>কী</a:t>
            </a:r>
            <a:r>
              <a:rPr lang="en-US" sz="2800" b="1" dirty="0" smtClean="0">
                <a:solidFill>
                  <a:schemeClr val="accent5">
                    <a:lumMod val="75000"/>
                  </a:schemeClr>
                </a:solidFill>
              </a:rPr>
              <a:t> </a:t>
            </a:r>
            <a:r>
              <a:rPr lang="en-US" sz="2800" b="1" dirty="0" err="1" smtClean="0">
                <a:solidFill>
                  <a:schemeClr val="accent5">
                    <a:lumMod val="75000"/>
                  </a:schemeClr>
                </a:solidFill>
              </a:rPr>
              <a:t>তা</a:t>
            </a:r>
            <a:r>
              <a:rPr lang="en-US" sz="2800" b="1" dirty="0" smtClean="0">
                <a:solidFill>
                  <a:schemeClr val="accent5">
                    <a:lumMod val="75000"/>
                  </a:schemeClr>
                </a:solidFill>
              </a:rPr>
              <a:t> </a:t>
            </a:r>
            <a:r>
              <a:rPr lang="en-US" sz="2800" b="1" dirty="0" err="1" smtClean="0">
                <a:solidFill>
                  <a:schemeClr val="accent5">
                    <a:lumMod val="75000"/>
                  </a:schemeClr>
                </a:solidFill>
              </a:rPr>
              <a:t>বলতে</a:t>
            </a:r>
            <a:r>
              <a:rPr lang="en-US" sz="2800" b="1" dirty="0" smtClean="0">
                <a:solidFill>
                  <a:schemeClr val="accent5">
                    <a:lumMod val="75000"/>
                  </a:schemeClr>
                </a:solidFill>
              </a:rPr>
              <a:t> </a:t>
            </a:r>
            <a:r>
              <a:rPr lang="en-US" sz="2800" b="1" dirty="0" err="1" smtClean="0">
                <a:solidFill>
                  <a:schemeClr val="accent5">
                    <a:lumMod val="75000"/>
                  </a:schemeClr>
                </a:solidFill>
              </a:rPr>
              <a:t>পারবে</a:t>
            </a:r>
            <a:endParaRPr lang="en-US" sz="2800" b="1" dirty="0">
              <a:solidFill>
                <a:schemeClr val="accent5">
                  <a:lumMod val="75000"/>
                </a:schemeClr>
              </a:solidFill>
            </a:endParaRPr>
          </a:p>
          <a:p>
            <a:pPr marL="285750" indent="-285750">
              <a:buFont typeface="Wingdings" panose="05000000000000000000" pitchFamily="2" charset="2"/>
              <a:buChar char="Ø"/>
            </a:pPr>
            <a:r>
              <a:rPr lang="bn-IN" sz="2800" b="1" dirty="0" smtClean="0">
                <a:solidFill>
                  <a:schemeClr val="accent5">
                    <a:lumMod val="75000"/>
                  </a:schemeClr>
                </a:solidFill>
              </a:rPr>
              <a:t>গ্যালভানিক কোষ কি তা বলতে পারবে</a:t>
            </a:r>
          </a:p>
          <a:p>
            <a:pPr marL="285750" indent="-285750">
              <a:buFont typeface="Wingdings" panose="05000000000000000000" pitchFamily="2" charset="2"/>
              <a:buChar char="Ø"/>
            </a:pPr>
            <a:r>
              <a:rPr lang="bn-IN" sz="2800" b="1" dirty="0" smtClean="0">
                <a:solidFill>
                  <a:schemeClr val="accent5">
                    <a:lumMod val="75000"/>
                  </a:schemeClr>
                </a:solidFill>
              </a:rPr>
              <a:t>গ্যালভানিক কোষের গঠন ব্যাখ্যা করতে পরবে</a:t>
            </a:r>
          </a:p>
          <a:p>
            <a:pPr marL="285750" indent="-285750">
              <a:buFont typeface="Wingdings" panose="05000000000000000000" pitchFamily="2" charset="2"/>
              <a:buChar char="Ø"/>
            </a:pPr>
            <a:r>
              <a:rPr lang="bn-IN" sz="2800" b="1" dirty="0" smtClean="0">
                <a:solidFill>
                  <a:schemeClr val="accent5">
                    <a:lumMod val="75000"/>
                  </a:schemeClr>
                </a:solidFill>
              </a:rPr>
              <a:t>গ্যলভানিক কোষে সংগঠিত রাসায়নিক বিক্রিয়া সম্পর্কে জেনে তা বলতে পারবে</a:t>
            </a:r>
          </a:p>
          <a:p>
            <a:pPr marL="285750" indent="-285750">
              <a:buFont typeface="Wingdings" panose="05000000000000000000" pitchFamily="2" charset="2"/>
              <a:buChar char="Ø"/>
            </a:pPr>
            <a:r>
              <a:rPr lang="bn-IN" sz="2800" b="1" dirty="0" smtClean="0">
                <a:solidFill>
                  <a:schemeClr val="accent5">
                    <a:lumMod val="75000"/>
                  </a:schemeClr>
                </a:solidFill>
              </a:rPr>
              <a:t>গ্যাল্ভানিক কোষে লবণ সেতুর প্রয়োজনীয়তা ব্যাখ্যা করতে পারবে</a:t>
            </a:r>
            <a:endParaRPr lang="en-US" sz="2800" b="1" dirty="0" smtClean="0">
              <a:solidFill>
                <a:schemeClr val="accent5">
                  <a:lumMod val="75000"/>
                </a:schemeClr>
              </a:solidFill>
            </a:endParaRPr>
          </a:p>
          <a:p>
            <a:endParaRPr lang="en-US" sz="2800" b="1" dirty="0">
              <a:solidFill>
                <a:schemeClr val="accent5">
                  <a:lumMod val="75000"/>
                </a:schemeClr>
              </a:solidFill>
            </a:endParaRPr>
          </a:p>
          <a:p>
            <a:endParaRPr lang="en-US" sz="2800"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0715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2100"/>
                                  </p:stCondLst>
                                  <p:iterate type="lt">
                                    <p:tmPct val="10000"/>
                                  </p:iterate>
                                  <p:childTnLst>
                                    <p:animMotion origin="layout" path="M 1.04167E-6 2.96296E-6 L 0.00169 0.00208 " pathEditMode="relative" rAng="0" ptsTypes="AA">
                                      <p:cBhvr>
                                        <p:cTn id="6" dur="250" accel="50000" decel="50000" autoRev="1" fill="hold">
                                          <p:stCondLst>
                                            <p:cond delay="0"/>
                                          </p:stCondLst>
                                        </p:cTn>
                                        <p:tgtEl>
                                          <p:spTgt spid="2"/>
                                        </p:tgtEl>
                                        <p:attrNameLst>
                                          <p:attrName>ppt_x</p:attrName>
                                          <p:attrName>ppt_y</p:attrName>
                                        </p:attrNameLst>
                                      </p:cBhvr>
                                      <p:rCtr x="78" y="93"/>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 calcmode="lin" valueType="num">
                                      <p:cBhvr additive="base">
                                        <p:cTn id="2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805218" y="300251"/>
            <a:ext cx="10358651" cy="5977719"/>
          </a:xfrm>
          <a:prstGeom prst="flowChartAlternate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3252" y="1037113"/>
            <a:ext cx="7037810" cy="3984482"/>
          </a:xfrm>
          <a:prstGeom prst="rect">
            <a:avLst/>
          </a:prstGeom>
        </p:spPr>
      </p:pic>
      <p:sp>
        <p:nvSpPr>
          <p:cNvPr id="5" name="Pentagon 4"/>
          <p:cNvSpPr/>
          <p:nvPr/>
        </p:nvSpPr>
        <p:spPr>
          <a:xfrm>
            <a:off x="2649416" y="428928"/>
            <a:ext cx="6065482" cy="4513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চিত্রটি লক্ষ্য কর এবং বলোতো এটা কিসের চিত্র--</a:t>
            </a:r>
            <a:endParaRPr lang="en-US" dirty="0"/>
          </a:p>
        </p:txBody>
      </p:sp>
      <p:sp>
        <p:nvSpPr>
          <p:cNvPr id="6" name="Flowchart: Preparation 5"/>
          <p:cNvSpPr/>
          <p:nvPr/>
        </p:nvSpPr>
        <p:spPr>
          <a:xfrm>
            <a:off x="3074820" y="5214732"/>
            <a:ext cx="7888406" cy="609943"/>
          </a:xfrm>
          <a:prstGeom prst="flowChartPreparation">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chemeClr val="tx2">
                    <a:lumMod val="50000"/>
                  </a:schemeClr>
                </a:solidFill>
              </a:rPr>
              <a:t>ঠিক বলেছ—আজকের পাঠ- গ্যাল্ভানিক কোষ</a:t>
            </a:r>
            <a:endParaRPr lang="en-US" dirty="0">
              <a:solidFill>
                <a:schemeClr val="tx2">
                  <a:lumMod val="50000"/>
                </a:schemeClr>
              </a:solidFill>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712551">
            <a:off x="2264576" y="4902697"/>
            <a:ext cx="769681" cy="1449604"/>
          </a:xfrm>
          <a:prstGeom prst="rect">
            <a:avLst/>
          </a:prstGeom>
        </p:spPr>
      </p:pic>
    </p:spTree>
    <p:extLst>
      <p:ext uri="{BB962C8B-B14F-4D97-AF65-F5344CB8AC3E}">
        <p14:creationId xmlns:p14="http://schemas.microsoft.com/office/powerpoint/2010/main" val="364466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que 1"/>
          <p:cNvSpPr/>
          <p:nvPr/>
        </p:nvSpPr>
        <p:spPr>
          <a:xfrm>
            <a:off x="600501" y="450376"/>
            <a:ext cx="10918209" cy="5841242"/>
          </a:xfrm>
          <a:prstGeom prst="plaque">
            <a:avLst/>
          </a:prstGeom>
          <a:blipFill>
            <a:blip r:embed="rId2"/>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3200" b="1" u="sng" dirty="0" smtClean="0">
              <a:solidFill>
                <a:schemeClr val="accent4">
                  <a:lumMod val="75000"/>
                </a:schemeClr>
              </a:solidFill>
            </a:endParaRPr>
          </a:p>
          <a:p>
            <a:pPr algn="ctr"/>
            <a:endParaRPr lang="en-US" sz="2400" b="1" u="sng" dirty="0" smtClean="0">
              <a:solidFill>
                <a:schemeClr val="accent4">
                  <a:lumMod val="75000"/>
                </a:schemeClr>
              </a:solidFill>
            </a:endParaRPr>
          </a:p>
          <a:p>
            <a:pPr algn="ctr"/>
            <a:endParaRPr lang="en-US" sz="2400" b="1" u="sng" dirty="0">
              <a:solidFill>
                <a:schemeClr val="accent4">
                  <a:lumMod val="75000"/>
                </a:schemeClr>
              </a:solidFill>
            </a:endParaRPr>
          </a:p>
          <a:p>
            <a:pPr algn="ctr"/>
            <a:endParaRPr lang="en-US" sz="2400" b="1" u="sng" dirty="0" smtClean="0">
              <a:solidFill>
                <a:schemeClr val="accent4">
                  <a:lumMod val="75000"/>
                </a:schemeClr>
              </a:solidFill>
            </a:endParaRPr>
          </a:p>
          <a:p>
            <a:pPr algn="ctr"/>
            <a:r>
              <a:rPr lang="bn-IN" sz="3600" b="1" u="sng" dirty="0" smtClean="0">
                <a:solidFill>
                  <a:schemeClr val="accent4">
                    <a:lumMod val="75000"/>
                  </a:schemeClr>
                </a:solidFill>
              </a:rPr>
              <a:t>অ্যানোড </a:t>
            </a:r>
            <a:r>
              <a:rPr lang="bn-IN" sz="3600" b="1" u="sng" dirty="0" smtClean="0">
                <a:solidFill>
                  <a:schemeClr val="accent4">
                    <a:lumMod val="75000"/>
                  </a:schemeClr>
                </a:solidFill>
              </a:rPr>
              <a:t>কীঃ</a:t>
            </a:r>
          </a:p>
          <a:p>
            <a:pPr algn="ctr"/>
            <a:endParaRPr lang="bn-IN" sz="2400" b="1" u="sng" dirty="0" smtClean="0">
              <a:solidFill>
                <a:schemeClr val="accent4">
                  <a:lumMod val="75000"/>
                </a:schemeClr>
              </a:solidFill>
            </a:endParaRPr>
          </a:p>
          <a:p>
            <a:r>
              <a:rPr lang="bn-IN" sz="2400" b="1" dirty="0" smtClean="0">
                <a:solidFill>
                  <a:schemeClr val="accent5">
                    <a:lumMod val="50000"/>
                  </a:schemeClr>
                </a:solidFill>
              </a:rPr>
              <a:t>তড়িৎ </a:t>
            </a:r>
            <a:r>
              <a:rPr lang="bn-IN" sz="2400" b="1" dirty="0">
                <a:solidFill>
                  <a:schemeClr val="accent5">
                    <a:lumMod val="50000"/>
                  </a:schemeClr>
                </a:solidFill>
              </a:rPr>
              <a:t>কোষে ব্যবহৃত ধনাত্মক তড়িৎদ্বার কে অ্যানোড বলে।</a:t>
            </a:r>
          </a:p>
          <a:p>
            <a:r>
              <a:rPr lang="bn-IN" sz="2400" b="1" dirty="0" smtClean="0">
                <a:solidFill>
                  <a:schemeClr val="accent5">
                    <a:lumMod val="50000"/>
                  </a:schemeClr>
                </a:solidFill>
              </a:rPr>
              <a:t>সাধার</a:t>
            </a:r>
            <a:r>
              <a:rPr lang="en-US" sz="2400" b="1" dirty="0" smtClean="0">
                <a:solidFill>
                  <a:schemeClr val="accent5">
                    <a:lumMod val="50000"/>
                  </a:schemeClr>
                </a:solidFill>
              </a:rPr>
              <a:t>ন</a:t>
            </a:r>
            <a:r>
              <a:rPr lang="bn-IN" sz="2400" b="1" dirty="0" smtClean="0">
                <a:solidFill>
                  <a:schemeClr val="accent5">
                    <a:lumMod val="50000"/>
                  </a:schemeClr>
                </a:solidFill>
              </a:rPr>
              <a:t>ত </a:t>
            </a:r>
            <a:r>
              <a:rPr lang="bn-IN" sz="2400" b="1" dirty="0">
                <a:solidFill>
                  <a:schemeClr val="accent5">
                    <a:lumMod val="50000"/>
                  </a:schemeClr>
                </a:solidFill>
              </a:rPr>
              <a:t>অপেক্ষাকৃত বেশি সক্রিয় </a:t>
            </a:r>
            <a:r>
              <a:rPr lang="en-US" sz="2400" b="1" dirty="0" err="1" smtClean="0">
                <a:solidFill>
                  <a:schemeClr val="accent5">
                    <a:lumMod val="50000"/>
                  </a:schemeClr>
                </a:solidFill>
              </a:rPr>
              <a:t>ধাতু</a:t>
            </a:r>
            <a:r>
              <a:rPr lang="en-US" sz="2400" b="1" dirty="0" smtClean="0">
                <a:solidFill>
                  <a:schemeClr val="accent5">
                    <a:lumMod val="50000"/>
                  </a:schemeClr>
                </a:solidFill>
              </a:rPr>
              <a:t> </a:t>
            </a:r>
            <a:r>
              <a:rPr lang="en-US" sz="2400" b="1" dirty="0" err="1" smtClean="0">
                <a:solidFill>
                  <a:schemeClr val="accent5">
                    <a:lumMod val="50000"/>
                  </a:schemeClr>
                </a:solidFill>
              </a:rPr>
              <a:t>অ্যানোড</a:t>
            </a:r>
            <a:r>
              <a:rPr lang="en-US" sz="2400" b="1" dirty="0" smtClean="0">
                <a:solidFill>
                  <a:schemeClr val="accent5">
                    <a:lumMod val="50000"/>
                  </a:schemeClr>
                </a:solidFill>
              </a:rPr>
              <a:t> </a:t>
            </a:r>
            <a:r>
              <a:rPr lang="en-US" sz="2400" b="1" dirty="0" err="1" smtClean="0">
                <a:solidFill>
                  <a:schemeClr val="accent5">
                    <a:lumMod val="50000"/>
                  </a:schemeClr>
                </a:solidFill>
              </a:rPr>
              <a:t>হিসাবে</a:t>
            </a:r>
            <a:r>
              <a:rPr lang="en-US" sz="2400" b="1" dirty="0" smtClean="0">
                <a:solidFill>
                  <a:schemeClr val="accent5">
                    <a:lumMod val="50000"/>
                  </a:schemeClr>
                </a:solidFill>
              </a:rPr>
              <a:t> </a:t>
            </a:r>
            <a:r>
              <a:rPr lang="en-US" sz="2400" b="1" dirty="0" err="1" smtClean="0">
                <a:solidFill>
                  <a:schemeClr val="accent5">
                    <a:lumMod val="50000"/>
                  </a:schemeClr>
                </a:solidFill>
              </a:rPr>
              <a:t>ব্যবহৃত</a:t>
            </a:r>
            <a:r>
              <a:rPr lang="en-US" sz="2400" b="1" dirty="0" smtClean="0">
                <a:solidFill>
                  <a:schemeClr val="accent5">
                    <a:lumMod val="50000"/>
                  </a:schemeClr>
                </a:solidFill>
              </a:rPr>
              <a:t> </a:t>
            </a:r>
            <a:r>
              <a:rPr lang="en-US" sz="2400" b="1" dirty="0" err="1" smtClean="0">
                <a:solidFill>
                  <a:schemeClr val="accent5">
                    <a:lumMod val="50000"/>
                  </a:schemeClr>
                </a:solidFill>
              </a:rPr>
              <a:t>হয়</a:t>
            </a:r>
            <a:r>
              <a:rPr lang="bn-IN" sz="2400" b="1" dirty="0" smtClean="0">
                <a:solidFill>
                  <a:schemeClr val="accent5">
                    <a:lumMod val="50000"/>
                  </a:schemeClr>
                </a:solidFill>
              </a:rPr>
              <a:t>। অ্যানোডে জারণ বিক্রিয়া ঘটে এবং ঋনাত্মক আয়ন( অ্যানায়ন) আকৃষ্ট হয়।</a:t>
            </a:r>
          </a:p>
          <a:p>
            <a:pPr algn="ctr"/>
            <a:r>
              <a:rPr lang="bn-IN" sz="4000" b="1" u="sng" dirty="0" smtClean="0">
                <a:solidFill>
                  <a:schemeClr val="accent2">
                    <a:lumMod val="75000"/>
                  </a:schemeClr>
                </a:solidFill>
              </a:rPr>
              <a:t>ক্যাথোড </a:t>
            </a:r>
            <a:r>
              <a:rPr lang="bn-IN" sz="4000" b="1" u="sng" dirty="0" smtClean="0">
                <a:solidFill>
                  <a:schemeClr val="accent2">
                    <a:lumMod val="75000"/>
                  </a:schemeClr>
                </a:solidFill>
              </a:rPr>
              <a:t>কীঃ</a:t>
            </a:r>
          </a:p>
          <a:p>
            <a:pPr algn="ctr"/>
            <a:endParaRPr lang="bn-IN" sz="2400" b="1" dirty="0" smtClean="0">
              <a:solidFill>
                <a:schemeClr val="accent2">
                  <a:lumMod val="75000"/>
                </a:schemeClr>
              </a:solidFill>
            </a:endParaRPr>
          </a:p>
          <a:p>
            <a:r>
              <a:rPr lang="bn-IN" sz="2400" b="1" dirty="0">
                <a:solidFill>
                  <a:schemeClr val="accent5">
                    <a:lumMod val="50000"/>
                  </a:schemeClr>
                </a:solidFill>
              </a:rPr>
              <a:t>তড়িৎ কোষে ব্যবহৃত ঋ</a:t>
            </a:r>
            <a:r>
              <a:rPr lang="bn-IN" sz="2400" b="1" dirty="0" smtClean="0">
                <a:solidFill>
                  <a:schemeClr val="accent5">
                    <a:lumMod val="50000"/>
                  </a:schemeClr>
                </a:solidFill>
              </a:rPr>
              <a:t>নাত্মক </a:t>
            </a:r>
            <a:r>
              <a:rPr lang="bn-IN" sz="2400" b="1" dirty="0">
                <a:solidFill>
                  <a:schemeClr val="accent5">
                    <a:lumMod val="50000"/>
                  </a:schemeClr>
                </a:solidFill>
              </a:rPr>
              <a:t>তড়িৎদ্বার কে </a:t>
            </a:r>
            <a:r>
              <a:rPr lang="bn-IN" sz="2400" b="1" dirty="0" smtClean="0">
                <a:solidFill>
                  <a:schemeClr val="accent5">
                    <a:lumMod val="50000"/>
                  </a:schemeClr>
                </a:solidFill>
              </a:rPr>
              <a:t>ক্যাথোড </a:t>
            </a:r>
            <a:r>
              <a:rPr lang="bn-IN" sz="2400" b="1" dirty="0">
                <a:solidFill>
                  <a:schemeClr val="accent5">
                    <a:lumMod val="50000"/>
                  </a:schemeClr>
                </a:solidFill>
              </a:rPr>
              <a:t>বলে</a:t>
            </a:r>
            <a:r>
              <a:rPr lang="bn-IN" sz="2400" b="1" dirty="0" smtClean="0">
                <a:solidFill>
                  <a:schemeClr val="accent5">
                    <a:lumMod val="50000"/>
                  </a:schemeClr>
                </a:solidFill>
              </a:rPr>
              <a:t>।</a:t>
            </a:r>
          </a:p>
          <a:p>
            <a:r>
              <a:rPr lang="bn-IN" sz="2400" b="1" dirty="0" smtClean="0">
                <a:solidFill>
                  <a:schemeClr val="accent5">
                    <a:lumMod val="50000"/>
                  </a:schemeClr>
                </a:solidFill>
              </a:rPr>
              <a:t>সাধার</a:t>
            </a:r>
            <a:r>
              <a:rPr lang="en-US" sz="2400" b="1" dirty="0" smtClean="0">
                <a:solidFill>
                  <a:schemeClr val="accent5">
                    <a:lumMod val="50000"/>
                  </a:schemeClr>
                </a:solidFill>
              </a:rPr>
              <a:t>ন</a:t>
            </a:r>
            <a:r>
              <a:rPr lang="bn-IN" sz="2400" b="1" dirty="0" smtClean="0">
                <a:solidFill>
                  <a:schemeClr val="accent5">
                    <a:lumMod val="50000"/>
                  </a:schemeClr>
                </a:solidFill>
              </a:rPr>
              <a:t>ত অপেক্ষাকৃত কম সক্রিয় ধাতু /মৌল ক্যাথোড </a:t>
            </a:r>
            <a:r>
              <a:rPr lang="bn-IN" sz="2400" b="1" dirty="0">
                <a:solidFill>
                  <a:schemeClr val="accent5">
                    <a:lumMod val="50000"/>
                  </a:schemeClr>
                </a:solidFill>
              </a:rPr>
              <a:t>হিসাবে ব্যবহৃত হয়। </a:t>
            </a:r>
            <a:r>
              <a:rPr lang="bn-IN" sz="2400" b="1" dirty="0" smtClean="0">
                <a:solidFill>
                  <a:schemeClr val="accent5">
                    <a:lumMod val="50000"/>
                  </a:schemeClr>
                </a:solidFill>
              </a:rPr>
              <a:t>ক্যাথোডে বিজারণ </a:t>
            </a:r>
            <a:r>
              <a:rPr lang="bn-IN" sz="2400" b="1" dirty="0">
                <a:solidFill>
                  <a:schemeClr val="accent5">
                    <a:lumMod val="50000"/>
                  </a:schemeClr>
                </a:solidFill>
              </a:rPr>
              <a:t>বিক্রিয়া ঘটে </a:t>
            </a:r>
            <a:r>
              <a:rPr lang="bn-IN" sz="2400" b="1" dirty="0" smtClean="0">
                <a:solidFill>
                  <a:schemeClr val="accent5">
                    <a:lumMod val="50000"/>
                  </a:schemeClr>
                </a:solidFill>
              </a:rPr>
              <a:t>এবং ধনাত্মক </a:t>
            </a:r>
            <a:r>
              <a:rPr lang="bn-IN" sz="2400" b="1" dirty="0">
                <a:solidFill>
                  <a:schemeClr val="accent5">
                    <a:lumMod val="50000"/>
                  </a:schemeClr>
                </a:solidFill>
              </a:rPr>
              <a:t>আয়ন( </a:t>
            </a:r>
            <a:r>
              <a:rPr lang="bn-IN" sz="2400" b="1" dirty="0" smtClean="0">
                <a:solidFill>
                  <a:schemeClr val="accent5">
                    <a:lumMod val="50000"/>
                  </a:schemeClr>
                </a:solidFill>
              </a:rPr>
              <a:t>ক্যাটায়ন</a:t>
            </a:r>
            <a:r>
              <a:rPr lang="bn-IN" sz="2400" b="1" dirty="0">
                <a:solidFill>
                  <a:schemeClr val="accent5">
                    <a:lumMod val="50000"/>
                  </a:schemeClr>
                </a:solidFill>
              </a:rPr>
              <a:t>) </a:t>
            </a:r>
            <a:r>
              <a:rPr lang="bn-IN" sz="2400" b="1" dirty="0" smtClean="0">
                <a:solidFill>
                  <a:schemeClr val="accent5">
                    <a:lumMod val="50000"/>
                  </a:schemeClr>
                </a:solidFill>
              </a:rPr>
              <a:t>আকৃষ্ট হয়</a:t>
            </a:r>
            <a:r>
              <a:rPr lang="bn-IN" sz="2400" dirty="0" smtClean="0"/>
              <a:t> </a:t>
            </a:r>
            <a:r>
              <a:rPr lang="bn-IN" sz="2400" dirty="0" smtClean="0">
                <a:solidFill>
                  <a:schemeClr val="accent5">
                    <a:lumMod val="75000"/>
                  </a:schemeClr>
                </a:solidFill>
              </a:rPr>
              <a:t>।</a:t>
            </a:r>
            <a:endParaRPr lang="en-US" sz="2400" dirty="0" smtClean="0">
              <a:solidFill>
                <a:schemeClr val="accent5">
                  <a:lumMod val="75000"/>
                </a:schemeClr>
              </a:solidFill>
            </a:endParaRPr>
          </a:p>
          <a:p>
            <a:endParaRPr lang="en-US" dirty="0">
              <a:solidFill>
                <a:schemeClr val="accent5">
                  <a:lumMod val="75000"/>
                </a:schemeClr>
              </a:solidFill>
            </a:endParaRPr>
          </a:p>
          <a:p>
            <a:endParaRPr lang="en-US" dirty="0" smtClean="0">
              <a:solidFill>
                <a:schemeClr val="accent5">
                  <a:lumMod val="75000"/>
                </a:schemeClr>
              </a:solidFill>
            </a:endParaRPr>
          </a:p>
          <a:p>
            <a:endParaRPr lang="en-US" dirty="0">
              <a:solidFill>
                <a:schemeClr val="accent5">
                  <a:lumMod val="75000"/>
                </a:schemeClr>
              </a:solidFill>
            </a:endParaRPr>
          </a:p>
          <a:p>
            <a:endParaRPr lang="bn-IN" dirty="0">
              <a:solidFill>
                <a:schemeClr val="accent5">
                  <a:lumMod val="75000"/>
                </a:schemeClr>
              </a:solidFill>
            </a:endParaRPr>
          </a:p>
          <a:p>
            <a:pPr algn="ctr"/>
            <a:endParaRPr lang="bn-IN" dirty="0"/>
          </a:p>
          <a:p>
            <a:pPr algn="ctr"/>
            <a:endParaRPr lang="en-US" dirty="0"/>
          </a:p>
        </p:txBody>
      </p:sp>
    </p:spTree>
    <p:extLst>
      <p:ext uri="{BB962C8B-B14F-4D97-AF65-F5344CB8AC3E}">
        <p14:creationId xmlns:p14="http://schemas.microsoft.com/office/powerpoint/2010/main" val="211706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anim calcmode="lin" valueType="num">
                                      <p:cBhvr additive="base">
                                        <p:cTn id="1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p:cTn id="25"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Effect transition="in" filter="fade">
                                      <p:cBhvr>
                                        <p:cTn id="33" dur="2000"/>
                                        <p:tgtEl>
                                          <p:spTgt spid="2">
                                            <p:txEl>
                                              <p:pRg st="10" end="10"/>
                                            </p:txEl>
                                          </p:spTgt>
                                        </p:tgtEl>
                                      </p:cBhvr>
                                    </p:animEffect>
                                    <p:anim calcmode="lin" valueType="num">
                                      <p:cBhvr>
                                        <p:cTn id="34" dur="2000" fill="hold"/>
                                        <p:tgtEl>
                                          <p:spTgt spid="2">
                                            <p:txEl>
                                              <p:pRg st="10" end="10"/>
                                            </p:txEl>
                                          </p:spTgt>
                                        </p:tgtEl>
                                        <p:attrNameLst>
                                          <p:attrName>ppt_w</p:attrName>
                                        </p:attrNameLst>
                                      </p:cBhvr>
                                      <p:tavLst>
                                        <p:tav tm="0" fmla="#ppt_w*sin(2.5*pi*$)">
                                          <p:val>
                                            <p:fltVal val="0"/>
                                          </p:val>
                                        </p:tav>
                                        <p:tav tm="100000">
                                          <p:val>
                                            <p:fltVal val="1"/>
                                          </p:val>
                                        </p:tav>
                                      </p:tavLst>
                                    </p:anim>
                                    <p:anim calcmode="lin" valueType="num">
                                      <p:cBhvr>
                                        <p:cTn id="35" dur="2000" fill="hold"/>
                                        <p:tgtEl>
                                          <p:spTgt spid="2">
                                            <p:txEl>
                                              <p:pRg st="10" end="10"/>
                                            </p:txEl>
                                          </p:spTgt>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0"/>
                                  </p:stCondLst>
                                  <p:childTnLst>
                                    <p:set>
                                      <p:cBhvr>
                                        <p:cTn id="37" dur="1" fill="hold">
                                          <p:stCondLst>
                                            <p:cond delay="0"/>
                                          </p:stCondLst>
                                        </p:cTn>
                                        <p:tgtEl>
                                          <p:spTgt spid="2">
                                            <p:txEl>
                                              <p:pRg st="11" end="11"/>
                                            </p:txEl>
                                          </p:spTgt>
                                        </p:tgtEl>
                                        <p:attrNameLst>
                                          <p:attrName>style.visibility</p:attrName>
                                        </p:attrNameLst>
                                      </p:cBhvr>
                                      <p:to>
                                        <p:strVal val="visible"/>
                                      </p:to>
                                    </p:set>
                                    <p:animEffect transition="in" filter="fade">
                                      <p:cBhvr>
                                        <p:cTn id="38" dur="2000"/>
                                        <p:tgtEl>
                                          <p:spTgt spid="2">
                                            <p:txEl>
                                              <p:pRg st="11" end="11"/>
                                            </p:txEl>
                                          </p:spTgt>
                                        </p:tgtEl>
                                      </p:cBhvr>
                                    </p:animEffect>
                                    <p:anim calcmode="lin" valueType="num">
                                      <p:cBhvr>
                                        <p:cTn id="39" dur="2000" fill="hold"/>
                                        <p:tgtEl>
                                          <p:spTgt spid="2">
                                            <p:txEl>
                                              <p:pRg st="11" end="11"/>
                                            </p:txEl>
                                          </p:spTgt>
                                        </p:tgtEl>
                                        <p:attrNameLst>
                                          <p:attrName>ppt_w</p:attrName>
                                        </p:attrNameLst>
                                      </p:cBhvr>
                                      <p:tavLst>
                                        <p:tav tm="0" fmla="#ppt_w*sin(2.5*pi*$)">
                                          <p:val>
                                            <p:fltVal val="0"/>
                                          </p:val>
                                        </p:tav>
                                        <p:tav tm="100000">
                                          <p:val>
                                            <p:fltVal val="1"/>
                                          </p:val>
                                        </p:tav>
                                      </p:tavLst>
                                    </p:anim>
                                    <p:anim calcmode="lin" valueType="num">
                                      <p:cBhvr>
                                        <p:cTn id="40" dur="2000" fill="hold"/>
                                        <p:tgtEl>
                                          <p:spTgt spid="2">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259307" y="464023"/>
            <a:ext cx="11723427" cy="5895834"/>
          </a:xfrm>
          <a:prstGeom prst="beve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u="sng" dirty="0">
                <a:solidFill>
                  <a:schemeClr val="tx1">
                    <a:lumMod val="85000"/>
                    <a:lumOff val="15000"/>
                  </a:schemeClr>
                </a:solidFill>
              </a:rPr>
              <a:t>গ্যাল্ভানিক সেল/কোষঃ</a:t>
            </a:r>
          </a:p>
          <a:p>
            <a:pPr algn="just"/>
            <a:r>
              <a:rPr lang="bn-IN" sz="3600" dirty="0">
                <a:solidFill>
                  <a:schemeClr val="accent6">
                    <a:lumMod val="50000"/>
                  </a:schemeClr>
                </a:solidFill>
              </a:rPr>
              <a:t>যে তড়িৎ রাসায়নিক কোষে বাইরে থেকে কোন তড়িৎ সরবরাহের ব্যবস্থা </a:t>
            </a:r>
            <a:r>
              <a:rPr lang="en-US" sz="3600" dirty="0" err="1">
                <a:solidFill>
                  <a:schemeClr val="accent6">
                    <a:lumMod val="50000"/>
                  </a:schemeClr>
                </a:solidFill>
              </a:rPr>
              <a:t>থাকে</a:t>
            </a:r>
            <a:r>
              <a:rPr lang="en-US" sz="3600" dirty="0">
                <a:solidFill>
                  <a:schemeClr val="accent6">
                    <a:lumMod val="50000"/>
                  </a:schemeClr>
                </a:solidFill>
              </a:rPr>
              <a:t> </a:t>
            </a:r>
            <a:r>
              <a:rPr lang="en-US" sz="3600" dirty="0" err="1">
                <a:solidFill>
                  <a:schemeClr val="accent6">
                    <a:lumMod val="50000"/>
                  </a:schemeClr>
                </a:solidFill>
              </a:rPr>
              <a:t>না</a:t>
            </a:r>
            <a:r>
              <a:rPr lang="bn-IN" sz="3600" dirty="0">
                <a:solidFill>
                  <a:schemeClr val="accent6">
                    <a:lumMod val="50000"/>
                  </a:schemeClr>
                </a:solidFill>
              </a:rPr>
              <a:t> বরং অভ্যন্তরীণ রাসায়নিক পদার্থই তড়িৎ প্রবাহের উৎস হিসেবে কাজ করে সেই তড়িৎ রাসায়নিক  কোষকে গ্যাল্ভানিক কোষ বলে।</a:t>
            </a:r>
            <a:endParaRPr lang="en-US" sz="3600" dirty="0">
              <a:solidFill>
                <a:schemeClr val="accent6">
                  <a:lumMod val="50000"/>
                </a:schemeClr>
              </a:solidFill>
            </a:endParaRPr>
          </a:p>
        </p:txBody>
      </p:sp>
    </p:spTree>
    <p:extLst>
      <p:ext uri="{BB962C8B-B14F-4D97-AF65-F5344CB8AC3E}">
        <p14:creationId xmlns:p14="http://schemas.microsoft.com/office/powerpoint/2010/main" val="4068861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873457" y="968991"/>
            <a:ext cx="10194877" cy="4790363"/>
          </a:xfrm>
          <a:prstGeom prst="round2Diag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i="1" u="sng" dirty="0" smtClean="0">
              <a:solidFill>
                <a:schemeClr val="accent5">
                  <a:lumMod val="75000"/>
                </a:schemeClr>
              </a:solidFill>
            </a:endParaRPr>
          </a:p>
          <a:p>
            <a:pPr algn="ctr"/>
            <a:endParaRPr lang="en-US" sz="2400" b="1" i="1" u="sng" dirty="0">
              <a:solidFill>
                <a:schemeClr val="accent5">
                  <a:lumMod val="75000"/>
                </a:schemeClr>
              </a:solidFill>
            </a:endParaRPr>
          </a:p>
          <a:p>
            <a:pPr algn="ctr"/>
            <a:endParaRPr lang="en-US" sz="2400" b="1" i="1" u="sng" dirty="0">
              <a:solidFill>
                <a:schemeClr val="accent5">
                  <a:lumMod val="75000"/>
                </a:schemeClr>
              </a:solidFill>
            </a:endParaRPr>
          </a:p>
          <a:p>
            <a:pPr algn="ctr"/>
            <a:endParaRPr lang="en-US" sz="2400" b="1" i="1" u="sng" dirty="0" smtClean="0">
              <a:solidFill>
                <a:schemeClr val="accent5">
                  <a:lumMod val="75000"/>
                </a:schemeClr>
              </a:solidFill>
            </a:endParaRPr>
          </a:p>
          <a:p>
            <a:pPr algn="ctr"/>
            <a:r>
              <a:rPr lang="bn-IN" sz="4000" b="1" i="1" u="sng" dirty="0" smtClean="0">
                <a:solidFill>
                  <a:schemeClr val="accent5">
                    <a:lumMod val="75000"/>
                  </a:schemeClr>
                </a:solidFill>
              </a:rPr>
              <a:t>গ্যাল্ভানিক কোষের গঠন প্রণালী</a:t>
            </a:r>
            <a:r>
              <a:rPr lang="en-US" sz="4000" dirty="0" smtClean="0">
                <a:solidFill>
                  <a:schemeClr val="accent5">
                    <a:lumMod val="75000"/>
                  </a:schemeClr>
                </a:solidFill>
              </a:rPr>
              <a:t>ঃ</a:t>
            </a:r>
          </a:p>
          <a:p>
            <a:pPr algn="ctr"/>
            <a:endParaRPr lang="bn-IN" sz="2800" dirty="0" smtClean="0">
              <a:solidFill>
                <a:schemeClr val="accent5">
                  <a:lumMod val="75000"/>
                </a:schemeClr>
              </a:solidFill>
            </a:endParaRPr>
          </a:p>
          <a:p>
            <a:pPr algn="just"/>
            <a:r>
              <a:rPr lang="bn-IN" sz="2800" dirty="0" smtClean="0"/>
              <a:t>এতে</a:t>
            </a:r>
            <a:r>
              <a:rPr lang="en-US" sz="2800" dirty="0" smtClean="0"/>
              <a:t> </a:t>
            </a:r>
            <a:r>
              <a:rPr lang="en-US" sz="2800" dirty="0" err="1" smtClean="0"/>
              <a:t>অ্যা</a:t>
            </a:r>
            <a:r>
              <a:rPr lang="bn-IN" sz="2800" dirty="0" smtClean="0"/>
              <a:t>নোড হিসাবে ধাতব</a:t>
            </a:r>
            <a:r>
              <a:rPr lang="en-US" sz="2800" dirty="0" smtClean="0"/>
              <a:t> </a:t>
            </a:r>
            <a:r>
              <a:rPr lang="en-US" sz="2800" dirty="0" err="1" smtClean="0"/>
              <a:t>জিঙ্ক</a:t>
            </a:r>
            <a:r>
              <a:rPr lang="bn-IN" sz="2800" dirty="0" smtClean="0"/>
              <a:t> দন্ড এবং ক্যাথোড হিসাবে </a:t>
            </a:r>
            <a:r>
              <a:rPr lang="en-US" sz="2800" dirty="0" err="1" smtClean="0"/>
              <a:t>কপার</a:t>
            </a:r>
            <a:r>
              <a:rPr lang="bn-IN" sz="2800" dirty="0" smtClean="0"/>
              <a:t> দন্ড ব্যবহার করা হয়। একটি  পরিবাহী তারের সাহায্যে</a:t>
            </a:r>
            <a:r>
              <a:rPr lang="en-US" sz="2800" dirty="0" smtClean="0"/>
              <a:t> </a:t>
            </a:r>
            <a:r>
              <a:rPr lang="en-US" sz="2800" dirty="0" err="1" smtClean="0"/>
              <a:t>অ্যা</a:t>
            </a:r>
            <a:r>
              <a:rPr lang="bn-IN" sz="2800" dirty="0" smtClean="0"/>
              <a:t>নোড ও ক্যাথোডকে যুক্ত করে তার সাথে একটি বাল্বের</a:t>
            </a:r>
            <a:r>
              <a:rPr lang="en-US" sz="2800" dirty="0" smtClean="0"/>
              <a:t> </a:t>
            </a:r>
            <a:r>
              <a:rPr lang="en-US" sz="2800" dirty="0" err="1" smtClean="0"/>
              <a:t>সংযোগ</a:t>
            </a:r>
            <a:r>
              <a:rPr lang="en-US" sz="2800" dirty="0" smtClean="0"/>
              <a:t> </a:t>
            </a:r>
            <a:r>
              <a:rPr lang="en-US" sz="2800" dirty="0" err="1" smtClean="0"/>
              <a:t>স্থাপন</a:t>
            </a:r>
            <a:r>
              <a:rPr lang="en-US" sz="2800" dirty="0" smtClean="0"/>
              <a:t> </a:t>
            </a:r>
            <a:r>
              <a:rPr lang="en-US" sz="2800" dirty="0" err="1" smtClean="0"/>
              <a:t>করতে</a:t>
            </a:r>
            <a:r>
              <a:rPr lang="en-US" sz="2800" dirty="0" smtClean="0"/>
              <a:t> </a:t>
            </a:r>
            <a:r>
              <a:rPr lang="en-US" sz="2800" dirty="0" err="1" smtClean="0"/>
              <a:t>হয়</a:t>
            </a:r>
            <a:r>
              <a:rPr lang="en-US" sz="2800" dirty="0" smtClean="0"/>
              <a:t>।</a:t>
            </a:r>
            <a:r>
              <a:rPr lang="bn-IN" sz="2800" dirty="0" smtClean="0"/>
              <a:t> এরপর  </a:t>
            </a:r>
            <a:r>
              <a:rPr lang="en-US" sz="2800" dirty="0" err="1" smtClean="0"/>
              <a:t>অ্যা</a:t>
            </a:r>
            <a:r>
              <a:rPr lang="bn-IN" sz="2800" dirty="0" smtClean="0"/>
              <a:t>নোড প্রকোষ্ঠে</a:t>
            </a:r>
            <a:r>
              <a:rPr lang="en-US" sz="2800" dirty="0" smtClean="0"/>
              <a:t>  </a:t>
            </a:r>
            <a:r>
              <a:rPr lang="en-US" sz="2800" dirty="0" err="1" smtClean="0"/>
              <a:t>জিংক</a:t>
            </a:r>
            <a:r>
              <a:rPr lang="bn-IN" sz="2800" dirty="0" smtClean="0"/>
              <a:t> সালফেট দ্রবণ এবং ক্যাথোড প্রকোষ্ঠে</a:t>
            </a:r>
            <a:r>
              <a:rPr lang="en-US" sz="2800" dirty="0" smtClean="0"/>
              <a:t> </a:t>
            </a:r>
            <a:r>
              <a:rPr lang="en-US" sz="2800" dirty="0" err="1" smtClean="0"/>
              <a:t>কপার</a:t>
            </a:r>
            <a:r>
              <a:rPr lang="bn-IN" sz="2800" dirty="0" smtClean="0"/>
              <a:t> সালফেট দ্রবণ নিতে হয়।গ্যাল্ভানিক কোষ অবশ্যই দুটি প্রকোষ্ঠ বিশিষ্ট হয়।এই প্রকোষ্ঠ দুটি আলাদা থাকতে পারে অথবা একটির মধ্যে অন্যটি থাকতে পারে।</a:t>
            </a:r>
            <a:endParaRPr lang="en-US" sz="2800" dirty="0" smtClean="0"/>
          </a:p>
          <a:p>
            <a:pPr algn="just"/>
            <a:endParaRPr lang="en-US" sz="2400" dirty="0"/>
          </a:p>
          <a:p>
            <a:pPr algn="just"/>
            <a:endParaRPr lang="en-US" sz="2400" dirty="0" smtClean="0"/>
          </a:p>
          <a:p>
            <a:pPr algn="just"/>
            <a:endParaRPr lang="en-US" sz="2400" dirty="0"/>
          </a:p>
          <a:p>
            <a:pPr algn="just"/>
            <a:endParaRPr lang="en-US" sz="2400" dirty="0"/>
          </a:p>
        </p:txBody>
      </p:sp>
    </p:spTree>
    <p:extLst>
      <p:ext uri="{BB962C8B-B14F-4D97-AF65-F5344CB8AC3E}">
        <p14:creationId xmlns:p14="http://schemas.microsoft.com/office/powerpoint/2010/main" val="278739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 calcmode="lin" valueType="num">
                                      <p:cBhvr>
                                        <p:cTn id="12"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Plaque 1"/>
              <p:cNvSpPr/>
              <p:nvPr/>
            </p:nvSpPr>
            <p:spPr>
              <a:xfrm>
                <a:off x="1392071" y="4026089"/>
                <a:ext cx="8802806" cy="2698058"/>
              </a:xfrm>
              <a:prstGeom prst="plaque">
                <a:avLst/>
              </a:prstGeom>
              <a:solidFill>
                <a:schemeClr val="accent4">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err="1" smtClean="0">
                    <a:solidFill>
                      <a:schemeClr val="accent5">
                        <a:lumMod val="75000"/>
                      </a:schemeClr>
                    </a:solidFill>
                  </a:rPr>
                  <a:t>গ্যাল্ভানিক</a:t>
                </a:r>
                <a:r>
                  <a:rPr lang="en-US" sz="4000" dirty="0" smtClean="0">
                    <a:solidFill>
                      <a:schemeClr val="accent5">
                        <a:lumMod val="75000"/>
                      </a:schemeClr>
                    </a:solidFill>
                  </a:rPr>
                  <a:t> </a:t>
                </a:r>
                <a:r>
                  <a:rPr lang="en-US" sz="4000" dirty="0" err="1" smtClean="0">
                    <a:solidFill>
                      <a:schemeClr val="accent5">
                        <a:lumMod val="75000"/>
                      </a:schemeClr>
                    </a:solidFill>
                  </a:rPr>
                  <a:t>কোষে</a:t>
                </a:r>
                <a:r>
                  <a:rPr lang="en-US" sz="4000" dirty="0" smtClean="0">
                    <a:solidFill>
                      <a:schemeClr val="accent5">
                        <a:lumMod val="75000"/>
                      </a:schemeClr>
                    </a:solidFill>
                  </a:rPr>
                  <a:t> </a:t>
                </a:r>
                <a:r>
                  <a:rPr lang="en-US" sz="4000" dirty="0" err="1" smtClean="0">
                    <a:solidFill>
                      <a:schemeClr val="accent5">
                        <a:lumMod val="75000"/>
                      </a:schemeClr>
                    </a:solidFill>
                  </a:rPr>
                  <a:t>সংগঠিত</a:t>
                </a:r>
                <a:r>
                  <a:rPr lang="en-US" sz="4000" dirty="0" smtClean="0">
                    <a:solidFill>
                      <a:schemeClr val="accent5">
                        <a:lumMod val="75000"/>
                      </a:schemeClr>
                    </a:solidFill>
                  </a:rPr>
                  <a:t> </a:t>
                </a:r>
                <a:r>
                  <a:rPr lang="en-US" sz="4000" dirty="0" err="1" smtClean="0">
                    <a:solidFill>
                      <a:schemeClr val="accent5">
                        <a:lumMod val="75000"/>
                      </a:schemeClr>
                    </a:solidFill>
                  </a:rPr>
                  <a:t>রাসায়নিক</a:t>
                </a:r>
                <a:r>
                  <a:rPr lang="en-US" sz="4000" dirty="0" smtClean="0">
                    <a:solidFill>
                      <a:schemeClr val="accent5">
                        <a:lumMod val="75000"/>
                      </a:schemeClr>
                    </a:solidFill>
                  </a:rPr>
                  <a:t> </a:t>
                </a:r>
                <a:r>
                  <a:rPr lang="en-US" sz="4000" dirty="0" err="1" smtClean="0">
                    <a:solidFill>
                      <a:schemeClr val="accent5">
                        <a:lumMod val="75000"/>
                      </a:schemeClr>
                    </a:solidFill>
                  </a:rPr>
                  <a:t>বিক্রিয়াঃ</a:t>
                </a:r>
                <a:endParaRPr lang="en-US" sz="2400" dirty="0"/>
              </a:p>
              <a:p>
                <a:r>
                  <a:rPr lang="en-US" sz="3200" dirty="0" smtClean="0">
                    <a:solidFill>
                      <a:schemeClr val="accent4">
                        <a:lumMod val="60000"/>
                        <a:lumOff val="40000"/>
                      </a:schemeClr>
                    </a:solidFill>
                  </a:rPr>
                  <a:t>আনোড</a:t>
                </a:r>
                <a:r>
                  <a:rPr lang="en-US" sz="3200" dirty="0">
                    <a:solidFill>
                      <a:schemeClr val="accent4">
                        <a:lumMod val="60000"/>
                        <a:lumOff val="40000"/>
                      </a:schemeClr>
                    </a:solidFill>
                  </a:rPr>
                  <a:t> </a:t>
                </a:r>
                <a:r>
                  <a:rPr lang="en-US" sz="3200" dirty="0" err="1">
                    <a:solidFill>
                      <a:schemeClr val="accent4">
                        <a:lumMod val="60000"/>
                        <a:lumOff val="40000"/>
                      </a:schemeClr>
                    </a:solidFill>
                  </a:rPr>
                  <a:t>বিক্রিয়াঃ</a:t>
                </a:r>
                <a:r>
                  <a:rPr lang="en-US" sz="3200" dirty="0">
                    <a:solidFill>
                      <a:schemeClr val="accent4">
                        <a:lumMod val="60000"/>
                        <a:lumOff val="40000"/>
                      </a:schemeClr>
                    </a:solidFill>
                  </a:rPr>
                  <a:t>  </a:t>
                </a:r>
                <a:r>
                  <a:rPr lang="en-US" sz="3200" dirty="0" smtClean="0">
                    <a:solidFill>
                      <a:schemeClr val="accent4">
                        <a:lumMod val="60000"/>
                        <a:lumOff val="40000"/>
                      </a:schemeClr>
                    </a:solidFill>
                  </a:rPr>
                  <a:t> </a:t>
                </a:r>
                <a:r>
                  <a:rPr lang="en-US" sz="3200" dirty="0">
                    <a:solidFill>
                      <a:schemeClr val="accent4">
                        <a:lumMod val="60000"/>
                        <a:lumOff val="40000"/>
                      </a:schemeClr>
                    </a:solidFill>
                  </a:rPr>
                  <a:t>Zn</a:t>
                </a:r>
                <a14:m>
                  <m:oMath xmlns:m="http://schemas.openxmlformats.org/officeDocument/2006/math">
                    <m:r>
                      <a:rPr lang="en-US" sz="3200" i="1">
                        <a:solidFill>
                          <a:schemeClr val="accent4">
                            <a:lumMod val="60000"/>
                            <a:lumOff val="40000"/>
                          </a:schemeClr>
                        </a:solidFill>
                        <a:latin typeface="Cambria Math" panose="02040503050406030204" pitchFamily="18" charset="0"/>
                      </a:rPr>
                      <m:t>    →</m:t>
                    </m:r>
                  </m:oMath>
                </a14:m>
                <a:r>
                  <a:rPr lang="en-US" sz="3200" dirty="0">
                    <a:solidFill>
                      <a:schemeClr val="accent4">
                        <a:lumMod val="60000"/>
                        <a:lumOff val="40000"/>
                      </a:schemeClr>
                    </a:solidFill>
                  </a:rPr>
                  <a:t> Zn</a:t>
                </a:r>
                <a:r>
                  <a:rPr lang="en-US" sz="3200" baseline="30000" dirty="0">
                    <a:solidFill>
                      <a:schemeClr val="accent4">
                        <a:lumMod val="60000"/>
                        <a:lumOff val="40000"/>
                      </a:schemeClr>
                    </a:solidFill>
                  </a:rPr>
                  <a:t>2+</a:t>
                </a:r>
                <a:r>
                  <a:rPr lang="en-US" sz="3200" dirty="0">
                    <a:solidFill>
                      <a:schemeClr val="accent4">
                        <a:lumMod val="60000"/>
                        <a:lumOff val="40000"/>
                      </a:schemeClr>
                    </a:solidFill>
                  </a:rPr>
                  <a:t> + </a:t>
                </a:r>
                <a:r>
                  <a:rPr lang="en-US" sz="3200" dirty="0" smtClean="0">
                    <a:solidFill>
                      <a:schemeClr val="accent4">
                        <a:lumMod val="60000"/>
                        <a:lumOff val="40000"/>
                      </a:schemeClr>
                    </a:solidFill>
                  </a:rPr>
                  <a:t>2e</a:t>
                </a:r>
                <a:r>
                  <a:rPr lang="en-US" sz="3200" baseline="30000" dirty="0" smtClean="0">
                    <a:solidFill>
                      <a:schemeClr val="accent4">
                        <a:lumMod val="60000"/>
                        <a:lumOff val="40000"/>
                      </a:schemeClr>
                    </a:solidFill>
                  </a:rPr>
                  <a:t>-</a:t>
                </a:r>
                <a:endParaRPr lang="bn-IN" sz="3200" dirty="0" smtClean="0">
                  <a:solidFill>
                    <a:schemeClr val="accent4">
                      <a:lumMod val="60000"/>
                      <a:lumOff val="40000"/>
                    </a:schemeClr>
                  </a:solidFill>
                </a:endParaRPr>
              </a:p>
              <a:p>
                <a:r>
                  <a:rPr lang="en-US" sz="3200" dirty="0" err="1" smtClean="0">
                    <a:solidFill>
                      <a:schemeClr val="accent4">
                        <a:lumMod val="60000"/>
                        <a:lumOff val="40000"/>
                      </a:schemeClr>
                    </a:solidFill>
                  </a:rPr>
                  <a:t>ক্যাথোড</a:t>
                </a:r>
                <a:r>
                  <a:rPr lang="en-US" sz="3200" dirty="0" smtClean="0">
                    <a:solidFill>
                      <a:schemeClr val="accent4">
                        <a:lumMod val="60000"/>
                        <a:lumOff val="40000"/>
                      </a:schemeClr>
                    </a:solidFill>
                  </a:rPr>
                  <a:t> </a:t>
                </a:r>
                <a:r>
                  <a:rPr lang="en-US" sz="3200" dirty="0" err="1">
                    <a:solidFill>
                      <a:schemeClr val="accent4">
                        <a:lumMod val="60000"/>
                        <a:lumOff val="40000"/>
                      </a:schemeClr>
                    </a:solidFill>
                  </a:rPr>
                  <a:t>বিক্রিয়াঃ</a:t>
                </a:r>
                <a:r>
                  <a:rPr lang="en-US" sz="3200" dirty="0">
                    <a:solidFill>
                      <a:schemeClr val="accent4">
                        <a:lumMod val="60000"/>
                        <a:lumOff val="40000"/>
                      </a:schemeClr>
                    </a:solidFill>
                  </a:rPr>
                  <a:t>   Cu</a:t>
                </a:r>
                <a:r>
                  <a:rPr lang="en-US" sz="3200" baseline="30000" dirty="0">
                    <a:solidFill>
                      <a:schemeClr val="accent4">
                        <a:lumMod val="60000"/>
                        <a:lumOff val="40000"/>
                      </a:schemeClr>
                    </a:solidFill>
                  </a:rPr>
                  <a:t>2+</a:t>
                </a:r>
                <a:r>
                  <a:rPr lang="en-US" sz="3200" dirty="0">
                    <a:solidFill>
                      <a:schemeClr val="accent4">
                        <a:lumMod val="60000"/>
                        <a:lumOff val="40000"/>
                      </a:schemeClr>
                    </a:solidFill>
                  </a:rPr>
                  <a:t> +  2e</a:t>
                </a:r>
                <a:r>
                  <a:rPr lang="en-US" sz="3200" baseline="30000" dirty="0">
                    <a:solidFill>
                      <a:schemeClr val="accent4">
                        <a:lumMod val="60000"/>
                        <a:lumOff val="40000"/>
                      </a:schemeClr>
                    </a:solidFill>
                  </a:rPr>
                  <a:t>- </a:t>
                </a:r>
                <a14:m>
                  <m:oMath xmlns:m="http://schemas.openxmlformats.org/officeDocument/2006/math">
                    <m:r>
                      <a:rPr lang="en-US" sz="3200" i="1" baseline="30000">
                        <a:solidFill>
                          <a:schemeClr val="accent4">
                            <a:lumMod val="60000"/>
                            <a:lumOff val="40000"/>
                          </a:schemeClr>
                        </a:solidFill>
                        <a:latin typeface="Cambria Math" panose="02040503050406030204" pitchFamily="18" charset="0"/>
                      </a:rPr>
                      <m:t> </m:t>
                    </m:r>
                    <m:r>
                      <a:rPr lang="en-US" sz="3200" i="1">
                        <a:solidFill>
                          <a:schemeClr val="accent4">
                            <a:lumMod val="60000"/>
                            <a:lumOff val="40000"/>
                          </a:schemeClr>
                        </a:solidFill>
                        <a:latin typeface="Cambria Math" panose="02040503050406030204" pitchFamily="18" charset="0"/>
                      </a:rPr>
                      <m:t>→</m:t>
                    </m:r>
                  </m:oMath>
                </a14:m>
                <a:r>
                  <a:rPr lang="en-US" sz="3200" dirty="0">
                    <a:solidFill>
                      <a:schemeClr val="accent4">
                        <a:lumMod val="60000"/>
                        <a:lumOff val="40000"/>
                      </a:schemeClr>
                    </a:solidFill>
                  </a:rPr>
                  <a:t> Cu</a:t>
                </a:r>
              </a:p>
              <a:p>
                <a:pPr algn="ctr"/>
                <a:endParaRPr lang="en-US" dirty="0"/>
              </a:p>
            </p:txBody>
          </p:sp>
        </mc:Choice>
        <mc:Fallback>
          <p:sp>
            <p:nvSpPr>
              <p:cNvPr id="2" name="Plaque 1"/>
              <p:cNvSpPr>
                <a:spLocks noRot="1" noChangeAspect="1" noMove="1" noResize="1" noEditPoints="1" noAdjustHandles="1" noChangeArrowheads="1" noChangeShapeType="1" noTextEdit="1"/>
              </p:cNvSpPr>
              <p:nvPr/>
            </p:nvSpPr>
            <p:spPr>
              <a:xfrm>
                <a:off x="1392071" y="4026089"/>
                <a:ext cx="8802806" cy="2698058"/>
              </a:xfrm>
              <a:prstGeom prst="plaque">
                <a:avLst/>
              </a:prstGeom>
              <a:blipFill rotWithShape="0">
                <a:blip r:embed="rId2"/>
                <a:stretch>
                  <a:fillRect/>
                </a:stretch>
              </a:blipFill>
              <a:ln>
                <a:noFill/>
              </a:ln>
              <a:effectLst>
                <a:outerShdw blurRad="190500" dist="228600" dir="2700000" algn="ctr">
                  <a:srgbClr val="000000">
                    <a:alpha val="30000"/>
                  </a:srgbClr>
                </a:outerShdw>
              </a:effectLst>
            </p:spPr>
            <p:txBody>
              <a:bodyPr/>
              <a:lstStyle/>
              <a:p>
                <a:r>
                  <a:rPr lang="en-US">
                    <a:noFill/>
                  </a:rPr>
                  <a:t> </a:t>
                </a:r>
              </a:p>
            </p:txBody>
          </p:sp>
        </mc:Fallback>
      </mc:AlternateContent>
      <p:sp>
        <p:nvSpPr>
          <p:cNvPr id="3" name="Rounded Rectangle 2"/>
          <p:cNvSpPr/>
          <p:nvPr/>
        </p:nvSpPr>
        <p:spPr>
          <a:xfrm>
            <a:off x="805217" y="95536"/>
            <a:ext cx="9758150" cy="3794078"/>
          </a:xfrm>
          <a:prstGeom prst="roundRect">
            <a:avLst/>
          </a:prstGeo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u="sng" dirty="0" smtClean="0">
              <a:solidFill>
                <a:schemeClr val="tx1">
                  <a:lumMod val="75000"/>
                  <a:lumOff val="25000"/>
                </a:schemeClr>
              </a:solidFill>
            </a:endParaRPr>
          </a:p>
          <a:p>
            <a:pPr algn="ctr"/>
            <a:endParaRPr lang="en-US" sz="2400" b="1" u="sng" dirty="0">
              <a:solidFill>
                <a:schemeClr val="tx1">
                  <a:lumMod val="75000"/>
                  <a:lumOff val="25000"/>
                </a:schemeClr>
              </a:solidFill>
            </a:endParaRPr>
          </a:p>
          <a:p>
            <a:pPr algn="ctr"/>
            <a:endParaRPr lang="en-US" sz="2400" b="1" u="sng" dirty="0" smtClean="0">
              <a:solidFill>
                <a:schemeClr val="tx1">
                  <a:lumMod val="75000"/>
                  <a:lumOff val="25000"/>
                </a:schemeClr>
              </a:solidFill>
            </a:endParaRPr>
          </a:p>
          <a:p>
            <a:pPr algn="ctr"/>
            <a:r>
              <a:rPr lang="bn-IN" sz="2800" b="1" u="sng" dirty="0" smtClean="0">
                <a:solidFill>
                  <a:schemeClr val="tx1">
                    <a:lumMod val="75000"/>
                    <a:lumOff val="25000"/>
                  </a:schemeClr>
                </a:solidFill>
              </a:rPr>
              <a:t>গ্যাল্ভানিক কোষের কার্যপ্রণালীঃ</a:t>
            </a:r>
          </a:p>
          <a:p>
            <a:r>
              <a:rPr lang="en-US" sz="2400" dirty="0" err="1" smtClean="0">
                <a:solidFill>
                  <a:schemeClr val="accent5">
                    <a:lumMod val="50000"/>
                  </a:schemeClr>
                </a:solidFill>
              </a:rPr>
              <a:t>জিংক</a:t>
            </a:r>
            <a:r>
              <a:rPr lang="en-US" sz="2400" dirty="0" smtClean="0">
                <a:solidFill>
                  <a:schemeClr val="accent5">
                    <a:lumMod val="50000"/>
                  </a:schemeClr>
                </a:solidFill>
              </a:rPr>
              <a:t> </a:t>
            </a:r>
            <a:r>
              <a:rPr lang="en-US" sz="2400" dirty="0" err="1">
                <a:solidFill>
                  <a:schemeClr val="accent5">
                    <a:lumMod val="50000"/>
                  </a:schemeClr>
                </a:solidFill>
              </a:rPr>
              <a:t>আনোড</a:t>
            </a:r>
            <a:r>
              <a:rPr lang="en-US" sz="2400" dirty="0">
                <a:solidFill>
                  <a:schemeClr val="accent5">
                    <a:lumMod val="50000"/>
                  </a:schemeClr>
                </a:solidFill>
              </a:rPr>
              <a:t> </a:t>
            </a:r>
            <a:r>
              <a:rPr lang="en-US" sz="2400" dirty="0" err="1">
                <a:solidFill>
                  <a:schemeClr val="accent5">
                    <a:lumMod val="50000"/>
                  </a:schemeClr>
                </a:solidFill>
              </a:rPr>
              <a:t>হতে</a:t>
            </a:r>
            <a:r>
              <a:rPr lang="en-US" sz="2400" dirty="0">
                <a:solidFill>
                  <a:schemeClr val="accent5">
                    <a:lumMod val="50000"/>
                  </a:schemeClr>
                </a:solidFill>
              </a:rPr>
              <a:t> </a:t>
            </a:r>
            <a:r>
              <a:rPr lang="en-US" sz="2400" dirty="0" err="1">
                <a:solidFill>
                  <a:schemeClr val="accent5">
                    <a:lumMod val="50000"/>
                  </a:schemeClr>
                </a:solidFill>
              </a:rPr>
              <a:t>অসংখ্য</a:t>
            </a:r>
            <a:r>
              <a:rPr lang="en-US" sz="2400" dirty="0">
                <a:solidFill>
                  <a:schemeClr val="accent5">
                    <a:lumMod val="50000"/>
                  </a:schemeClr>
                </a:solidFill>
              </a:rPr>
              <a:t> </a:t>
            </a:r>
            <a:r>
              <a:rPr lang="en-US" sz="2400" dirty="0" err="1">
                <a:solidFill>
                  <a:schemeClr val="accent5">
                    <a:lumMod val="50000"/>
                  </a:schemeClr>
                </a:solidFill>
              </a:rPr>
              <a:t>জিংক</a:t>
            </a:r>
            <a:r>
              <a:rPr lang="en-US" sz="2400" dirty="0">
                <a:solidFill>
                  <a:schemeClr val="accent5">
                    <a:lumMod val="50000"/>
                  </a:schemeClr>
                </a:solidFill>
              </a:rPr>
              <a:t> </a:t>
            </a:r>
            <a:r>
              <a:rPr lang="en-US" sz="2400" dirty="0" err="1">
                <a:solidFill>
                  <a:schemeClr val="accent5">
                    <a:lumMod val="50000"/>
                  </a:schemeClr>
                </a:solidFill>
              </a:rPr>
              <a:t>আয়ন</a:t>
            </a:r>
            <a:r>
              <a:rPr lang="en-US" sz="2400" dirty="0">
                <a:solidFill>
                  <a:schemeClr val="accent5">
                    <a:lumMod val="50000"/>
                  </a:schemeClr>
                </a:solidFill>
              </a:rPr>
              <a:t> </a:t>
            </a:r>
            <a:r>
              <a:rPr lang="en-US" sz="2400" dirty="0" err="1">
                <a:solidFill>
                  <a:schemeClr val="accent5">
                    <a:lumMod val="50000"/>
                  </a:schemeClr>
                </a:solidFill>
              </a:rPr>
              <a:t>দ্রবণে</a:t>
            </a:r>
            <a:r>
              <a:rPr lang="en-US" sz="2400" dirty="0">
                <a:solidFill>
                  <a:schemeClr val="accent5">
                    <a:lumMod val="50000"/>
                  </a:schemeClr>
                </a:solidFill>
              </a:rPr>
              <a:t> </a:t>
            </a:r>
            <a:r>
              <a:rPr lang="en-US" sz="2400" dirty="0" err="1">
                <a:solidFill>
                  <a:schemeClr val="accent5">
                    <a:lumMod val="50000"/>
                  </a:schemeClr>
                </a:solidFill>
              </a:rPr>
              <a:t>চলে</a:t>
            </a:r>
            <a:r>
              <a:rPr lang="en-US" sz="2400" dirty="0">
                <a:solidFill>
                  <a:schemeClr val="accent5">
                    <a:lumMod val="50000"/>
                  </a:schemeClr>
                </a:solidFill>
              </a:rPr>
              <a:t> </a:t>
            </a:r>
            <a:r>
              <a:rPr lang="en-US" sz="2400" dirty="0" err="1">
                <a:solidFill>
                  <a:schemeClr val="accent5">
                    <a:lumMod val="50000"/>
                  </a:schemeClr>
                </a:solidFill>
              </a:rPr>
              <a:t>আসে</a:t>
            </a:r>
            <a:r>
              <a:rPr lang="en-US" sz="2400" dirty="0">
                <a:solidFill>
                  <a:schemeClr val="accent5">
                    <a:lumMod val="50000"/>
                  </a:schemeClr>
                </a:solidFill>
              </a:rPr>
              <a:t> </a:t>
            </a:r>
            <a:r>
              <a:rPr lang="en-US" sz="2400" dirty="0" err="1">
                <a:solidFill>
                  <a:schemeClr val="accent5">
                    <a:lumMod val="50000"/>
                  </a:schemeClr>
                </a:solidFill>
              </a:rPr>
              <a:t>এবং</a:t>
            </a:r>
            <a:r>
              <a:rPr lang="en-US" sz="2400" dirty="0">
                <a:solidFill>
                  <a:schemeClr val="accent5">
                    <a:lumMod val="50000"/>
                  </a:schemeClr>
                </a:solidFill>
              </a:rPr>
              <a:t> </a:t>
            </a:r>
            <a:r>
              <a:rPr lang="en-US" sz="2400" dirty="0" err="1">
                <a:solidFill>
                  <a:schemeClr val="accent5">
                    <a:lumMod val="50000"/>
                  </a:schemeClr>
                </a:solidFill>
              </a:rPr>
              <a:t>জিংক</a:t>
            </a:r>
            <a:r>
              <a:rPr lang="en-US" sz="2400" dirty="0">
                <a:solidFill>
                  <a:schemeClr val="accent5">
                    <a:lumMod val="50000"/>
                  </a:schemeClr>
                </a:solidFill>
              </a:rPr>
              <a:t> </a:t>
            </a:r>
            <a:r>
              <a:rPr lang="en-US" sz="2400" dirty="0" err="1">
                <a:solidFill>
                  <a:schemeClr val="accent5">
                    <a:lumMod val="50000"/>
                  </a:schemeClr>
                </a:solidFill>
              </a:rPr>
              <a:t>দন্ড</a:t>
            </a:r>
            <a:r>
              <a:rPr lang="en-US" sz="2400" dirty="0">
                <a:solidFill>
                  <a:schemeClr val="accent5">
                    <a:lumMod val="50000"/>
                  </a:schemeClr>
                </a:solidFill>
              </a:rPr>
              <a:t> </a:t>
            </a:r>
            <a:r>
              <a:rPr lang="en-US" sz="2400" dirty="0" err="1">
                <a:solidFill>
                  <a:schemeClr val="accent5">
                    <a:lumMod val="50000"/>
                  </a:schemeClr>
                </a:solidFill>
              </a:rPr>
              <a:t>ক্ষয়</a:t>
            </a:r>
            <a:r>
              <a:rPr lang="en-US" sz="2400" dirty="0">
                <a:solidFill>
                  <a:schemeClr val="accent5">
                    <a:lumMod val="50000"/>
                  </a:schemeClr>
                </a:solidFill>
              </a:rPr>
              <a:t> </a:t>
            </a:r>
            <a:r>
              <a:rPr lang="en-US" sz="2400" dirty="0" err="1">
                <a:solidFill>
                  <a:schemeClr val="accent5">
                    <a:lumMod val="50000"/>
                  </a:schemeClr>
                </a:solidFill>
              </a:rPr>
              <a:t>হতে</a:t>
            </a:r>
            <a:r>
              <a:rPr lang="en-US" sz="2400" dirty="0">
                <a:solidFill>
                  <a:schemeClr val="accent5">
                    <a:lumMod val="50000"/>
                  </a:schemeClr>
                </a:solidFill>
              </a:rPr>
              <a:t> </a:t>
            </a:r>
            <a:r>
              <a:rPr lang="en-US" sz="2400" dirty="0" err="1">
                <a:solidFill>
                  <a:schemeClr val="accent5">
                    <a:lumMod val="50000"/>
                  </a:schemeClr>
                </a:solidFill>
              </a:rPr>
              <a:t>থাকে</a:t>
            </a:r>
            <a:r>
              <a:rPr lang="en-US" sz="2400" dirty="0">
                <a:solidFill>
                  <a:schemeClr val="accent5">
                    <a:lumMod val="50000"/>
                  </a:schemeClr>
                </a:solidFill>
              </a:rPr>
              <a:t>।  </a:t>
            </a:r>
            <a:r>
              <a:rPr lang="en-US" sz="2400" dirty="0" err="1">
                <a:solidFill>
                  <a:schemeClr val="accent5">
                    <a:lumMod val="50000"/>
                  </a:schemeClr>
                </a:solidFill>
              </a:rPr>
              <a:t>প্রতিটি</a:t>
            </a:r>
            <a:r>
              <a:rPr lang="en-US" sz="2400" dirty="0">
                <a:solidFill>
                  <a:schemeClr val="accent5">
                    <a:lumMod val="50000"/>
                  </a:schemeClr>
                </a:solidFill>
              </a:rPr>
              <a:t> </a:t>
            </a:r>
            <a:r>
              <a:rPr lang="en-US" sz="2400" dirty="0" err="1">
                <a:solidFill>
                  <a:schemeClr val="accent5">
                    <a:lumMod val="50000"/>
                  </a:schemeClr>
                </a:solidFill>
              </a:rPr>
              <a:t>জিংক</a:t>
            </a:r>
            <a:r>
              <a:rPr lang="en-US" sz="2400" dirty="0">
                <a:solidFill>
                  <a:schemeClr val="accent5">
                    <a:lumMod val="50000"/>
                  </a:schemeClr>
                </a:solidFill>
              </a:rPr>
              <a:t> </a:t>
            </a:r>
            <a:r>
              <a:rPr lang="en-US" sz="2400" dirty="0" err="1">
                <a:solidFill>
                  <a:schemeClr val="accent5">
                    <a:lumMod val="50000"/>
                  </a:schemeClr>
                </a:solidFill>
              </a:rPr>
              <a:t>আয়ন</a:t>
            </a:r>
            <a:r>
              <a:rPr lang="en-US" sz="2400" dirty="0">
                <a:solidFill>
                  <a:schemeClr val="accent5">
                    <a:lumMod val="50000"/>
                  </a:schemeClr>
                </a:solidFill>
              </a:rPr>
              <a:t> </a:t>
            </a:r>
            <a:r>
              <a:rPr lang="en-US" sz="2400" dirty="0" err="1">
                <a:solidFill>
                  <a:schemeClr val="accent5">
                    <a:lumMod val="50000"/>
                  </a:schemeClr>
                </a:solidFill>
              </a:rPr>
              <a:t>উৎপন্ন</a:t>
            </a:r>
            <a:r>
              <a:rPr lang="en-US" sz="2400" dirty="0">
                <a:solidFill>
                  <a:schemeClr val="accent5">
                    <a:lumMod val="50000"/>
                  </a:schemeClr>
                </a:solidFill>
              </a:rPr>
              <a:t> </a:t>
            </a:r>
            <a:r>
              <a:rPr lang="en-US" sz="2400" dirty="0" err="1">
                <a:solidFill>
                  <a:schemeClr val="accent5">
                    <a:lumMod val="50000"/>
                  </a:schemeClr>
                </a:solidFill>
              </a:rPr>
              <a:t>হওয়ার</a:t>
            </a:r>
            <a:r>
              <a:rPr lang="en-US" sz="2400" dirty="0">
                <a:solidFill>
                  <a:schemeClr val="accent5">
                    <a:lumMod val="50000"/>
                  </a:schemeClr>
                </a:solidFill>
              </a:rPr>
              <a:t> </a:t>
            </a:r>
            <a:r>
              <a:rPr lang="en-US" sz="2400" dirty="0" err="1">
                <a:solidFill>
                  <a:schemeClr val="accent5">
                    <a:lumMod val="50000"/>
                  </a:schemeClr>
                </a:solidFill>
              </a:rPr>
              <a:t>সময়</a:t>
            </a:r>
            <a:r>
              <a:rPr lang="en-US" sz="2400" dirty="0">
                <a:solidFill>
                  <a:schemeClr val="accent5">
                    <a:lumMod val="50000"/>
                  </a:schemeClr>
                </a:solidFill>
              </a:rPr>
              <a:t> </a:t>
            </a:r>
            <a:r>
              <a:rPr lang="en-US" sz="2400" dirty="0" err="1">
                <a:solidFill>
                  <a:schemeClr val="accent5">
                    <a:lumMod val="50000"/>
                  </a:schemeClr>
                </a:solidFill>
              </a:rPr>
              <a:t>দুটি</a:t>
            </a:r>
            <a:r>
              <a:rPr lang="en-US" sz="2400" dirty="0">
                <a:solidFill>
                  <a:schemeClr val="accent5">
                    <a:lumMod val="50000"/>
                  </a:schemeClr>
                </a:solidFill>
              </a:rPr>
              <a:t> </a:t>
            </a:r>
            <a:r>
              <a:rPr lang="en-US" sz="2400" dirty="0" err="1">
                <a:solidFill>
                  <a:schemeClr val="accent5">
                    <a:lumMod val="50000"/>
                  </a:schemeClr>
                </a:solidFill>
              </a:rPr>
              <a:t>করে</a:t>
            </a:r>
            <a:r>
              <a:rPr lang="en-US" sz="2400" dirty="0">
                <a:solidFill>
                  <a:schemeClr val="accent5">
                    <a:lumMod val="50000"/>
                  </a:schemeClr>
                </a:solidFill>
              </a:rPr>
              <a:t> </a:t>
            </a:r>
            <a:r>
              <a:rPr lang="en-US" sz="2400" dirty="0" err="1">
                <a:solidFill>
                  <a:schemeClr val="accent5">
                    <a:lumMod val="50000"/>
                  </a:schemeClr>
                </a:solidFill>
              </a:rPr>
              <a:t>ইলেকট্রণ</a:t>
            </a:r>
            <a:r>
              <a:rPr lang="en-US" sz="2400" dirty="0">
                <a:solidFill>
                  <a:schemeClr val="accent5">
                    <a:lumMod val="50000"/>
                  </a:schemeClr>
                </a:solidFill>
              </a:rPr>
              <a:t> </a:t>
            </a:r>
            <a:r>
              <a:rPr lang="en-US" sz="2400" dirty="0" err="1">
                <a:solidFill>
                  <a:schemeClr val="accent5">
                    <a:lumMod val="50000"/>
                  </a:schemeClr>
                </a:solidFill>
              </a:rPr>
              <a:t>মুক্ত</a:t>
            </a:r>
            <a:r>
              <a:rPr lang="en-US" sz="2400" dirty="0">
                <a:solidFill>
                  <a:schemeClr val="accent5">
                    <a:lumMod val="50000"/>
                  </a:schemeClr>
                </a:solidFill>
              </a:rPr>
              <a:t> </a:t>
            </a:r>
            <a:r>
              <a:rPr lang="en-US" sz="2400" dirty="0" err="1">
                <a:solidFill>
                  <a:schemeClr val="accent5">
                    <a:lumMod val="50000"/>
                  </a:schemeClr>
                </a:solidFill>
              </a:rPr>
              <a:t>হয়ে</a:t>
            </a:r>
            <a:r>
              <a:rPr lang="en-US" sz="2400" dirty="0">
                <a:solidFill>
                  <a:schemeClr val="accent5">
                    <a:lumMod val="50000"/>
                  </a:schemeClr>
                </a:solidFill>
              </a:rPr>
              <a:t> </a:t>
            </a:r>
            <a:r>
              <a:rPr lang="en-US" sz="2400" dirty="0" err="1">
                <a:solidFill>
                  <a:schemeClr val="accent5">
                    <a:lumMod val="50000"/>
                  </a:schemeClr>
                </a:solidFill>
              </a:rPr>
              <a:t>দ্রবণে</a:t>
            </a:r>
            <a:r>
              <a:rPr lang="en-US" sz="2400" dirty="0">
                <a:solidFill>
                  <a:schemeClr val="accent5">
                    <a:lumMod val="50000"/>
                  </a:schemeClr>
                </a:solidFill>
              </a:rPr>
              <a:t> </a:t>
            </a:r>
            <a:r>
              <a:rPr lang="en-US" sz="2400" dirty="0" err="1">
                <a:solidFill>
                  <a:schemeClr val="accent5">
                    <a:lumMod val="50000"/>
                  </a:schemeClr>
                </a:solidFill>
              </a:rPr>
              <a:t>চলে</a:t>
            </a:r>
            <a:r>
              <a:rPr lang="en-US" sz="2400" dirty="0">
                <a:solidFill>
                  <a:schemeClr val="accent5">
                    <a:lumMod val="50000"/>
                  </a:schemeClr>
                </a:solidFill>
              </a:rPr>
              <a:t> </a:t>
            </a:r>
            <a:r>
              <a:rPr lang="en-US" sz="2400" dirty="0" err="1">
                <a:solidFill>
                  <a:schemeClr val="accent5">
                    <a:lumMod val="50000"/>
                  </a:schemeClr>
                </a:solidFill>
              </a:rPr>
              <a:t>আসে।এই</a:t>
            </a:r>
            <a:r>
              <a:rPr lang="en-US" sz="2400" dirty="0">
                <a:solidFill>
                  <a:schemeClr val="accent5">
                    <a:lumMod val="50000"/>
                  </a:schemeClr>
                </a:solidFill>
              </a:rPr>
              <a:t> </a:t>
            </a:r>
            <a:r>
              <a:rPr lang="en-US" sz="2400" dirty="0" err="1">
                <a:solidFill>
                  <a:schemeClr val="accent5">
                    <a:lumMod val="50000"/>
                  </a:schemeClr>
                </a:solidFill>
              </a:rPr>
              <a:t>ইলেকট্রণ</a:t>
            </a:r>
            <a:r>
              <a:rPr lang="en-US" sz="2400" dirty="0">
                <a:solidFill>
                  <a:schemeClr val="accent5">
                    <a:lumMod val="50000"/>
                  </a:schemeClr>
                </a:solidFill>
              </a:rPr>
              <a:t> </a:t>
            </a:r>
            <a:r>
              <a:rPr lang="en-US" sz="2400" dirty="0" err="1">
                <a:solidFill>
                  <a:schemeClr val="accent5">
                    <a:lumMod val="50000"/>
                  </a:schemeClr>
                </a:solidFill>
              </a:rPr>
              <a:t>আনোড</a:t>
            </a:r>
            <a:r>
              <a:rPr lang="en-US" sz="2400" dirty="0">
                <a:solidFill>
                  <a:schemeClr val="accent5">
                    <a:lumMod val="50000"/>
                  </a:schemeClr>
                </a:solidFill>
              </a:rPr>
              <a:t> ও </a:t>
            </a:r>
            <a:r>
              <a:rPr lang="en-US" sz="2400" dirty="0" err="1">
                <a:solidFill>
                  <a:schemeClr val="accent5">
                    <a:lumMod val="50000"/>
                  </a:schemeClr>
                </a:solidFill>
              </a:rPr>
              <a:t>ক্যাথোড</a:t>
            </a:r>
            <a:r>
              <a:rPr lang="en-US" sz="2400" dirty="0">
                <a:solidFill>
                  <a:schemeClr val="accent5">
                    <a:lumMod val="50000"/>
                  </a:schemeClr>
                </a:solidFill>
              </a:rPr>
              <a:t> </a:t>
            </a:r>
            <a:r>
              <a:rPr lang="en-US" sz="2400" dirty="0" err="1">
                <a:solidFill>
                  <a:schemeClr val="accent5">
                    <a:lumMod val="50000"/>
                  </a:schemeClr>
                </a:solidFill>
              </a:rPr>
              <a:t>সংযোগকারী</a:t>
            </a:r>
            <a:r>
              <a:rPr lang="en-US" sz="2400" dirty="0">
                <a:solidFill>
                  <a:schemeClr val="accent5">
                    <a:lumMod val="50000"/>
                  </a:schemeClr>
                </a:solidFill>
              </a:rPr>
              <a:t> </a:t>
            </a:r>
            <a:r>
              <a:rPr lang="en-US" sz="2400" dirty="0" err="1">
                <a:solidFill>
                  <a:schemeClr val="accent5">
                    <a:lumMod val="50000"/>
                  </a:schemeClr>
                </a:solidFill>
              </a:rPr>
              <a:t>তার</a:t>
            </a:r>
            <a:r>
              <a:rPr lang="en-US" sz="2400" dirty="0">
                <a:solidFill>
                  <a:schemeClr val="accent5">
                    <a:lumMod val="50000"/>
                  </a:schemeClr>
                </a:solidFill>
              </a:rPr>
              <a:t> </a:t>
            </a:r>
            <a:r>
              <a:rPr lang="en-US" sz="2400" dirty="0" err="1">
                <a:solidFill>
                  <a:schemeClr val="accent5">
                    <a:lumMod val="50000"/>
                  </a:schemeClr>
                </a:solidFill>
              </a:rPr>
              <a:t>দিয়ে</a:t>
            </a:r>
            <a:r>
              <a:rPr lang="en-US" sz="2400" dirty="0">
                <a:solidFill>
                  <a:schemeClr val="accent5">
                    <a:lumMod val="50000"/>
                  </a:schemeClr>
                </a:solidFill>
              </a:rPr>
              <a:t> </a:t>
            </a:r>
            <a:r>
              <a:rPr lang="en-US" sz="2400" dirty="0" err="1">
                <a:solidFill>
                  <a:schemeClr val="accent5">
                    <a:lumMod val="50000"/>
                  </a:schemeClr>
                </a:solidFill>
              </a:rPr>
              <a:t>ক্যাথোড</a:t>
            </a:r>
            <a:r>
              <a:rPr lang="en-US" sz="2400" dirty="0">
                <a:solidFill>
                  <a:schemeClr val="accent5">
                    <a:lumMod val="50000"/>
                  </a:schemeClr>
                </a:solidFill>
              </a:rPr>
              <a:t> </a:t>
            </a:r>
            <a:r>
              <a:rPr lang="en-US" sz="2400" dirty="0" err="1">
                <a:solidFill>
                  <a:schemeClr val="accent5">
                    <a:lumMod val="50000"/>
                  </a:schemeClr>
                </a:solidFill>
              </a:rPr>
              <a:t>প্রকোষ্ঠে</a:t>
            </a:r>
            <a:r>
              <a:rPr lang="en-US" sz="2400" dirty="0">
                <a:solidFill>
                  <a:schemeClr val="accent5">
                    <a:lumMod val="50000"/>
                  </a:schemeClr>
                </a:solidFill>
              </a:rPr>
              <a:t> </a:t>
            </a:r>
            <a:r>
              <a:rPr lang="en-US" sz="2400" dirty="0" err="1">
                <a:solidFill>
                  <a:schemeClr val="accent5">
                    <a:lumMod val="50000"/>
                  </a:schemeClr>
                </a:solidFill>
              </a:rPr>
              <a:t>প্রবাহিত</a:t>
            </a:r>
            <a:r>
              <a:rPr lang="en-US" sz="2400" dirty="0">
                <a:solidFill>
                  <a:schemeClr val="accent5">
                    <a:lumMod val="50000"/>
                  </a:schemeClr>
                </a:solidFill>
              </a:rPr>
              <a:t> </a:t>
            </a:r>
            <a:r>
              <a:rPr lang="en-US" sz="2400" dirty="0" err="1">
                <a:solidFill>
                  <a:schemeClr val="accent5">
                    <a:lumMod val="50000"/>
                  </a:schemeClr>
                </a:solidFill>
              </a:rPr>
              <a:t>হয়</a:t>
            </a:r>
            <a:r>
              <a:rPr lang="en-US" sz="2400" dirty="0">
                <a:solidFill>
                  <a:schemeClr val="accent5">
                    <a:lumMod val="50000"/>
                  </a:schemeClr>
                </a:solidFill>
              </a:rPr>
              <a:t>। </a:t>
            </a:r>
            <a:r>
              <a:rPr lang="en-US" sz="2400" dirty="0" err="1">
                <a:solidFill>
                  <a:schemeClr val="accent5">
                    <a:lumMod val="50000"/>
                  </a:schemeClr>
                </a:solidFill>
              </a:rPr>
              <a:t>সেখানে</a:t>
            </a:r>
            <a:r>
              <a:rPr lang="en-US" sz="2400" dirty="0">
                <a:solidFill>
                  <a:schemeClr val="accent5">
                    <a:lumMod val="50000"/>
                  </a:schemeClr>
                </a:solidFill>
              </a:rPr>
              <a:t> </a:t>
            </a:r>
            <a:r>
              <a:rPr lang="en-US" sz="2400" dirty="0" err="1">
                <a:solidFill>
                  <a:schemeClr val="accent5">
                    <a:lumMod val="50000"/>
                  </a:schemeClr>
                </a:solidFill>
              </a:rPr>
              <a:t>কপার</a:t>
            </a:r>
            <a:r>
              <a:rPr lang="en-US" sz="2400" dirty="0">
                <a:solidFill>
                  <a:schemeClr val="accent5">
                    <a:lumMod val="50000"/>
                  </a:schemeClr>
                </a:solidFill>
              </a:rPr>
              <a:t> </a:t>
            </a:r>
            <a:r>
              <a:rPr lang="en-US" sz="2400" dirty="0" err="1">
                <a:solidFill>
                  <a:schemeClr val="accent5">
                    <a:lumMod val="50000"/>
                  </a:schemeClr>
                </a:solidFill>
              </a:rPr>
              <a:t>সালফেট</a:t>
            </a:r>
            <a:r>
              <a:rPr lang="en-US" sz="2400" dirty="0">
                <a:solidFill>
                  <a:schemeClr val="accent5">
                    <a:lumMod val="50000"/>
                  </a:schemeClr>
                </a:solidFill>
              </a:rPr>
              <a:t> </a:t>
            </a:r>
            <a:r>
              <a:rPr lang="en-US" sz="2400" dirty="0" err="1">
                <a:solidFill>
                  <a:schemeClr val="accent5">
                    <a:lumMod val="50000"/>
                  </a:schemeClr>
                </a:solidFill>
              </a:rPr>
              <a:t>দ্রবণ</a:t>
            </a:r>
            <a:r>
              <a:rPr lang="en-US" sz="2400" dirty="0">
                <a:solidFill>
                  <a:schemeClr val="accent5">
                    <a:lumMod val="50000"/>
                  </a:schemeClr>
                </a:solidFill>
              </a:rPr>
              <a:t> </a:t>
            </a:r>
            <a:r>
              <a:rPr lang="en-US" sz="2400" dirty="0" err="1">
                <a:solidFill>
                  <a:schemeClr val="accent5">
                    <a:lumMod val="50000"/>
                  </a:schemeClr>
                </a:solidFill>
              </a:rPr>
              <a:t>হতে</a:t>
            </a:r>
            <a:r>
              <a:rPr lang="en-US" sz="2400" dirty="0">
                <a:solidFill>
                  <a:schemeClr val="accent5">
                    <a:lumMod val="50000"/>
                  </a:schemeClr>
                </a:solidFill>
              </a:rPr>
              <a:t> </a:t>
            </a:r>
            <a:r>
              <a:rPr lang="en-US" sz="2400" dirty="0" err="1">
                <a:solidFill>
                  <a:schemeClr val="accent5">
                    <a:lumMod val="50000"/>
                  </a:schemeClr>
                </a:solidFill>
              </a:rPr>
              <a:t>প্রাপ্ত</a:t>
            </a:r>
            <a:r>
              <a:rPr lang="en-US" sz="2400" dirty="0">
                <a:solidFill>
                  <a:schemeClr val="accent5">
                    <a:lumMod val="50000"/>
                  </a:schemeClr>
                </a:solidFill>
              </a:rPr>
              <a:t> </a:t>
            </a:r>
            <a:r>
              <a:rPr lang="en-US" sz="2400" dirty="0" err="1">
                <a:solidFill>
                  <a:schemeClr val="accent5">
                    <a:lumMod val="50000"/>
                  </a:schemeClr>
                </a:solidFill>
              </a:rPr>
              <a:t>কপার</a:t>
            </a:r>
            <a:r>
              <a:rPr lang="en-US" sz="2400" dirty="0">
                <a:solidFill>
                  <a:schemeClr val="accent5">
                    <a:lumMod val="50000"/>
                  </a:schemeClr>
                </a:solidFill>
              </a:rPr>
              <a:t> </a:t>
            </a:r>
            <a:r>
              <a:rPr lang="en-US" sz="2400" dirty="0" err="1">
                <a:solidFill>
                  <a:schemeClr val="accent5">
                    <a:lumMod val="50000"/>
                  </a:schemeClr>
                </a:solidFill>
              </a:rPr>
              <a:t>আয়ন</a:t>
            </a:r>
            <a:r>
              <a:rPr lang="en-US" sz="2400" dirty="0">
                <a:solidFill>
                  <a:schemeClr val="accent5">
                    <a:lumMod val="50000"/>
                  </a:schemeClr>
                </a:solidFill>
              </a:rPr>
              <a:t> </a:t>
            </a:r>
            <a:r>
              <a:rPr lang="en-US" sz="2400" dirty="0" err="1">
                <a:solidFill>
                  <a:schemeClr val="accent5">
                    <a:lumMod val="50000"/>
                  </a:schemeClr>
                </a:solidFill>
              </a:rPr>
              <a:t>আগত</a:t>
            </a:r>
            <a:r>
              <a:rPr lang="en-US" sz="2400" dirty="0">
                <a:solidFill>
                  <a:schemeClr val="accent5">
                    <a:lumMod val="50000"/>
                  </a:schemeClr>
                </a:solidFill>
              </a:rPr>
              <a:t> </a:t>
            </a:r>
            <a:r>
              <a:rPr lang="en-US" sz="2400" dirty="0" err="1">
                <a:solidFill>
                  <a:schemeClr val="accent5">
                    <a:lumMod val="50000"/>
                  </a:schemeClr>
                </a:solidFill>
              </a:rPr>
              <a:t>ইলেকট্রণ</a:t>
            </a:r>
            <a:r>
              <a:rPr lang="en-US" sz="2400" dirty="0">
                <a:solidFill>
                  <a:schemeClr val="accent5">
                    <a:lumMod val="50000"/>
                  </a:schemeClr>
                </a:solidFill>
              </a:rPr>
              <a:t> </a:t>
            </a:r>
            <a:r>
              <a:rPr lang="en-US" sz="2400" dirty="0" err="1">
                <a:solidFill>
                  <a:schemeClr val="accent5">
                    <a:lumMod val="50000"/>
                  </a:schemeClr>
                </a:solidFill>
              </a:rPr>
              <a:t>গ্রহণ</a:t>
            </a:r>
            <a:r>
              <a:rPr lang="en-US" sz="2400" dirty="0">
                <a:solidFill>
                  <a:schemeClr val="accent5">
                    <a:lumMod val="50000"/>
                  </a:schemeClr>
                </a:solidFill>
              </a:rPr>
              <a:t> </a:t>
            </a:r>
            <a:r>
              <a:rPr lang="en-US" sz="2400" dirty="0" err="1">
                <a:solidFill>
                  <a:schemeClr val="accent5">
                    <a:lumMod val="50000"/>
                  </a:schemeClr>
                </a:solidFill>
              </a:rPr>
              <a:t>করে</a:t>
            </a:r>
            <a:r>
              <a:rPr lang="en-US" sz="2400" dirty="0">
                <a:solidFill>
                  <a:schemeClr val="accent5">
                    <a:lumMod val="50000"/>
                  </a:schemeClr>
                </a:solidFill>
              </a:rPr>
              <a:t> </a:t>
            </a:r>
            <a:r>
              <a:rPr lang="en-US" sz="2400" dirty="0" err="1">
                <a:solidFill>
                  <a:schemeClr val="accent5">
                    <a:lumMod val="50000"/>
                  </a:schemeClr>
                </a:solidFill>
              </a:rPr>
              <a:t>কপার</a:t>
            </a:r>
            <a:r>
              <a:rPr lang="en-US" sz="2400" dirty="0">
                <a:solidFill>
                  <a:schemeClr val="accent5">
                    <a:lumMod val="50000"/>
                  </a:schemeClr>
                </a:solidFill>
              </a:rPr>
              <a:t> </a:t>
            </a:r>
            <a:r>
              <a:rPr lang="en-US" sz="2400" dirty="0" err="1">
                <a:solidFill>
                  <a:schemeClr val="accent5">
                    <a:lumMod val="50000"/>
                  </a:schemeClr>
                </a:solidFill>
              </a:rPr>
              <a:t>ধাতুতে</a:t>
            </a:r>
            <a:r>
              <a:rPr lang="en-US" sz="2400" dirty="0">
                <a:solidFill>
                  <a:schemeClr val="accent5">
                    <a:lumMod val="50000"/>
                  </a:schemeClr>
                </a:solidFill>
              </a:rPr>
              <a:t> </a:t>
            </a:r>
            <a:r>
              <a:rPr lang="en-US" sz="2400" dirty="0" err="1">
                <a:solidFill>
                  <a:schemeClr val="accent5">
                    <a:lumMod val="50000"/>
                  </a:schemeClr>
                </a:solidFill>
              </a:rPr>
              <a:t>পরিনত</a:t>
            </a:r>
            <a:r>
              <a:rPr lang="en-US" sz="2400" dirty="0">
                <a:solidFill>
                  <a:schemeClr val="accent5">
                    <a:lumMod val="50000"/>
                  </a:schemeClr>
                </a:solidFill>
              </a:rPr>
              <a:t> </a:t>
            </a:r>
            <a:r>
              <a:rPr lang="en-US" sz="2400" dirty="0" err="1">
                <a:solidFill>
                  <a:schemeClr val="accent5">
                    <a:lumMod val="50000"/>
                  </a:schemeClr>
                </a:solidFill>
              </a:rPr>
              <a:t>হয়</a:t>
            </a:r>
            <a:r>
              <a:rPr lang="en-US" sz="2400" dirty="0">
                <a:solidFill>
                  <a:schemeClr val="accent5">
                    <a:lumMod val="50000"/>
                  </a:schemeClr>
                </a:solidFill>
              </a:rPr>
              <a:t> </a:t>
            </a:r>
            <a:r>
              <a:rPr lang="en-US" sz="2400" dirty="0" err="1">
                <a:solidFill>
                  <a:schemeClr val="accent5">
                    <a:lumMod val="50000"/>
                  </a:schemeClr>
                </a:solidFill>
              </a:rPr>
              <a:t>এবং</a:t>
            </a:r>
            <a:r>
              <a:rPr lang="en-US" sz="2400" dirty="0">
                <a:solidFill>
                  <a:schemeClr val="accent5">
                    <a:lumMod val="50000"/>
                  </a:schemeClr>
                </a:solidFill>
              </a:rPr>
              <a:t> </a:t>
            </a:r>
            <a:r>
              <a:rPr lang="en-US" sz="2400" dirty="0" err="1">
                <a:solidFill>
                  <a:schemeClr val="accent5">
                    <a:lumMod val="50000"/>
                  </a:schemeClr>
                </a:solidFill>
              </a:rPr>
              <a:t>ক্যাথোড</a:t>
            </a:r>
            <a:r>
              <a:rPr lang="en-US" sz="2400" dirty="0">
                <a:solidFill>
                  <a:schemeClr val="accent5">
                    <a:lumMod val="50000"/>
                  </a:schemeClr>
                </a:solidFill>
              </a:rPr>
              <a:t> </a:t>
            </a:r>
            <a:r>
              <a:rPr lang="en-US" sz="2400" dirty="0" err="1">
                <a:solidFill>
                  <a:schemeClr val="accent5">
                    <a:lumMod val="50000"/>
                  </a:schemeClr>
                </a:solidFill>
              </a:rPr>
              <a:t>দন্ডের</a:t>
            </a:r>
            <a:r>
              <a:rPr lang="en-US" sz="2400" dirty="0">
                <a:solidFill>
                  <a:schemeClr val="accent5">
                    <a:lumMod val="50000"/>
                  </a:schemeClr>
                </a:solidFill>
              </a:rPr>
              <a:t> সাথে </a:t>
            </a:r>
            <a:r>
              <a:rPr lang="en-US" sz="2400" dirty="0" err="1">
                <a:solidFill>
                  <a:schemeClr val="accent5">
                    <a:lumMod val="50000"/>
                  </a:schemeClr>
                </a:solidFill>
              </a:rPr>
              <a:t>লেগে</a:t>
            </a:r>
            <a:r>
              <a:rPr lang="en-US" sz="2400" dirty="0">
                <a:solidFill>
                  <a:schemeClr val="accent5">
                    <a:lumMod val="50000"/>
                  </a:schemeClr>
                </a:solidFill>
              </a:rPr>
              <a:t> </a:t>
            </a:r>
            <a:r>
              <a:rPr lang="en-US" sz="2400" dirty="0" err="1">
                <a:solidFill>
                  <a:schemeClr val="accent5">
                    <a:lumMod val="50000"/>
                  </a:schemeClr>
                </a:solidFill>
              </a:rPr>
              <a:t>যায়</a:t>
            </a:r>
            <a:r>
              <a:rPr lang="en-US" sz="2400" dirty="0">
                <a:solidFill>
                  <a:schemeClr val="accent5">
                    <a:lumMod val="50000"/>
                  </a:schemeClr>
                </a:solidFill>
              </a:rPr>
              <a:t>। </a:t>
            </a:r>
            <a:r>
              <a:rPr lang="en-US" sz="2400" dirty="0" err="1">
                <a:solidFill>
                  <a:schemeClr val="accent5">
                    <a:lumMod val="50000"/>
                  </a:schemeClr>
                </a:solidFill>
              </a:rPr>
              <a:t>যেহেতু</a:t>
            </a:r>
            <a:r>
              <a:rPr lang="en-US" sz="2400" dirty="0">
                <a:solidFill>
                  <a:schemeClr val="accent5">
                    <a:lumMod val="50000"/>
                  </a:schemeClr>
                </a:solidFill>
              </a:rPr>
              <a:t> </a:t>
            </a:r>
            <a:r>
              <a:rPr lang="en-US" sz="2400" dirty="0" err="1">
                <a:solidFill>
                  <a:schemeClr val="accent5">
                    <a:lumMod val="50000"/>
                  </a:schemeClr>
                </a:solidFill>
              </a:rPr>
              <a:t>ইলেকট্রণ</a:t>
            </a:r>
            <a:r>
              <a:rPr lang="en-US" sz="2400" dirty="0">
                <a:solidFill>
                  <a:schemeClr val="accent5">
                    <a:lumMod val="50000"/>
                  </a:schemeClr>
                </a:solidFill>
              </a:rPr>
              <a:t> </a:t>
            </a:r>
            <a:r>
              <a:rPr lang="en-US" sz="2400" dirty="0" err="1">
                <a:solidFill>
                  <a:schemeClr val="accent5">
                    <a:lumMod val="50000"/>
                  </a:schemeClr>
                </a:solidFill>
              </a:rPr>
              <a:t>প্রবাহ</a:t>
            </a:r>
            <a:r>
              <a:rPr lang="en-US" sz="2400" dirty="0">
                <a:solidFill>
                  <a:schemeClr val="accent5">
                    <a:lumMod val="50000"/>
                  </a:schemeClr>
                </a:solidFill>
              </a:rPr>
              <a:t> </a:t>
            </a:r>
            <a:r>
              <a:rPr lang="en-US" sz="2400" dirty="0" err="1">
                <a:solidFill>
                  <a:schemeClr val="accent5">
                    <a:lumMod val="50000"/>
                  </a:schemeClr>
                </a:solidFill>
              </a:rPr>
              <a:t>মানে</a:t>
            </a:r>
            <a:r>
              <a:rPr lang="en-US" sz="2400" dirty="0">
                <a:solidFill>
                  <a:schemeClr val="accent5">
                    <a:lumMod val="50000"/>
                  </a:schemeClr>
                </a:solidFill>
              </a:rPr>
              <a:t> </a:t>
            </a:r>
            <a:r>
              <a:rPr lang="en-US" sz="2400" dirty="0" err="1">
                <a:solidFill>
                  <a:schemeClr val="accent5">
                    <a:lumMod val="50000"/>
                  </a:schemeClr>
                </a:solidFill>
              </a:rPr>
              <a:t>হলো</a:t>
            </a:r>
            <a:r>
              <a:rPr lang="en-US" sz="2400" dirty="0">
                <a:solidFill>
                  <a:schemeClr val="accent5">
                    <a:lumMod val="50000"/>
                  </a:schemeClr>
                </a:solidFill>
              </a:rPr>
              <a:t> </a:t>
            </a:r>
            <a:r>
              <a:rPr lang="en-US" sz="2400" dirty="0" err="1">
                <a:solidFill>
                  <a:schemeClr val="accent5">
                    <a:lumMod val="50000"/>
                  </a:schemeClr>
                </a:solidFill>
              </a:rPr>
              <a:t>বিদ্যু</a:t>
            </a:r>
            <a:r>
              <a:rPr lang="en-US" sz="2400" dirty="0">
                <a:solidFill>
                  <a:schemeClr val="accent5">
                    <a:lumMod val="50000"/>
                  </a:schemeClr>
                </a:solidFill>
              </a:rPr>
              <a:t>ৎ </a:t>
            </a:r>
            <a:r>
              <a:rPr lang="en-US" sz="2400" dirty="0" err="1">
                <a:solidFill>
                  <a:schemeClr val="accent5">
                    <a:lumMod val="50000"/>
                  </a:schemeClr>
                </a:solidFill>
              </a:rPr>
              <a:t>প্রবাহ</a:t>
            </a:r>
            <a:r>
              <a:rPr lang="en-US" sz="2400" dirty="0">
                <a:solidFill>
                  <a:schemeClr val="accent5">
                    <a:lumMod val="50000"/>
                  </a:schemeClr>
                </a:solidFill>
              </a:rPr>
              <a:t> </a:t>
            </a:r>
            <a:r>
              <a:rPr lang="en-US" sz="2400" dirty="0" err="1">
                <a:solidFill>
                  <a:schemeClr val="accent5">
                    <a:lumMod val="50000"/>
                  </a:schemeClr>
                </a:solidFill>
              </a:rPr>
              <a:t>তাই</a:t>
            </a:r>
            <a:r>
              <a:rPr lang="en-US" sz="2400" dirty="0">
                <a:solidFill>
                  <a:schemeClr val="accent5">
                    <a:lumMod val="50000"/>
                  </a:schemeClr>
                </a:solidFill>
              </a:rPr>
              <a:t> </a:t>
            </a:r>
            <a:r>
              <a:rPr lang="en-US" sz="2400" dirty="0" err="1">
                <a:solidFill>
                  <a:schemeClr val="accent5">
                    <a:lumMod val="50000"/>
                  </a:schemeClr>
                </a:solidFill>
              </a:rPr>
              <a:t>ইলেকট্রণ</a:t>
            </a:r>
            <a:r>
              <a:rPr lang="en-US" sz="2400" dirty="0">
                <a:solidFill>
                  <a:schemeClr val="accent5">
                    <a:lumMod val="50000"/>
                  </a:schemeClr>
                </a:solidFill>
              </a:rPr>
              <a:t> </a:t>
            </a:r>
            <a:r>
              <a:rPr lang="en-US" sz="2400" dirty="0" err="1">
                <a:solidFill>
                  <a:schemeClr val="accent5">
                    <a:lumMod val="50000"/>
                  </a:schemeClr>
                </a:solidFill>
              </a:rPr>
              <a:t>প্রবাহের</a:t>
            </a:r>
            <a:r>
              <a:rPr lang="en-US" sz="2400" dirty="0">
                <a:solidFill>
                  <a:schemeClr val="accent5">
                    <a:lumMod val="50000"/>
                  </a:schemeClr>
                </a:solidFill>
              </a:rPr>
              <a:t> </a:t>
            </a:r>
            <a:r>
              <a:rPr lang="en-US" sz="2400" dirty="0" err="1">
                <a:solidFill>
                  <a:schemeClr val="accent5">
                    <a:lumMod val="50000"/>
                  </a:schemeClr>
                </a:solidFill>
              </a:rPr>
              <a:t>ফলে</a:t>
            </a:r>
            <a:r>
              <a:rPr lang="en-US" sz="2400" dirty="0">
                <a:solidFill>
                  <a:schemeClr val="accent5">
                    <a:lumMod val="50000"/>
                  </a:schemeClr>
                </a:solidFill>
              </a:rPr>
              <a:t> </a:t>
            </a:r>
            <a:r>
              <a:rPr lang="en-US" sz="2400" dirty="0" err="1">
                <a:solidFill>
                  <a:schemeClr val="accent5">
                    <a:lumMod val="50000"/>
                  </a:schemeClr>
                </a:solidFill>
              </a:rPr>
              <a:t>তারে</a:t>
            </a:r>
            <a:r>
              <a:rPr lang="en-US" sz="2400" dirty="0">
                <a:solidFill>
                  <a:schemeClr val="accent5">
                    <a:lumMod val="50000"/>
                  </a:schemeClr>
                </a:solidFill>
              </a:rPr>
              <a:t> </a:t>
            </a:r>
            <a:r>
              <a:rPr lang="en-US" sz="2400" dirty="0" err="1">
                <a:solidFill>
                  <a:schemeClr val="accent5">
                    <a:lumMod val="50000"/>
                  </a:schemeClr>
                </a:solidFill>
              </a:rPr>
              <a:t>সংযুক্ত</a:t>
            </a:r>
            <a:r>
              <a:rPr lang="en-US" sz="2400" dirty="0">
                <a:solidFill>
                  <a:schemeClr val="accent5">
                    <a:lumMod val="50000"/>
                  </a:schemeClr>
                </a:solidFill>
              </a:rPr>
              <a:t> </a:t>
            </a:r>
            <a:r>
              <a:rPr lang="en-US" sz="2400" dirty="0" err="1">
                <a:solidFill>
                  <a:schemeClr val="accent5">
                    <a:lumMod val="50000"/>
                  </a:schemeClr>
                </a:solidFill>
              </a:rPr>
              <a:t>বাল্বটি</a:t>
            </a:r>
            <a:r>
              <a:rPr lang="en-US" sz="2400" dirty="0">
                <a:solidFill>
                  <a:schemeClr val="accent5">
                    <a:lumMod val="50000"/>
                  </a:schemeClr>
                </a:solidFill>
              </a:rPr>
              <a:t> </a:t>
            </a:r>
            <a:r>
              <a:rPr lang="en-US" sz="2400" dirty="0" err="1">
                <a:solidFill>
                  <a:schemeClr val="accent5">
                    <a:lumMod val="50000"/>
                  </a:schemeClr>
                </a:solidFill>
              </a:rPr>
              <a:t>জ্বলে</a:t>
            </a:r>
            <a:r>
              <a:rPr lang="en-US" sz="2400" dirty="0">
                <a:solidFill>
                  <a:schemeClr val="accent5">
                    <a:lumMod val="50000"/>
                  </a:schemeClr>
                </a:solidFill>
              </a:rPr>
              <a:t> </a:t>
            </a:r>
            <a:r>
              <a:rPr lang="en-US" sz="2400" dirty="0" err="1">
                <a:solidFill>
                  <a:schemeClr val="accent5">
                    <a:lumMod val="50000"/>
                  </a:schemeClr>
                </a:solidFill>
              </a:rPr>
              <a:t>উঠবে</a:t>
            </a:r>
            <a:r>
              <a:rPr lang="en-US" sz="2400" dirty="0">
                <a:solidFill>
                  <a:schemeClr val="accent5">
                    <a:lumMod val="50000"/>
                  </a:schemeClr>
                </a:solidFill>
              </a:rPr>
              <a:t>। </a:t>
            </a:r>
            <a:r>
              <a:rPr lang="en-US" sz="2400" dirty="0" err="1">
                <a:solidFill>
                  <a:schemeClr val="accent5">
                    <a:lumMod val="50000"/>
                  </a:schemeClr>
                </a:solidFill>
              </a:rPr>
              <a:t>তবে</a:t>
            </a:r>
            <a:r>
              <a:rPr lang="en-US" sz="2400" dirty="0">
                <a:solidFill>
                  <a:schemeClr val="accent5">
                    <a:lumMod val="50000"/>
                  </a:schemeClr>
                </a:solidFill>
              </a:rPr>
              <a:t> </a:t>
            </a:r>
            <a:r>
              <a:rPr lang="en-US" sz="2400" dirty="0" err="1">
                <a:solidFill>
                  <a:schemeClr val="accent5">
                    <a:lumMod val="50000"/>
                  </a:schemeClr>
                </a:solidFill>
              </a:rPr>
              <a:t>বি</a:t>
            </a:r>
            <a:r>
              <a:rPr lang="bn-IN" sz="2400" dirty="0">
                <a:solidFill>
                  <a:schemeClr val="accent5">
                    <a:lumMod val="50000"/>
                  </a:schemeClr>
                </a:solidFill>
              </a:rPr>
              <a:t>দ্যুৎ</a:t>
            </a:r>
            <a:r>
              <a:rPr lang="en-US" sz="2400" dirty="0">
                <a:solidFill>
                  <a:schemeClr val="accent5">
                    <a:lumMod val="50000"/>
                  </a:schemeClr>
                </a:solidFill>
              </a:rPr>
              <a:t> </a:t>
            </a:r>
            <a:r>
              <a:rPr lang="en-US" sz="2400" dirty="0" err="1">
                <a:solidFill>
                  <a:schemeClr val="accent5">
                    <a:lumMod val="50000"/>
                  </a:schemeClr>
                </a:solidFill>
              </a:rPr>
              <a:t>প্রবাহ</a:t>
            </a:r>
            <a:r>
              <a:rPr lang="en-US" sz="2400" dirty="0">
                <a:solidFill>
                  <a:schemeClr val="accent5">
                    <a:lumMod val="50000"/>
                  </a:schemeClr>
                </a:solidFill>
              </a:rPr>
              <a:t> </a:t>
            </a:r>
            <a:r>
              <a:rPr lang="en-US" sz="2400" dirty="0" err="1">
                <a:solidFill>
                  <a:schemeClr val="accent5">
                    <a:lumMod val="50000"/>
                  </a:schemeClr>
                </a:solidFill>
              </a:rPr>
              <a:t>অবিচ্ছিন্ন</a:t>
            </a:r>
            <a:r>
              <a:rPr lang="en-US" sz="2400" dirty="0">
                <a:solidFill>
                  <a:schemeClr val="accent5">
                    <a:lumMod val="50000"/>
                  </a:schemeClr>
                </a:solidFill>
              </a:rPr>
              <a:t> </a:t>
            </a:r>
            <a:r>
              <a:rPr lang="en-US" sz="2400" dirty="0" err="1">
                <a:solidFill>
                  <a:schemeClr val="accent5">
                    <a:lumMod val="50000"/>
                  </a:schemeClr>
                </a:solidFill>
              </a:rPr>
              <a:t>রাখতে</a:t>
            </a:r>
            <a:r>
              <a:rPr lang="en-US" sz="2400" dirty="0">
                <a:solidFill>
                  <a:schemeClr val="accent5">
                    <a:lumMod val="50000"/>
                  </a:schemeClr>
                </a:solidFill>
              </a:rPr>
              <a:t> </a:t>
            </a:r>
            <a:r>
              <a:rPr lang="en-US" sz="2400" dirty="0" err="1">
                <a:solidFill>
                  <a:schemeClr val="accent5">
                    <a:lumMod val="50000"/>
                  </a:schemeClr>
                </a:solidFill>
              </a:rPr>
              <a:t>লবণ</a:t>
            </a:r>
            <a:r>
              <a:rPr lang="en-US" sz="2400" dirty="0">
                <a:solidFill>
                  <a:schemeClr val="accent5">
                    <a:lumMod val="50000"/>
                  </a:schemeClr>
                </a:solidFill>
              </a:rPr>
              <a:t> </a:t>
            </a:r>
            <a:r>
              <a:rPr lang="en-US" sz="2400" dirty="0" err="1">
                <a:solidFill>
                  <a:schemeClr val="accent5">
                    <a:lumMod val="50000"/>
                  </a:schemeClr>
                </a:solidFill>
              </a:rPr>
              <a:t>সেতু</a:t>
            </a:r>
            <a:r>
              <a:rPr lang="en-US" sz="2400" dirty="0">
                <a:solidFill>
                  <a:schemeClr val="accent5">
                    <a:lumMod val="50000"/>
                  </a:schemeClr>
                </a:solidFill>
              </a:rPr>
              <a:t> </a:t>
            </a:r>
            <a:r>
              <a:rPr lang="en-US" sz="2400" dirty="0" err="1">
                <a:solidFill>
                  <a:schemeClr val="accent5">
                    <a:lumMod val="50000"/>
                  </a:schemeClr>
                </a:solidFill>
              </a:rPr>
              <a:t>ব্যবহার</a:t>
            </a:r>
            <a:r>
              <a:rPr lang="en-US" sz="2400" dirty="0">
                <a:solidFill>
                  <a:schemeClr val="accent5">
                    <a:lumMod val="50000"/>
                  </a:schemeClr>
                </a:solidFill>
              </a:rPr>
              <a:t> </a:t>
            </a:r>
            <a:r>
              <a:rPr lang="en-US" sz="2400" dirty="0" err="1">
                <a:solidFill>
                  <a:schemeClr val="accent5">
                    <a:lumMod val="50000"/>
                  </a:schemeClr>
                </a:solidFill>
              </a:rPr>
              <a:t>করা</a:t>
            </a:r>
            <a:r>
              <a:rPr lang="en-US" sz="2400" dirty="0">
                <a:solidFill>
                  <a:schemeClr val="accent5">
                    <a:lumMod val="50000"/>
                  </a:schemeClr>
                </a:solidFill>
              </a:rPr>
              <a:t> </a:t>
            </a:r>
            <a:r>
              <a:rPr lang="en-US" sz="2400" dirty="0" err="1">
                <a:solidFill>
                  <a:schemeClr val="accent5">
                    <a:lumMod val="50000"/>
                  </a:schemeClr>
                </a:solidFill>
              </a:rPr>
              <a:t>হয়</a:t>
            </a:r>
            <a:r>
              <a:rPr lang="en-US" sz="2000" dirty="0" smtClean="0">
                <a:solidFill>
                  <a:schemeClr val="accent5">
                    <a:lumMod val="50000"/>
                  </a:schemeClr>
                </a:solidFill>
              </a:rPr>
              <a:t>।</a:t>
            </a:r>
          </a:p>
          <a:p>
            <a:endParaRPr lang="en-US" dirty="0" smtClean="0"/>
          </a:p>
          <a:p>
            <a:endParaRPr lang="en-US" dirty="0"/>
          </a:p>
          <a:p>
            <a:endParaRPr lang="en-US" dirty="0" smtClean="0"/>
          </a:p>
          <a:p>
            <a:endParaRPr lang="bn-IN" dirty="0"/>
          </a:p>
        </p:txBody>
      </p:sp>
    </p:spTree>
    <p:extLst>
      <p:ext uri="{BB962C8B-B14F-4D97-AF65-F5344CB8AC3E}">
        <p14:creationId xmlns:p14="http://schemas.microsoft.com/office/powerpoint/2010/main" val="202249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423080" y="1359877"/>
            <a:ext cx="11368585" cy="4926623"/>
          </a:xfrm>
          <a:prstGeom prst="round2Diag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u="sng" dirty="0" err="1" smtClean="0">
                <a:solidFill>
                  <a:srgbClr val="FFFF00"/>
                </a:solidFill>
              </a:rPr>
              <a:t>লবণ</a:t>
            </a:r>
            <a:r>
              <a:rPr lang="en-US" sz="3600" b="1" i="1" u="sng" dirty="0" smtClean="0">
                <a:solidFill>
                  <a:srgbClr val="FFFF00"/>
                </a:solidFill>
              </a:rPr>
              <a:t> </a:t>
            </a:r>
            <a:r>
              <a:rPr lang="en-US" sz="3600" b="1" i="1" u="sng" dirty="0" err="1" smtClean="0">
                <a:solidFill>
                  <a:srgbClr val="FFFF00"/>
                </a:solidFill>
              </a:rPr>
              <a:t>সেতুর</a:t>
            </a:r>
            <a:r>
              <a:rPr lang="en-US" sz="3600" b="1" i="1" u="sng" dirty="0" smtClean="0">
                <a:solidFill>
                  <a:srgbClr val="FFFF00"/>
                </a:solidFill>
              </a:rPr>
              <a:t> </a:t>
            </a:r>
            <a:r>
              <a:rPr lang="en-US" sz="3600" b="1" i="1" u="sng" dirty="0" err="1" smtClean="0">
                <a:solidFill>
                  <a:srgbClr val="FFFF00"/>
                </a:solidFill>
              </a:rPr>
              <a:t>প্রয়োজনীয়তাঃ</a:t>
            </a:r>
            <a:endParaRPr lang="en-US" sz="2400" dirty="0" smtClean="0">
              <a:solidFill>
                <a:schemeClr val="tx1">
                  <a:lumMod val="85000"/>
                  <a:lumOff val="15000"/>
                </a:schemeClr>
              </a:solidFill>
            </a:endParaRPr>
          </a:p>
          <a:p>
            <a:pPr algn="just"/>
            <a:r>
              <a:rPr lang="en-US" sz="2400" dirty="0" err="1" smtClean="0">
                <a:solidFill>
                  <a:schemeClr val="tx1">
                    <a:lumMod val="85000"/>
                    <a:lumOff val="15000"/>
                  </a:schemeClr>
                </a:solidFill>
              </a:rPr>
              <a:t>গ্যালভানিক</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কোষে</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জিংক</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প্রকোষ্ঠে</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জিংক</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আয়ন</a:t>
            </a:r>
            <a:r>
              <a:rPr lang="bn-IN" sz="2400" dirty="0" smtClean="0">
                <a:solidFill>
                  <a:schemeClr val="tx1">
                    <a:lumMod val="85000"/>
                    <a:lumOff val="15000"/>
                  </a:schemeClr>
                </a:solidFill>
              </a:rPr>
              <a:t>( </a:t>
            </a:r>
            <a:r>
              <a:rPr lang="en-US" sz="2400" dirty="0" smtClean="0">
                <a:solidFill>
                  <a:schemeClr val="tx1">
                    <a:lumMod val="85000"/>
                    <a:lumOff val="15000"/>
                  </a:schemeClr>
                </a:solidFill>
              </a:rPr>
              <a:t>Zn2+) </a:t>
            </a:r>
            <a:r>
              <a:rPr lang="en-US" sz="2400" dirty="0" err="1" smtClean="0">
                <a:solidFill>
                  <a:schemeClr val="tx1">
                    <a:lumMod val="85000"/>
                    <a:lumOff val="15000"/>
                  </a:schemeClr>
                </a:solidFill>
              </a:rPr>
              <a:t>অর্থা</a:t>
            </a:r>
            <a:r>
              <a:rPr lang="en-US" sz="2400" dirty="0" smtClean="0">
                <a:solidFill>
                  <a:schemeClr val="tx1">
                    <a:lumMod val="85000"/>
                    <a:lumOff val="15000"/>
                  </a:schemeClr>
                </a:solidFill>
              </a:rPr>
              <a:t>ৎ </a:t>
            </a:r>
            <a:r>
              <a:rPr lang="en-US" sz="2400" dirty="0" err="1" smtClean="0">
                <a:solidFill>
                  <a:schemeClr val="tx1">
                    <a:lumMod val="85000"/>
                    <a:lumOff val="15000"/>
                  </a:schemeClr>
                </a:solidFill>
              </a:rPr>
              <a:t>ধনাত্মক</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আয়নের</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পরিমান</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বেড়ে</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যায়</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এবং</a:t>
            </a:r>
            <a:r>
              <a:rPr lang="en-US" sz="2400" dirty="0" smtClean="0">
                <a:solidFill>
                  <a:schemeClr val="tx1">
                    <a:lumMod val="85000"/>
                    <a:lumOff val="15000"/>
                  </a:schemeClr>
                </a:solidFill>
              </a:rPr>
              <a:t> </a:t>
            </a:r>
            <a:r>
              <a:rPr lang="bn-IN" sz="2400" dirty="0" smtClean="0">
                <a:solidFill>
                  <a:schemeClr val="tx1">
                    <a:lumMod val="85000"/>
                    <a:lumOff val="15000"/>
                  </a:schemeClr>
                </a:solidFill>
              </a:rPr>
              <a:t>ঋনাত্মক আয়ন( </a:t>
            </a:r>
            <a:r>
              <a:rPr lang="en-US" sz="2400" dirty="0" smtClean="0">
                <a:solidFill>
                  <a:schemeClr val="tx1">
                    <a:lumMod val="85000"/>
                    <a:lumOff val="15000"/>
                  </a:schemeClr>
                </a:solidFill>
              </a:rPr>
              <a:t>SO42-</a:t>
            </a:r>
            <a:r>
              <a:rPr lang="bn-IN" sz="2400" dirty="0" smtClean="0">
                <a:solidFill>
                  <a:schemeClr val="tx1">
                    <a:lumMod val="85000"/>
                    <a:lumOff val="15000"/>
                  </a:schemeClr>
                </a:solidFill>
              </a:rPr>
              <a:t> )</a:t>
            </a:r>
            <a:r>
              <a:rPr lang="en-US" sz="2400" dirty="0" smtClean="0">
                <a:solidFill>
                  <a:schemeClr val="tx1">
                    <a:lumMod val="85000"/>
                    <a:lumOff val="15000"/>
                  </a:schemeClr>
                </a:solidFill>
              </a:rPr>
              <a:t> </a:t>
            </a:r>
            <a:r>
              <a:rPr lang="bn-IN" sz="2400" dirty="0" smtClean="0">
                <a:solidFill>
                  <a:schemeClr val="tx1">
                    <a:lumMod val="85000"/>
                    <a:lumOff val="15000"/>
                  </a:schemeClr>
                </a:solidFill>
              </a:rPr>
              <a:t>এর পরিমান কমে যায়। অপরদিকে ক্যাথোড প্রকোষ্ঠে ধনাত্মক কপার আয়নের </a:t>
            </a:r>
            <a:r>
              <a:rPr lang="en-US" sz="2400" dirty="0" smtClean="0">
                <a:solidFill>
                  <a:schemeClr val="tx1">
                    <a:lumMod val="85000"/>
                    <a:lumOff val="15000"/>
                  </a:schemeClr>
                </a:solidFill>
              </a:rPr>
              <a:t>(Cu2+)</a:t>
            </a:r>
            <a:r>
              <a:rPr lang="bn-IN" sz="2400" dirty="0" smtClean="0">
                <a:solidFill>
                  <a:schemeClr val="tx1">
                    <a:lumMod val="85000"/>
                    <a:lumOff val="15000"/>
                  </a:schemeClr>
                </a:solidFill>
              </a:rPr>
              <a:t>পরিমান কমে যায় এবং ঋনাত্মক আয়ন( </a:t>
            </a:r>
            <a:r>
              <a:rPr lang="en-US" sz="2400" dirty="0" smtClean="0">
                <a:solidFill>
                  <a:schemeClr val="tx1">
                    <a:lumMod val="85000"/>
                    <a:lumOff val="15000"/>
                  </a:schemeClr>
                </a:solidFill>
              </a:rPr>
              <a:t>SO42-</a:t>
            </a:r>
            <a:r>
              <a:rPr lang="bn-IN" sz="2400" dirty="0" smtClean="0">
                <a:solidFill>
                  <a:schemeClr val="tx1">
                    <a:lumMod val="85000"/>
                    <a:lumOff val="15000"/>
                  </a:schemeClr>
                </a:solidFill>
              </a:rPr>
              <a:t> ) এর পরিমান বেড়ে যায় ।ফলে অ্যানোড ও ক্যাথোড প্রকোষ্ঠে আয়নের অসমতা জনিত অবস্থার সৃষ্টি হয় এবং নিরবিচ্ছিন্নভাবে বিদ্যুৎ প্রবাহিত হয় না। এ কারনে তারের সাথে সংযুক্ত বাল্বটি জ্বলে না।তাই আয়নের সমতা রক্ষার জন্য আকৃতির নলের মাধ্যমে লবণ সেতু তৈরি করে উভয় প্রকোষ্ঠের দ্রবণে ডোবানো হয়।এর ফলে লবণের ধনাত্মক আয়ন ক্যাথোডে এবং ঋনাত্মক আয়ন অ্যানোড প্রবেশ করে আয়নের সমতা রক্ষা করে।যার ফলে বিদ্যুৎ প্রবাহ নিরবিচ্ছিন্ন চলে</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এব</a:t>
            </a:r>
            <a:r>
              <a:rPr lang="bn-IN" sz="2400" dirty="0" smtClean="0">
                <a:solidFill>
                  <a:schemeClr val="tx1">
                    <a:lumMod val="85000"/>
                    <a:lumOff val="15000"/>
                  </a:schemeClr>
                </a:solidFill>
              </a:rPr>
              <a:t>ং বাল্বটি জ্বলতে থাকবে।অ্যানোড ক্ষয় হলে পুনরায় অ্যানোড দেয়া যেতে পারে।উল্লেখ্য লবণ</a:t>
            </a:r>
            <a:r>
              <a:rPr lang="en-US" sz="2400" dirty="0" smtClean="0">
                <a:solidFill>
                  <a:schemeClr val="tx1">
                    <a:lumMod val="85000"/>
                    <a:lumOff val="15000"/>
                  </a:schemeClr>
                </a:solidFill>
              </a:rPr>
              <a:t> </a:t>
            </a:r>
            <a:r>
              <a:rPr lang="bn-IN" sz="2400" dirty="0" smtClean="0">
                <a:solidFill>
                  <a:schemeClr val="tx1">
                    <a:lumMod val="85000"/>
                    <a:lumOff val="15000"/>
                  </a:schemeClr>
                </a:solidFill>
              </a:rPr>
              <a:t>সেতুতে লবণ হিসাবে </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NaCl</a:t>
            </a:r>
            <a:r>
              <a:rPr lang="en-US" sz="2400" dirty="0" smtClean="0">
                <a:solidFill>
                  <a:schemeClr val="tx1">
                    <a:lumMod val="85000"/>
                    <a:lumOff val="15000"/>
                  </a:schemeClr>
                </a:solidFill>
              </a:rPr>
              <a:t>, </a:t>
            </a:r>
            <a:r>
              <a:rPr lang="en-US" sz="2400" dirty="0" err="1" smtClean="0">
                <a:solidFill>
                  <a:schemeClr val="tx1">
                    <a:lumMod val="85000"/>
                    <a:lumOff val="15000"/>
                  </a:schemeClr>
                </a:solidFill>
              </a:rPr>
              <a:t>KCl</a:t>
            </a:r>
            <a:r>
              <a:rPr lang="en-US" sz="2400" dirty="0" smtClean="0">
                <a:solidFill>
                  <a:schemeClr val="tx1">
                    <a:lumMod val="85000"/>
                    <a:lumOff val="15000"/>
                  </a:schemeClr>
                </a:solidFill>
              </a:rPr>
              <a:t>, Na2SO4, FeSO4)</a:t>
            </a:r>
            <a:r>
              <a:rPr lang="bn-IN" sz="2400" dirty="0" smtClean="0">
                <a:solidFill>
                  <a:schemeClr val="tx1">
                    <a:lumMod val="85000"/>
                    <a:lumOff val="15000"/>
                  </a:schemeClr>
                </a:solidFill>
              </a:rPr>
              <a:t>ব্যবহার করা যেতে পারে।</a:t>
            </a:r>
            <a:endParaRPr lang="en-US" sz="2400" dirty="0">
              <a:solidFill>
                <a:schemeClr val="tx1">
                  <a:lumMod val="85000"/>
                  <a:lumOff val="15000"/>
                </a:schemeClr>
              </a:solidFill>
            </a:endParaRPr>
          </a:p>
        </p:txBody>
      </p:sp>
    </p:spTree>
    <p:extLst>
      <p:ext uri="{BB962C8B-B14F-4D97-AF65-F5344CB8AC3E}">
        <p14:creationId xmlns:p14="http://schemas.microsoft.com/office/powerpoint/2010/main" val="346470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582</Words>
  <Application>Microsoft Office PowerPoint</Application>
  <PresentationFormat>Widescreen</PresentationFormat>
  <Paragraphs>78</Paragraphs>
  <Slides>13</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Cambria Math</vt:lpstr>
      <vt:lpstr>Vrinda</vt:lpstr>
      <vt:lpstr>Wingdings</vt:lpstr>
      <vt:lpstr>Office Theme</vt:lpstr>
      <vt:lpstr>PowerPoint Presentation</vt:lpstr>
      <vt:lpstr>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Windows User</cp:lastModifiedBy>
  <cp:revision>82</cp:revision>
  <dcterms:created xsi:type="dcterms:W3CDTF">2018-08-26T04:55:39Z</dcterms:created>
  <dcterms:modified xsi:type="dcterms:W3CDTF">2020-06-19T14:33:58Z</dcterms:modified>
</cp:coreProperties>
</file>