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6" r:id="rId2"/>
    <p:sldId id="259" r:id="rId3"/>
    <p:sldId id="275" r:id="rId4"/>
    <p:sldId id="260" r:id="rId5"/>
    <p:sldId id="261" r:id="rId6"/>
    <p:sldId id="265" r:id="rId7"/>
    <p:sldId id="285" r:id="rId8"/>
    <p:sldId id="296" r:id="rId9"/>
    <p:sldId id="286" r:id="rId10"/>
    <p:sldId id="287" r:id="rId11"/>
    <p:sldId id="288" r:id="rId12"/>
    <p:sldId id="297" r:id="rId13"/>
    <p:sldId id="298" r:id="rId14"/>
    <p:sldId id="300" r:id="rId15"/>
    <p:sldId id="299" r:id="rId16"/>
    <p:sldId id="301" r:id="rId17"/>
    <p:sldId id="289" r:id="rId18"/>
    <p:sldId id="290" r:id="rId19"/>
    <p:sldId id="291" r:id="rId20"/>
    <p:sldId id="292" r:id="rId21"/>
    <p:sldId id="293" r:id="rId22"/>
    <p:sldId id="302" r:id="rId23"/>
    <p:sldId id="294" r:id="rId24"/>
    <p:sldId id="295" r:id="rId25"/>
    <p:sldId id="303" r:id="rId26"/>
    <p:sldId id="269" r:id="rId27"/>
    <p:sldId id="304" r:id="rId28"/>
    <p:sldId id="305" r:id="rId29"/>
    <p:sldId id="267" r:id="rId30"/>
    <p:sldId id="266" r:id="rId31"/>
    <p:sldId id="26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88810" autoAdjust="0"/>
  </p:normalViewPr>
  <p:slideViewPr>
    <p:cSldViewPr>
      <p:cViewPr>
        <p:scale>
          <a:sx n="70" d="100"/>
          <a:sy n="70" d="100"/>
        </p:scale>
        <p:origin x="-117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6E00-A448-402B-9CE7-C64CC122FE0E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9537-5B27-40FF-8C7E-C955F6B56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jpe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audio" Target="../media/audio1.wav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jpe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audio" Target="../media/audio1.wav"/><Relationship Id="rId5" Type="http://schemas.openxmlformats.org/officeDocument/2006/relationships/image" Target="../media/image32.png"/><Relationship Id="rId10" Type="http://schemas.openxmlformats.org/officeDocument/2006/relationships/image" Target="../media/image24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jpeg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jpeg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jpeg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70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.jpeg"/><Relationship Id="rId7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jpeg"/><Relationship Id="rId7" Type="http://schemas.openxmlformats.org/officeDocument/2006/relationships/image" Target="../media/image7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audio" Target="../media/audio1.wav"/><Relationship Id="rId3" Type="http://schemas.openxmlformats.org/officeDocument/2006/relationships/image" Target="../media/image7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3.jp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.jpg"/><Relationship Id="rId7" Type="http://schemas.openxmlformats.org/officeDocument/2006/relationships/image" Target="../media/image9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audio" Target="../media/audio1.wav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3.jp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3.jp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g"/><Relationship Id="rId7" Type="http://schemas.openxmlformats.org/officeDocument/2006/relationships/image" Target="../media/image1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981200" y="261641"/>
            <a:ext cx="5410200" cy="1262359"/>
          </a:xfrm>
          <a:prstGeom prst="flowChartTerminator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0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en-US" sz="5000" b="1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0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7772400" cy="4381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62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510"/>
            <a:ext cx="1371600" cy="16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96645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676400" y="120556"/>
            <a:ext cx="5867400" cy="1174844"/>
          </a:xfrm>
          <a:prstGeom prst="cloud">
            <a:avLst/>
          </a:prstGeom>
          <a:solidFill>
            <a:schemeClr val="tx2">
              <a:lumMod val="60000"/>
              <a:lumOff val="40000"/>
              <a:alpha val="58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1600200"/>
                <a:ext cx="7543800" cy="52322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 smtClean="0">
                    <a:cs typeface="NikoshBAN" pitchFamily="2" charset="0"/>
                  </a:rPr>
                  <a:t>যখন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:r>
                  <a:rPr lang="en-US" sz="2800" dirty="0" smtClean="0">
                    <a:cs typeface="NikoshBAN" pitchFamily="2" charset="0"/>
                  </a:rPr>
                  <a:t>কোণের মান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 (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270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তখন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00200"/>
                <a:ext cx="75438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112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79957" y="277091"/>
            <a:ext cx="37096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0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50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630" y="2590800"/>
            <a:ext cx="2726569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943600" y="2590800"/>
                <a:ext cx="2640522" cy="89255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>
                    <a:latin typeface="NikoshBAN" pitchFamily="2" charset="0"/>
                    <a:cs typeface="NikoshBAN" pitchFamily="2" charset="0"/>
                  </a:rPr>
                  <a:t>ত্রিকোণমিতিক</a:t>
                </a:r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অনুপাত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590800"/>
                <a:ext cx="2640522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458" t="-3333" r="-3661"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24000" y="3429000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sin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7242" y="3886200"/>
            <a:ext cx="868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cos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2147" y="4343400"/>
            <a:ext cx="856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sec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51394" y="4876800"/>
            <a:ext cx="1339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cosec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30898" y="5410200"/>
            <a:ext cx="86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tan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91180" y="5867400"/>
            <a:ext cx="839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cot</a:t>
            </a:r>
            <a:endParaRPr lang="en-US" sz="4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90800" y="3848008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24835" y="3961501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sin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42503" y="3429000"/>
            <a:ext cx="868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cos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4879552"/>
            <a:ext cx="856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sec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5867400"/>
            <a:ext cx="86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tan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6931" y="5388114"/>
            <a:ext cx="839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cot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646357" y="4343400"/>
            <a:ext cx="1339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cosec</a:t>
            </a:r>
            <a:endParaRPr lang="en-US" sz="4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90800" y="4315444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90800" y="4737864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67000" y="5233495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67000" y="5805564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67000" y="6286408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5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60" y="0"/>
            <a:ext cx="1173439" cy="1322785"/>
          </a:xfrm>
          <a:prstGeom prst="rect">
            <a:avLst/>
          </a:prstGeom>
        </p:spPr>
      </p:pic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374371"/>
          </a:xfrm>
          <a:prstGeom prst="rect">
            <a:avLst/>
          </a:prstGeom>
        </p:spPr>
      </p:pic>
      <p:sp>
        <p:nvSpPr>
          <p:cNvPr id="96" name="Rounded Rectangle 95"/>
          <p:cNvSpPr/>
          <p:nvPr/>
        </p:nvSpPr>
        <p:spPr>
          <a:xfrm>
            <a:off x="4784637" y="1374371"/>
            <a:ext cx="4206963" cy="3883429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152401" y="1374371"/>
            <a:ext cx="4267200" cy="3883429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c 92"/>
          <p:cNvSpPr/>
          <p:nvPr/>
        </p:nvSpPr>
        <p:spPr>
          <a:xfrm rot="20010959">
            <a:off x="6508545" y="2499158"/>
            <a:ext cx="926641" cy="1219200"/>
          </a:xfrm>
          <a:prstGeom prst="arc">
            <a:avLst>
              <a:gd name="adj1" fmla="val 14094277"/>
              <a:gd name="adj2" fmla="val 2564455"/>
            </a:avLst>
          </a:prstGeom>
          <a:ln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97148" y="228600"/>
            <a:ext cx="5638800" cy="914400"/>
          </a:xfrm>
          <a:prstGeom prst="roundRect">
            <a:avLst/>
          </a:prstGeom>
          <a:solidFill>
            <a:srgbClr val="00B050">
              <a:alpha val="39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45741" y="304800"/>
                <a:ext cx="413125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(−</m:t>
                    </m:r>
                    <m:r>
                      <a:rPr lang="en-US" sz="4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4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4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4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অবস্থান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741" y="304800"/>
                <a:ext cx="4131259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13793" r="-7522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057400" y="1752600"/>
            <a:ext cx="0" cy="289560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312420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324284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148" y="167640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719422" y="447669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057400" y="1845677"/>
            <a:ext cx="1766936" cy="13441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39152" y="2199381"/>
            <a:ext cx="0" cy="2040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068774" y="3200403"/>
            <a:ext cx="1755562" cy="1430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" y="3179157"/>
            <a:ext cx="365760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555496">
            <a:off x="2315525" y="2847458"/>
            <a:ext cx="381000" cy="397877"/>
          </a:xfrm>
          <a:prstGeom prst="arc">
            <a:avLst>
              <a:gd name="adj1" fmla="val 15464482"/>
              <a:gd name="adj2" fmla="val 2280257"/>
            </a:avLst>
          </a:prstGeom>
          <a:ln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2701495">
            <a:off x="2396014" y="3186057"/>
            <a:ext cx="399073" cy="476433"/>
          </a:xfrm>
          <a:prstGeom prst="arc">
            <a:avLst>
              <a:gd name="adj1" fmla="val 15183390"/>
              <a:gd name="adj2" fmla="val 2280257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67000" y="2754868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54868"/>
                <a:ext cx="37414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223230" y="3143828"/>
                <a:ext cx="547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230" y="3143828"/>
                <a:ext cx="54726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460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 rot="19341144">
            <a:off x="3103190" y="1581188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P(x, y)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153255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 rot="1954559">
            <a:off x="2946190" y="4457195"/>
            <a:ext cx="971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P’(x, -y)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04800" y="5508248"/>
                <a:ext cx="3989036" cy="892552"/>
              </a:xfrm>
              <a:prstGeom prst="rect">
                <a:avLst/>
              </a:prstGeom>
              <a:ln w="508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প্রথম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চতুর্ভাগে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কোণের এর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বিপরীতে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508248"/>
                <a:ext cx="3989036" cy="892552"/>
              </a:xfrm>
              <a:prstGeom prst="rect">
                <a:avLst/>
              </a:prstGeom>
              <a:blipFill rotWithShape="1">
                <a:blip r:embed="rId7"/>
                <a:stretch>
                  <a:fillRect l="-1964" t="-1948" r="-3625" b="-14286"/>
                </a:stretch>
              </a:blipFill>
              <a:ln w="508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3810000" y="4419600"/>
            <a:ext cx="388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A’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2981326" y="3073338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357518" y="228600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3352800" y="363849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-y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3339152" y="2833048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1219200" y="320040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7031512" y="1828800"/>
            <a:ext cx="0" cy="289560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953896" y="333369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8458200" y="333369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81700" y="175260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7090509" y="449580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5659912" y="2199381"/>
            <a:ext cx="0" cy="21302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275950" y="1857443"/>
            <a:ext cx="1755562" cy="1430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029200" y="3255357"/>
            <a:ext cx="365760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657371" y="2663771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71" y="2663771"/>
                <a:ext cx="37414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295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553200" y="3462276"/>
                <a:ext cx="547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462276"/>
                <a:ext cx="547266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33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 rot="2414432">
            <a:off x="5576328" y="1972316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P(-x, y)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4974112" y="160875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83" name="TextBox 82"/>
          <p:cNvSpPr txBox="1"/>
          <p:nvPr/>
        </p:nvSpPr>
        <p:spPr>
          <a:xfrm rot="19264194">
            <a:off x="5557404" y="4154556"/>
            <a:ext cx="1049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P’(-x, -y)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4945880" y="4495800"/>
            <a:ext cx="388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A’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5950780" y="2952690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-x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5414918" y="236220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87" name="TextBox 86"/>
          <p:cNvSpPr txBox="1"/>
          <p:nvPr/>
        </p:nvSpPr>
        <p:spPr>
          <a:xfrm>
            <a:off x="5334000" y="371469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-y</a:t>
            </a:r>
            <a:endParaRPr lang="en-US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5310722" y="2909248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7099619" y="328954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5262302" y="3304097"/>
            <a:ext cx="1766936" cy="13441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4999144">
            <a:off x="6394678" y="2709445"/>
            <a:ext cx="926641" cy="1219200"/>
          </a:xfrm>
          <a:prstGeom prst="arc">
            <a:avLst>
              <a:gd name="adj1" fmla="val 16200000"/>
              <a:gd name="adj2" fmla="val 3069324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850164" y="5508248"/>
                <a:ext cx="4141436" cy="892552"/>
              </a:xfrm>
              <a:prstGeom prst="rect">
                <a:avLst/>
              </a:prstGeom>
              <a:ln w="508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দ্বিতীয়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চতুর্ভাগে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কোণের এর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বিপরীতে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64" y="5508248"/>
                <a:ext cx="4141436" cy="892552"/>
              </a:xfrm>
              <a:prstGeom prst="rect">
                <a:avLst/>
              </a:prstGeom>
              <a:blipFill rotWithShape="1">
                <a:blip r:embed="rId10"/>
                <a:stretch>
                  <a:fillRect l="-2038" t="-1948" r="-2911" b="-14286"/>
                </a:stretch>
              </a:blipFill>
              <a:ln w="508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3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5" grpId="0" animBg="1"/>
      <p:bldP spid="93" grpId="0" animBg="1"/>
      <p:bldP spid="6" grpId="0" animBg="1"/>
      <p:bldP spid="4" grpId="0"/>
      <p:bldP spid="14" grpId="0"/>
      <p:bldP spid="15" grpId="0"/>
      <p:bldP spid="16" grpId="0"/>
      <p:bldP spid="17" grpId="0"/>
      <p:bldP spid="42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 animBg="1"/>
      <p:bldP spid="63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2" grpId="0" animBg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60" y="0"/>
            <a:ext cx="1173439" cy="1322785"/>
          </a:xfrm>
          <a:prstGeom prst="rect">
            <a:avLst/>
          </a:prstGeom>
        </p:spPr>
      </p:pic>
      <p:pic>
        <p:nvPicPr>
          <p:cNvPr id="3" name="Picture 2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374371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4784637" y="1374371"/>
            <a:ext cx="4206963" cy="3883429"/>
          </a:xfrm>
          <a:prstGeom prst="roundRect">
            <a:avLst/>
          </a:prstGeom>
          <a:ln w="76200">
            <a:solidFill>
              <a:schemeClr val="accent6">
                <a:lumMod val="50000"/>
                <a:alpha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52401" y="1374371"/>
            <a:ext cx="4267200" cy="3883429"/>
          </a:xfrm>
          <a:prstGeom prst="roundRect">
            <a:avLst/>
          </a:prstGeom>
          <a:ln w="76200">
            <a:solidFill>
              <a:schemeClr val="accent6">
                <a:lumMod val="50000"/>
                <a:alpha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20010959">
            <a:off x="1999829" y="2403848"/>
            <a:ext cx="926641" cy="1219200"/>
          </a:xfrm>
          <a:prstGeom prst="arc">
            <a:avLst>
              <a:gd name="adj1" fmla="val 8736330"/>
              <a:gd name="adj2" fmla="val 2564455"/>
            </a:avLst>
          </a:prstGeom>
          <a:ln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97148" y="228600"/>
            <a:ext cx="5638800" cy="914400"/>
          </a:xfrm>
          <a:prstGeom prst="roundRect">
            <a:avLst/>
          </a:prstGeom>
          <a:solidFill>
            <a:schemeClr val="tx2">
              <a:lumMod val="40000"/>
              <a:lumOff val="60000"/>
              <a:alpha val="8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53200" y="1752600"/>
            <a:ext cx="0" cy="289560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6296" y="327660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0" y="324284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2948" y="167640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5222" y="447669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553200" y="1845677"/>
            <a:ext cx="1766936" cy="13441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34952" y="2199381"/>
            <a:ext cx="0" cy="2040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564574" y="3200403"/>
            <a:ext cx="1755562" cy="1430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57800" y="3179158"/>
            <a:ext cx="335280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20396462">
            <a:off x="5956791" y="2577360"/>
            <a:ext cx="1302901" cy="1276518"/>
          </a:xfrm>
          <a:prstGeom prst="arc">
            <a:avLst>
              <a:gd name="adj1" fmla="val 3760615"/>
              <a:gd name="adj2" fmla="val 969840"/>
            </a:avLst>
          </a:prstGeom>
          <a:ln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6098359">
            <a:off x="6137120" y="2691505"/>
            <a:ext cx="807334" cy="926295"/>
          </a:xfrm>
          <a:prstGeom prst="arc">
            <a:avLst>
              <a:gd name="adj1" fmla="val 15697732"/>
              <a:gd name="adj2" fmla="val 13346203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8059" y="3505200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059" y="3505200"/>
                <a:ext cx="37414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09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45047" y="2743200"/>
                <a:ext cx="547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047" y="2743200"/>
                <a:ext cx="54726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460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 rot="19341144">
            <a:off x="7468432" y="1581188"/>
            <a:ext cx="892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P’(x, y)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8305800" y="1532550"/>
            <a:ext cx="388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A’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 rot="1954559">
            <a:off x="7381579" y="4457195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P(x, -y)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4800" y="5508248"/>
                <a:ext cx="4211748" cy="892552"/>
              </a:xfrm>
              <a:prstGeom prst="rect">
                <a:avLst/>
              </a:prstGeom>
              <a:ln w="508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তৃতীয়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চতুর্ভাগে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কোণের এর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বিপরীতে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508248"/>
                <a:ext cx="4211748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1860" t="-1948" r="-286" b="-14286"/>
                </a:stretch>
              </a:blipFill>
              <a:ln w="508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305800" y="44196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391400" y="281940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53318" y="228600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848600" y="363849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-y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834952" y="2833048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</a:t>
            </a:r>
            <a:endParaRPr lang="en-US" sz="2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2522796" y="1733490"/>
            <a:ext cx="0" cy="289560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5180" y="323838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657600" y="320040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72984" y="165729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581793" y="440049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151196" y="2104071"/>
            <a:ext cx="0" cy="21302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67234" y="1762133"/>
            <a:ext cx="1755562" cy="1430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20484" y="3160047"/>
            <a:ext cx="3289516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148655" y="2568461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655" y="2568461"/>
                <a:ext cx="374141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09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044484" y="3366966"/>
                <a:ext cx="547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484" y="3366966"/>
                <a:ext cx="547266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44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 rot="2414432">
            <a:off x="1032539" y="1877006"/>
            <a:ext cx="971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P’(-x, y)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65396" y="1513440"/>
            <a:ext cx="388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A’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 rot="19264194">
            <a:off x="1083762" y="4059246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P(-x, -y)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37164" y="44004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1442064" y="2857380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-x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906202" y="226689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825284" y="361938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-y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802006" y="2813938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514600" y="281940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753586" y="3208787"/>
            <a:ext cx="1766936" cy="13441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 rot="4999144">
            <a:off x="1885962" y="2614135"/>
            <a:ext cx="926641" cy="1219200"/>
          </a:xfrm>
          <a:prstGeom prst="arc">
            <a:avLst>
              <a:gd name="adj1" fmla="val 16200000"/>
              <a:gd name="adj2" fmla="val 9113929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50164" y="5508248"/>
                <a:ext cx="4141436" cy="892552"/>
              </a:xfrm>
              <a:prstGeom prst="rect">
                <a:avLst/>
              </a:prstGeom>
              <a:ln w="508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চতুর্থ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চতুর্ভাগে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কোণের এর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বিপরীতে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64" y="5508248"/>
                <a:ext cx="4141436" cy="892552"/>
              </a:xfrm>
              <a:prstGeom prst="rect">
                <a:avLst/>
              </a:prstGeom>
              <a:blipFill rotWithShape="1">
                <a:blip r:embed="rId9"/>
                <a:stretch>
                  <a:fillRect l="-2038" t="-1948" b="-14286"/>
                </a:stretch>
              </a:blipFill>
              <a:ln w="508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345741" y="304800"/>
                <a:ext cx="413125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(−</m:t>
                    </m:r>
                    <m:r>
                      <a:rPr lang="en-US" sz="4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4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4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4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অবস্থান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741" y="304800"/>
                <a:ext cx="4131259" cy="707886"/>
              </a:xfrm>
              <a:prstGeom prst="rect">
                <a:avLst/>
              </a:prstGeom>
              <a:blipFill rotWithShape="1">
                <a:blip r:embed="rId10"/>
                <a:stretch>
                  <a:fillRect t="-13793" r="-7522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705600" y="312420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21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 animBg="1"/>
      <p:bldP spid="53" grpId="0" animBg="1"/>
      <p:bldP spid="59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5930684" y="1524000"/>
            <a:ext cx="3137116" cy="4893647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60" y="0"/>
            <a:ext cx="1173439" cy="1322785"/>
          </a:xfrm>
          <a:prstGeom prst="rect">
            <a:avLst/>
          </a:prstGeom>
        </p:spPr>
      </p:pic>
      <p:pic>
        <p:nvPicPr>
          <p:cNvPr id="3" name="Picture 2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37437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97148" y="228600"/>
            <a:ext cx="5638800" cy="914400"/>
          </a:xfrm>
          <a:prstGeom prst="roundRect">
            <a:avLst/>
          </a:prstGeom>
          <a:solidFill>
            <a:srgbClr val="00B050">
              <a:alpha val="39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436602"/>
                <a:ext cx="516840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(−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ত্রিকোনমিতিক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অনুপাত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36602"/>
                <a:ext cx="5168403" cy="553998"/>
              </a:xfrm>
              <a:prstGeom prst="rect">
                <a:avLst/>
              </a:prstGeom>
              <a:blipFill rotWithShape="1">
                <a:blip r:embed="rId4"/>
                <a:stretch>
                  <a:fillRect t="-13187" r="-3896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6768884" y="2380270"/>
            <a:ext cx="0" cy="289560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31580" y="344707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97684" y="387051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8632" y="230407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30906" y="510436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768884" y="2473347"/>
            <a:ext cx="1766936" cy="13441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50636" y="2827051"/>
            <a:ext cx="0" cy="2040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780258" y="3828073"/>
            <a:ext cx="1755562" cy="1430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19800" y="3806827"/>
            <a:ext cx="289560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555496">
            <a:off x="7027009" y="3475128"/>
            <a:ext cx="381000" cy="397877"/>
          </a:xfrm>
          <a:prstGeom prst="arc">
            <a:avLst>
              <a:gd name="adj1" fmla="val 15464482"/>
              <a:gd name="adj2" fmla="val 2280257"/>
            </a:avLst>
          </a:prstGeom>
          <a:ln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2701495">
            <a:off x="7107498" y="3813727"/>
            <a:ext cx="399073" cy="476433"/>
          </a:xfrm>
          <a:prstGeom prst="arc">
            <a:avLst>
              <a:gd name="adj1" fmla="val 15183390"/>
              <a:gd name="adj2" fmla="val 2280257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78484" y="3382538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484" y="3382538"/>
                <a:ext cx="37414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096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34714" y="3771498"/>
                <a:ext cx="547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714" y="3771498"/>
                <a:ext cx="54726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460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 rot="19341144">
            <a:off x="7586074" y="2303972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P(x, y)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 rot="1954559">
            <a:off x="7653186" y="5084865"/>
            <a:ext cx="980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(x’, y’)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4800" y="1524000"/>
                <a:ext cx="5334000" cy="4893647"/>
              </a:xfrm>
              <a:prstGeom prst="rect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রশ্মি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আদি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OX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শুরু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ঘড়ির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কাঁটার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ঘূর্ণনের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𝑋𝑂𝑃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অপর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ঘূর্ণায়মান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রশ্মি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OX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ঘড়ির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কাঁটার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ঘূর্ণনের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সম-পরিমাণে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𝑋𝑂𝑄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𝑋𝑂𝑄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.</a:t>
                </a:r>
              </a:p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OP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ওপর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যেকোনো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P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𝑋𝑂𝑋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′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ওপর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PN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PN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এমনভাবে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বর্ধিত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OQ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Q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ছেদ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/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OPN ও OQN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ত্রিভূজদ্বয়ের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𝑃𝑂𝑁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𝑄𝑂𝑁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𝑂𝑁𝑄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ON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সাধারণ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বাহু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ত্রিভূজদ্বয়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সর্বসম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ধরি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5334000" cy="4893647"/>
              </a:xfrm>
              <a:prstGeom prst="rect">
                <a:avLst/>
              </a:prstGeom>
              <a:blipFill rotWithShape="1">
                <a:blip r:embed="rId7"/>
                <a:stretch>
                  <a:fillRect l="-1014" t="-245" r="-2365" b="-1103"/>
                </a:stretch>
              </a:blipFill>
              <a:ln w="762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692810" y="3701008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9002" y="291367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8064284" y="426616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-y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8050636" y="3460718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30684" y="382807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7269366" y="287649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39000" y="434340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7313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" grpId="0" animBg="1"/>
      <p:bldP spid="8" grpId="0"/>
      <p:bldP spid="10" grpId="0"/>
      <p:bldP spid="11" grpId="0"/>
      <p:bldP spid="12" grpId="0"/>
      <p:bldP spid="13" grpId="0"/>
      <p:bldP spid="18" grpId="0" animBg="1"/>
      <p:bldP spid="19" grpId="0" animBg="1"/>
      <p:bldP spid="20" grpId="0"/>
      <p:bldP spid="21" grpId="0"/>
      <p:bldP spid="22" grpId="0"/>
      <p:bldP spid="24" grpId="0"/>
      <p:bldP spid="25" grpId="0" animBg="1"/>
      <p:bldP spid="27" grpId="0"/>
      <p:bldP spid="28" grpId="0"/>
      <p:bldP spid="29" grpId="0"/>
      <p:bldP spid="30" grpId="0"/>
      <p:bldP spid="31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800" y="1524000"/>
            <a:ext cx="5334000" cy="4953000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30684" y="1524000"/>
            <a:ext cx="3137116" cy="4942187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60" y="0"/>
            <a:ext cx="1173439" cy="1322785"/>
          </a:xfrm>
          <a:prstGeom prst="rect">
            <a:avLst/>
          </a:prstGeom>
        </p:spPr>
      </p:pic>
      <p:pic>
        <p:nvPicPr>
          <p:cNvPr id="4" name="Picture 3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3743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97148" y="228600"/>
            <a:ext cx="5638800" cy="914400"/>
          </a:xfrm>
          <a:prstGeom prst="roundRect">
            <a:avLst/>
          </a:prstGeom>
          <a:solidFill>
            <a:srgbClr val="00B050">
              <a:alpha val="39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7400" y="436602"/>
                <a:ext cx="516840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(−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ত্রিকোনমিতিক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অনুপাত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36602"/>
                <a:ext cx="5168403" cy="553998"/>
              </a:xfrm>
              <a:prstGeom prst="rect">
                <a:avLst/>
              </a:prstGeom>
              <a:blipFill rotWithShape="1">
                <a:blip r:embed="rId4"/>
                <a:stretch>
                  <a:fillRect t="-13187" r="-3896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6768884" y="2380270"/>
            <a:ext cx="0" cy="289560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31580" y="344707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597684" y="387051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8632" y="230407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30906" y="510436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768884" y="2473347"/>
            <a:ext cx="1766936" cy="13441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50636" y="2827051"/>
            <a:ext cx="0" cy="2040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780258" y="3828073"/>
            <a:ext cx="1755562" cy="1430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19800" y="3806827"/>
            <a:ext cx="289560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555496">
            <a:off x="7027009" y="3475128"/>
            <a:ext cx="381000" cy="397877"/>
          </a:xfrm>
          <a:prstGeom prst="arc">
            <a:avLst>
              <a:gd name="adj1" fmla="val 15464482"/>
              <a:gd name="adj2" fmla="val 2280257"/>
            </a:avLst>
          </a:prstGeom>
          <a:ln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2701495">
            <a:off x="7107498" y="3813727"/>
            <a:ext cx="399073" cy="476433"/>
          </a:xfrm>
          <a:prstGeom prst="arc">
            <a:avLst>
              <a:gd name="adj1" fmla="val 15183390"/>
              <a:gd name="adj2" fmla="val 2280257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78484" y="3382538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484" y="3382538"/>
                <a:ext cx="37414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096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34714" y="3771498"/>
                <a:ext cx="547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714" y="3771498"/>
                <a:ext cx="54726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460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 rot="19341144">
            <a:off x="7586074" y="2303972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P(x, y)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 rot="1954559">
            <a:off x="7653186" y="5084865"/>
            <a:ext cx="980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(x’, y’)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4800" y="1524000"/>
                <a:ext cx="5334000" cy="4942187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5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5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5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P ও Q </a:t>
                </a:r>
                <a:r>
                  <a:rPr lang="en-US" sz="25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বিন্দুর</a:t>
                </a:r>
                <a:r>
                  <a:rPr lang="en-US" sz="25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en-US" sz="25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5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5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5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sSup>
                      <m:sSupPr>
                        <m:ctrlP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r>
                      <a:rPr lang="en-US" sz="25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5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25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sSup>
                      <m:sSupPr>
                        <m:ctrlP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r>
                      <a:rPr lang="en-US" sz="25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=−</m:t>
                    </m:r>
                    <m:r>
                      <a:rPr lang="en-US" sz="25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𝑦</m:t>
                    </m:r>
                  </m:oMath>
                </a14:m>
                <a:r>
                  <a:rPr lang="en-US" sz="25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5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5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𝑄𝑁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𝑂𝑄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𝑃𝑁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𝑂𝑃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𝜃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𝑂𝑁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𝑂𝑄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𝑂𝑁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𝑂𝑃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𝑄𝑁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𝑂𝑁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′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𝑃𝑁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𝑂𝑁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𝜃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5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𝑐𝑜𝑠𝑒𝑐</m:t>
                      </m:r>
                      <m:d>
                        <m:d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𝜃</m:t>
                          </m:r>
                        </m:e>
                      </m:d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𝑂𝑄</m:t>
                          </m:r>
                        </m:num>
                        <m:den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𝑄𝑁</m:t>
                          </m:r>
                        </m:den>
                      </m:f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𝑟</m:t>
                          </m:r>
                        </m:num>
                        <m:den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𝑦</m:t>
                          </m:r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′</m:t>
                          </m:r>
                        </m:den>
                      </m:f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=−</m:t>
                      </m:r>
                      <m:f>
                        <m:f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𝑟</m:t>
                          </m:r>
                        </m:num>
                        <m:den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𝑦</m:t>
                          </m:r>
                        </m:den>
                      </m:f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=−</m:t>
                      </m:r>
                      <m:f>
                        <m:f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𝑂𝑃</m:t>
                          </m:r>
                        </m:num>
                        <m:den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𝑃𝑁</m:t>
                          </m:r>
                        </m:den>
                      </m:f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=−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𝑐𝑜𝑠𝑒𝑐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𝜃</m:t>
                      </m:r>
                    </m:oMath>
                  </m:oMathPara>
                </a14:m>
                <a:endParaRPr lang="en-US" sz="1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𝑠𝑒𝑐</m:t>
                      </m:r>
                      <m:d>
                        <m:dPr>
                          <m:ctrlP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𝜃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𝑂𝑄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𝑂𝑁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′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𝑂𝑃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𝑂𝑁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𝑠𝑒𝑐</m:t>
                      </m:r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𝜃</m:t>
                      </m:r>
                    </m:oMath>
                  </m:oMathPara>
                </a14:m>
                <a:endParaRPr lang="en-US" sz="2100" b="0" dirty="0" smtClean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𝑐𝑜𝑡</m:t>
                      </m:r>
                      <m:d>
                        <m:dPr>
                          <m:ctrlP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𝜃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𝑂𝑁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𝑄𝑁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′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𝑦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′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=−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𝑦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=−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𝑂𝑁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𝑃𝑁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=−</m:t>
                      </m:r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𝑐𝑜𝑡</m:t>
                      </m:r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𝜃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5334000" cy="4942187"/>
              </a:xfrm>
              <a:prstGeom prst="rect">
                <a:avLst/>
              </a:prstGeom>
              <a:blipFill rotWithShape="1">
                <a:blip r:embed="rId7"/>
                <a:stretch>
                  <a:fillRect l="-1829" t="-863" r="-3314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692810" y="3701008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69002" y="291367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8064284" y="426616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-y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8050636" y="3460718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30684" y="382807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269366" y="287649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39000" y="434340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94047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5" grpId="0" animBg="1"/>
      <p:bldP spid="6" grpId="0"/>
      <p:bldP spid="8" grpId="0"/>
      <p:bldP spid="9" grpId="0"/>
      <p:bldP spid="10" grpId="0"/>
      <p:bldP spid="11" grpId="0"/>
      <p:bldP spid="16" grpId="0" animBg="1"/>
      <p:bldP spid="17" grpId="0" animBg="1"/>
      <p:bldP spid="18" grpId="0"/>
      <p:bldP spid="19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876741" y="1521373"/>
            <a:ext cx="3137116" cy="4834719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8382000" y="3257090"/>
            <a:ext cx="0" cy="552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60" y="0"/>
            <a:ext cx="1173439" cy="1322785"/>
          </a:xfrm>
          <a:prstGeom prst="rect">
            <a:avLst/>
          </a:prstGeom>
        </p:spPr>
      </p:pic>
      <p:pic>
        <p:nvPicPr>
          <p:cNvPr id="31" name="Picture 30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374371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1505993" y="228600"/>
            <a:ext cx="6190207" cy="914400"/>
          </a:xfrm>
          <a:prstGeom prst="roundRect">
            <a:avLst/>
          </a:prstGeom>
          <a:solidFill>
            <a:schemeClr val="accent6">
              <a:lumMod val="75000"/>
              <a:alpha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00200" y="436602"/>
                <a:ext cx="6037807" cy="56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(</m:t>
                    </m:r>
                    <m:sSup>
                      <m:sSupPr>
                        <m:ctrlP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ত্রিকোনমিতিক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অনুপাত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6602"/>
                <a:ext cx="6037807" cy="564450"/>
              </a:xfrm>
              <a:prstGeom prst="rect">
                <a:avLst/>
              </a:prstGeom>
              <a:blipFill rotWithShape="1">
                <a:blip r:embed="rId4"/>
                <a:stretch>
                  <a:fillRect t="-10870" r="-323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6768884" y="1752600"/>
            <a:ext cx="0" cy="352327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31580" y="344707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8597684" y="387051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08632" y="167640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430906" y="510436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768884" y="2057400"/>
            <a:ext cx="869123" cy="1760052"/>
          </a:xfrm>
          <a:prstGeom prst="line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14784" y="2704180"/>
            <a:ext cx="0" cy="11058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780258" y="3124200"/>
            <a:ext cx="1976284" cy="703873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019800" y="3806827"/>
            <a:ext cx="289560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rot="20631704">
            <a:off x="6702169" y="3062211"/>
            <a:ext cx="381000" cy="397877"/>
          </a:xfrm>
          <a:prstGeom prst="arc">
            <a:avLst>
              <a:gd name="adj1" fmla="val 15464482"/>
              <a:gd name="adj2" fmla="val 21045776"/>
            </a:avLst>
          </a:prstGeom>
          <a:ln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2701495">
            <a:off x="7339513" y="3480381"/>
            <a:ext cx="399073" cy="476433"/>
          </a:xfrm>
          <a:prstGeom prst="arc">
            <a:avLst>
              <a:gd name="adj1" fmla="val 15183390"/>
              <a:gd name="adj2" fmla="val 20027025"/>
            </a:avLst>
          </a:prstGeom>
          <a:ln>
            <a:headEnd type="stealt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05600" y="3124200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124200"/>
                <a:ext cx="37414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13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22060" y="3505200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060" y="3505200"/>
                <a:ext cx="37414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09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 rot="20249915">
            <a:off x="8199891" y="2810501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P(x, y)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325467" y="2514600"/>
            <a:ext cx="980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(x’, y’)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04800" y="1524000"/>
                <a:ext cx="5334000" cy="4832092"/>
              </a:xfrm>
              <a:prstGeom prst="rect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রশ্মি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আদি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𝑂𝑋</m:t>
                    </m:r>
                  </m:oMath>
                </a14:m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শুরু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ঘড়ির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কাঁটার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ঘূর্ণনের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𝑋𝑂𝑃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অপর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ঘূর্ণায়মান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রশ্মি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𝑂𝑋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ঘড়ির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কাঁটার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ঘূর্ণনের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𝑋𝑂𝑌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90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ঘড়ির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কাঁটার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ঘুর্ণনের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𝑌𝑂𝑄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কোণ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𝑋𝑂𝑄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90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.</a:t>
                </a:r>
              </a:p>
              <a:p>
                <a:pPr algn="just"/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রেখাদ্বয়ের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শেষ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𝑂𝑄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কেটে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𝑂𝑋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𝑃𝑁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𝑄𝑀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আঁকি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 </a:t>
                </a:r>
              </a:p>
              <a:p>
                <a:pPr algn="just"/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𝑃𝑂𝑁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𝑄𝑂𝑀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ত্রিভূজদ্বয়ের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𝑂𝑀𝑄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𝑃𝑂𝑁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𝑂𝑄𝑀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𝑂𝑄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ত্রিভূজদ্বয়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সর্বসম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𝑄𝑀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𝑂𝑀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𝑃𝑁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2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5334000" cy="4832092"/>
              </a:xfrm>
              <a:prstGeom prst="rect">
                <a:avLst/>
              </a:prstGeom>
              <a:blipFill rotWithShape="1">
                <a:blip r:embed="rId7"/>
                <a:stretch>
                  <a:fillRect l="-676" r="-2027" b="-620"/>
                </a:stretch>
              </a:blipFill>
              <a:ln w="762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7266296" y="304696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45774" y="3271138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6858000" y="381000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8184624" y="38862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30684" y="382807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6964566" y="274320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02766" y="304800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39522" y="3769056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12672" y="373380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46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/>
      <p:bldP spid="35" grpId="0"/>
      <p:bldP spid="36" grpId="0"/>
      <p:bldP spid="37" grpId="0"/>
      <p:bldP spid="38" grpId="0"/>
      <p:bldP spid="43" grpId="0" animBg="1"/>
      <p:bldP spid="44" grpId="0" animBg="1"/>
      <p:bldP spid="45" grpId="0"/>
      <p:bldP spid="46" grpId="0"/>
      <p:bldP spid="47" grpId="0"/>
      <p:bldP spid="49" grpId="0"/>
      <p:bldP spid="50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69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3743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524000"/>
            <a:ext cx="5257800" cy="4773680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45375" y="1524000"/>
            <a:ext cx="3137116" cy="4773680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60" y="0"/>
            <a:ext cx="1173439" cy="1322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4800" y="1524000"/>
                <a:ext cx="5334000" cy="4773679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P ও Q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𝑂𝑀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𝑃𝑁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𝑦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</m:oMath>
                </a14:m>
                <a:endParaRPr lang="en-US" sz="2200" b="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𝑄𝑀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এখন,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1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𝑠𝑖𝑛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∠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𝑀𝑂𝑄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𝑄𝑀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𝑂𝑄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𝑂𝑁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𝑂𝑃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unc>
                      <m:func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smtClean="0">
                    <a:solidFill>
                      <a:schemeClr val="tx1"/>
                    </a:solidFill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∠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𝑀𝑂𝑄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𝑂𝑀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𝑂𝑄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den>
                        </m:f>
                      </m:e>
                    </m:func>
                  </m:oMath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smtClean="0">
                    <a:solidFill>
                      <a:schemeClr val="tx1"/>
                    </a:solidFill>
                    <a:cs typeface="NikoshBAN" pitchFamily="2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𝑂𝑃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unc>
                      <m:func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𝑖𝑛</m:t>
                        </m:r>
                      </m:fName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100" dirty="0" smtClean="0">
                    <a:solidFill>
                      <a:schemeClr val="tx1"/>
                    </a:solidFill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1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∠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𝑀𝑂𝑄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𝑄𝑀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𝑂𝑀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smtClean="0">
                    <a:solidFill>
                      <a:schemeClr val="tx1"/>
                    </a:solidFill>
                    <a:cs typeface="NikoshBAN" pitchFamily="2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𝑂𝑁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𝑃𝑁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unc>
                      <m:func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cot</m:t>
                        </m:r>
                      </m:fName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অনুরূপভাবে</a:t>
                </a:r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𝑐𝑜𝑠𝑒𝑐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𝑠𝑒𝑐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</m:oMath>
                </a14:m>
                <a:endParaRPr lang="en-US" sz="1900" b="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𝑠𝑒𝑐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𝑐𝑜𝑠𝑒𝑐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19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19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এবং</m:t>
                    </m:r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𝑐𝑜𝑡</m:t>
                    </m:r>
                    <m:d>
                      <m:dPr>
                        <m:ctrlPr>
                          <a:rPr lang="en-US" sz="19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19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19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9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19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endParaRPr lang="en-US" sz="1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5334000" cy="4773679"/>
              </a:xfrm>
              <a:prstGeom prst="rect">
                <a:avLst/>
              </a:prstGeom>
              <a:blipFill rotWithShape="1">
                <a:blip r:embed="rId4"/>
                <a:stretch>
                  <a:fillRect l="-1371" t="-766" b="-1405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1505993" y="228600"/>
            <a:ext cx="6190207" cy="914400"/>
          </a:xfrm>
          <a:prstGeom prst="roundRect">
            <a:avLst/>
          </a:prstGeom>
          <a:solidFill>
            <a:schemeClr val="accent6">
              <a:lumMod val="75000"/>
              <a:alpha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00200" y="436602"/>
                <a:ext cx="6037807" cy="56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(</m:t>
                    </m:r>
                    <m:sSup>
                      <m:sSupPr>
                        <m:ctrlP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ত্রিকোনমিতিক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অনুপাত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6602"/>
                <a:ext cx="6037807" cy="564450"/>
              </a:xfrm>
              <a:prstGeom prst="rect">
                <a:avLst/>
              </a:prstGeom>
              <a:blipFill rotWithShape="1">
                <a:blip r:embed="rId5"/>
                <a:stretch>
                  <a:fillRect t="-10870" r="-323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8382000" y="3257090"/>
            <a:ext cx="0" cy="552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68884" y="1676400"/>
            <a:ext cx="0" cy="359947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31580" y="344707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8597684" y="387051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8632" y="167640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430906" y="510436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6768884" y="1905000"/>
            <a:ext cx="943788" cy="1912452"/>
          </a:xfrm>
          <a:prstGeom prst="line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14784" y="2704180"/>
            <a:ext cx="0" cy="11058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780258" y="3124200"/>
            <a:ext cx="1976284" cy="703873"/>
          </a:xfrm>
          <a:prstGeom prst="line">
            <a:avLst/>
          </a:prstGeom>
          <a:ln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019800" y="3806827"/>
            <a:ext cx="289560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 rot="20631704">
            <a:off x="6702169" y="3062211"/>
            <a:ext cx="381000" cy="397877"/>
          </a:xfrm>
          <a:prstGeom prst="arc">
            <a:avLst>
              <a:gd name="adj1" fmla="val 15464482"/>
              <a:gd name="adj2" fmla="val 21045776"/>
            </a:avLst>
          </a:prstGeom>
          <a:ln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2701495">
            <a:off x="7339513" y="3480381"/>
            <a:ext cx="399073" cy="476433"/>
          </a:xfrm>
          <a:prstGeom prst="arc">
            <a:avLst>
              <a:gd name="adj1" fmla="val 15183390"/>
              <a:gd name="adj2" fmla="val 20027025"/>
            </a:avLst>
          </a:prstGeom>
          <a:ln>
            <a:headEnd type="stealt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05600" y="3124200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124200"/>
                <a:ext cx="37414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13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39000" y="3505200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505200"/>
                <a:ext cx="37414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 rot="20249915">
            <a:off x="8199891" y="2810501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P(x, y)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325467" y="2514600"/>
            <a:ext cx="980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(x’, y’)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7266296" y="304696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45774" y="3271138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6858000" y="370104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8184624" y="38862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30684" y="382807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964566" y="274320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802766" y="304800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98578" y="3769056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12672" y="373380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6904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2" grpId="0" animBg="1"/>
      <p:bldP spid="33" grpId="0"/>
      <p:bldP spid="36" grpId="0"/>
      <p:bldP spid="37" grpId="0"/>
      <p:bldP spid="38" grpId="0"/>
      <p:bldP spid="39" grpId="0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4484" y="1523999"/>
            <a:ext cx="3137116" cy="4893647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60" y="0"/>
            <a:ext cx="1173439" cy="1322785"/>
          </a:xfrm>
          <a:prstGeom prst="rect">
            <a:avLst/>
          </a:prstGeom>
        </p:spPr>
      </p:pic>
      <p:pic>
        <p:nvPicPr>
          <p:cNvPr id="9" name="Picture 8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37437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05993" y="228600"/>
            <a:ext cx="6190207" cy="914400"/>
          </a:xfrm>
          <a:prstGeom prst="roundRect">
            <a:avLst/>
          </a:prstGeom>
          <a:solidFill>
            <a:schemeClr val="accent4">
              <a:lumMod val="75000"/>
              <a:alpha val="3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00200" y="436602"/>
                <a:ext cx="6037807" cy="56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(</m:t>
                    </m:r>
                    <m:sSup>
                      <m:sSupPr>
                        <m:ctrlP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ত্রিকোনমিতিক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অনুপাত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6602"/>
                <a:ext cx="6037807" cy="564450"/>
              </a:xfrm>
              <a:prstGeom prst="rect">
                <a:avLst/>
              </a:prstGeom>
              <a:blipFill rotWithShape="1">
                <a:blip r:embed="rId4"/>
                <a:stretch>
                  <a:fillRect t="-10870" r="-323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00" y="1524000"/>
                <a:ext cx="5334000" cy="4893647"/>
              </a:xfrm>
              <a:prstGeom prst="rect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রশ্মি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আদি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𝑂𝑋</m:t>
                    </m:r>
                  </m:oMath>
                </a14:m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শুরু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ঘড়ির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কাঁটার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ঘূর্ণনের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𝑋𝑂𝑃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আরো</a:t>
                </a:r>
                <a:r>
                  <a:rPr lang="en-US" sz="2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𝑃𝑂𝑄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90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𝑋𝑂𝑄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90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.</a:t>
                </a:r>
              </a:p>
              <a:p>
                <a:pPr algn="just"/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রেখাদ্বয়ের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শেষ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𝑂𝑃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𝑂𝑄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কেটে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অক্ষের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𝑃𝑁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𝑄𝑀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আঁকি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 </a:t>
                </a:r>
              </a:p>
              <a:p>
                <a:pPr algn="just"/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𝑃𝑂𝑁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𝑄𝑂𝑀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ত্রিভূজদ্বয়ের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𝑂𝑁𝑃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𝑂𝑀𝑄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𝑃𝑂𝑁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𝑂𝑄𝑀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𝑂𝑃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𝑂𝑄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ত্রিভূজদ্বয়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সর্বসম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𝑄𝑀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𝑂𝑀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𝑃𝑁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2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5334000" cy="4893647"/>
              </a:xfrm>
              <a:prstGeom prst="rect">
                <a:avLst/>
              </a:prstGeom>
              <a:blipFill rotWithShape="1">
                <a:blip r:embed="rId5"/>
                <a:stretch>
                  <a:fillRect l="-1239" t="-123" r="-2703" b="-1471"/>
                </a:stretch>
              </a:blip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/>
          <p:nvPr/>
        </p:nvCxnSpPr>
        <p:spPr>
          <a:xfrm>
            <a:off x="8382000" y="3467620"/>
            <a:ext cx="0" cy="552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768884" y="1886930"/>
            <a:ext cx="0" cy="359947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931580" y="365760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8597684" y="408104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81800" y="1736453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6430906" y="531489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68" name="Straight Connector 67"/>
          <p:cNvCxnSpPr/>
          <p:nvPr/>
        </p:nvCxnSpPr>
        <p:spPr>
          <a:xfrm flipH="1" flipV="1">
            <a:off x="6121632" y="2115530"/>
            <a:ext cx="647252" cy="1912452"/>
          </a:xfrm>
          <a:prstGeom prst="line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324600" y="2725130"/>
            <a:ext cx="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780258" y="3334730"/>
            <a:ext cx="1976284" cy="703873"/>
          </a:xfrm>
          <a:prstGeom prst="line">
            <a:avLst/>
          </a:prstGeom>
          <a:ln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019800" y="4017357"/>
            <a:ext cx="289560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>
          <a:xfrm rot="760151">
            <a:off x="6524333" y="3348392"/>
            <a:ext cx="729449" cy="734674"/>
          </a:xfrm>
          <a:prstGeom prst="arc">
            <a:avLst>
              <a:gd name="adj1" fmla="val 12282884"/>
              <a:gd name="adj2" fmla="val 589709"/>
            </a:avLst>
          </a:prstGeom>
          <a:ln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 rot="2701495">
            <a:off x="7339513" y="3690911"/>
            <a:ext cx="399073" cy="476433"/>
          </a:xfrm>
          <a:prstGeom prst="arc">
            <a:avLst>
              <a:gd name="adj1" fmla="val 15183390"/>
              <a:gd name="adj2" fmla="val 20027025"/>
            </a:avLst>
          </a:prstGeom>
          <a:ln>
            <a:headEnd type="stealt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847551" y="2974202"/>
                <a:ext cx="6013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51" y="2974202"/>
                <a:ext cx="60138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313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315200" y="3715730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715730"/>
                <a:ext cx="37414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 rot="20249915">
            <a:off x="8199891" y="3021031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P(x, y)</a:t>
            </a:r>
            <a:endParaRPr lang="en-US" sz="2000" dirty="0"/>
          </a:p>
        </p:txBody>
      </p:sp>
      <p:sp>
        <p:nvSpPr>
          <p:cNvPr id="77" name="TextBox 76"/>
          <p:cNvSpPr txBox="1"/>
          <p:nvPr/>
        </p:nvSpPr>
        <p:spPr>
          <a:xfrm rot="16448262">
            <a:off x="5916935" y="1986793"/>
            <a:ext cx="980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(x’, y’)</a:t>
            </a:r>
            <a:endParaRPr lang="en-US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6078230" y="295269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345774" y="3481668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6324600" y="363953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8184624" y="409673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82" name="TextBox 81"/>
          <p:cNvSpPr txBox="1"/>
          <p:nvPr/>
        </p:nvSpPr>
        <p:spPr>
          <a:xfrm rot="5400000">
            <a:off x="6183113" y="4240932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6431166" y="266700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02766" y="325853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0" y="3979586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712672" y="394433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3331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conveyor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27" grpId="0" animBg="1"/>
      <p:bldP spid="64" grpId="0"/>
      <p:bldP spid="65" grpId="0"/>
      <p:bldP spid="66" grpId="0"/>
      <p:bldP spid="67" grpId="0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5334000" cy="5066067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99042" y="1549494"/>
            <a:ext cx="3137116" cy="5040573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60" y="0"/>
            <a:ext cx="1173439" cy="1322785"/>
          </a:xfrm>
          <a:prstGeom prst="rect">
            <a:avLst/>
          </a:prstGeom>
        </p:spPr>
      </p:pic>
      <p:pic>
        <p:nvPicPr>
          <p:cNvPr id="8" name="Picture 7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374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1542695"/>
                <a:ext cx="5334000" cy="5066067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P ও Q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𝑂𝑀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𝑃𝑁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=−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𝑦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</m:oMath>
                </a14:m>
                <a:endParaRPr lang="en-US" sz="2200" b="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𝑄𝑀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এখন,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1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𝑠𝑖𝑛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∠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𝑁𝑂𝑄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𝑄𝑀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𝑂𝑄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𝑂𝑁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𝑂𝑃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unc>
                      <m:func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smtClean="0">
                    <a:solidFill>
                      <a:schemeClr val="tx1"/>
                    </a:solidFill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∠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𝑁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𝑂𝑄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𝑂𝑀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𝑂𝑄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den>
                        </m:f>
                      </m:e>
                    </m:func>
                  </m:oMath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smtClean="0">
                    <a:solidFill>
                      <a:schemeClr val="tx1"/>
                    </a:solidFill>
                    <a:cs typeface="NikoshBAN" pitchFamily="2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𝑂𝑃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unc>
                      <m:func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𝑖𝑛</m:t>
                        </m:r>
                      </m:fName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100" dirty="0" smtClean="0">
                    <a:solidFill>
                      <a:schemeClr val="tx1"/>
                    </a:solidFill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1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∠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𝑁𝑂𝑄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𝑄𝑀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𝑂𝑀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smtClean="0">
                    <a:solidFill>
                      <a:schemeClr val="tx1"/>
                    </a:solidFill>
                    <a:cs typeface="NikoshBAN" pitchFamily="2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𝑂𝑁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𝑃𝑁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unc>
                      <m:func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a:rPr lang="en-US" sz="2100" b="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cot</m:t>
                        </m:r>
                      </m:fName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অনুরূপভাবে</a:t>
                </a:r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𝑐𝑜𝑠𝑒𝑐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𝑠𝑒𝑐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</m:oMath>
                </a14:m>
                <a:endParaRPr lang="en-US" sz="1900" b="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𝑠𝑒𝑐</m:t>
                      </m:r>
                      <m:d>
                        <m:d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𝜃</m:t>
                          </m:r>
                        </m:e>
                      </m:d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=−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𝑐𝑜𝑠𝑒𝑐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𝜃</m:t>
                      </m:r>
                      <m:r>
                        <a:rPr lang="en-US" sz="19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19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এবং</m:t>
                      </m:r>
                    </m:oMath>
                  </m:oMathPara>
                </a14:m>
                <a:endParaRPr lang="en-US" sz="1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𝑐𝑜𝑡</m:t>
                      </m:r>
                      <m:d>
                        <m:dPr>
                          <m:ctrlPr>
                            <a:rPr lang="en-US" sz="19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9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sz="19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9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19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𝜃</m:t>
                          </m:r>
                        </m:e>
                      </m:d>
                      <m:r>
                        <a:rPr lang="en-US" sz="1900" b="0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=−</m:t>
                      </m:r>
                      <m:r>
                        <a:rPr lang="en-US" sz="1900" b="0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𝑡𝑎𝑛</m:t>
                      </m:r>
                      <m:r>
                        <a:rPr lang="en-US" sz="19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𝜃</m:t>
                      </m:r>
                    </m:oMath>
                  </m:oMathPara>
                </a14:m>
                <a:endParaRPr lang="en-US" sz="1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42695"/>
                <a:ext cx="5334000" cy="5066067"/>
              </a:xfrm>
              <a:prstGeom prst="rect">
                <a:avLst/>
              </a:prstGeom>
              <a:blipFill rotWithShape="1">
                <a:blip r:embed="rId4"/>
                <a:stretch>
                  <a:fillRect l="-1371" t="-722" r="-1486" b="-1203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1505993" y="228600"/>
            <a:ext cx="6190207" cy="914400"/>
          </a:xfrm>
          <a:prstGeom prst="roundRect">
            <a:avLst/>
          </a:prstGeom>
          <a:solidFill>
            <a:schemeClr val="accent4">
              <a:lumMod val="75000"/>
              <a:alpha val="3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00200" y="436602"/>
                <a:ext cx="6037807" cy="56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(</m:t>
                    </m:r>
                    <m:sSup>
                      <m:sSupPr>
                        <m:ctrlP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ত্রিকোনমিতিক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অনুপাত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6602"/>
                <a:ext cx="6037807" cy="564450"/>
              </a:xfrm>
              <a:prstGeom prst="rect">
                <a:avLst/>
              </a:prstGeom>
              <a:blipFill rotWithShape="1">
                <a:blip r:embed="rId5"/>
                <a:stretch>
                  <a:fillRect t="-10870" r="-323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8382000" y="3543820"/>
            <a:ext cx="0" cy="552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68884" y="1963130"/>
            <a:ext cx="0" cy="359947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31580" y="373380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597684" y="415724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1812653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30906" y="539109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6121632" y="2191730"/>
            <a:ext cx="647252" cy="1912452"/>
          </a:xfrm>
          <a:prstGeom prst="line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2801330"/>
            <a:ext cx="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80258" y="3410930"/>
            <a:ext cx="1976284" cy="703873"/>
          </a:xfrm>
          <a:prstGeom prst="line">
            <a:avLst/>
          </a:prstGeom>
          <a:ln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19800" y="4093557"/>
            <a:ext cx="289560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760151">
            <a:off x="6524333" y="3424592"/>
            <a:ext cx="729449" cy="734674"/>
          </a:xfrm>
          <a:prstGeom prst="arc">
            <a:avLst>
              <a:gd name="adj1" fmla="val 12282884"/>
              <a:gd name="adj2" fmla="val 589709"/>
            </a:avLst>
          </a:prstGeom>
          <a:ln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2701495">
            <a:off x="7339513" y="3767111"/>
            <a:ext cx="399073" cy="476433"/>
          </a:xfrm>
          <a:prstGeom prst="arc">
            <a:avLst>
              <a:gd name="adj1" fmla="val 15183390"/>
              <a:gd name="adj2" fmla="val 20027025"/>
            </a:avLst>
          </a:prstGeom>
          <a:ln>
            <a:headEnd type="stealt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47551" y="3050402"/>
                <a:ext cx="6013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51" y="3050402"/>
                <a:ext cx="60138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313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52648" y="3808020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648" y="3808020"/>
                <a:ext cx="37414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rot="20249915">
            <a:off x="8199891" y="3097231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P(x, y)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 rot="16448262">
            <a:off x="5916935" y="2062993"/>
            <a:ext cx="980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(x’, y’)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078230" y="333369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45774" y="3557868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324600" y="371573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184624" y="417293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6183113" y="4317132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431166" y="302993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2766" y="333473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98578" y="4055786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12672" y="402053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6027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1" grpId="0"/>
      <p:bldP spid="14" grpId="0"/>
      <p:bldP spid="15" grpId="0"/>
      <p:bldP spid="16" grpId="0"/>
      <p:bldP spid="17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9042" y="1510093"/>
            <a:ext cx="3137116" cy="5173273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8382000" y="3549682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60" y="0"/>
            <a:ext cx="1173439" cy="1322785"/>
          </a:xfrm>
          <a:prstGeom prst="rect">
            <a:avLst/>
          </a:prstGeom>
        </p:spPr>
      </p:pic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37437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71601" y="228600"/>
            <a:ext cx="6488708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81000"/>
                <a:ext cx="6287875" cy="56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(</m:t>
                    </m:r>
                    <m:sSup>
                      <m:sSupPr>
                        <m:ctrlP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𝟏𝟖𝟎</m:t>
                        </m:r>
                      </m:e>
                      <m:sup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ত্রিকোনমিতিক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অনুপাত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1000"/>
                <a:ext cx="6287875" cy="564450"/>
              </a:xfrm>
              <a:prstGeom prst="rect">
                <a:avLst/>
              </a:prstGeom>
              <a:blipFill rotWithShape="1">
                <a:blip r:embed="rId4"/>
                <a:stretch>
                  <a:fillRect t="-10870" r="-3007" b="-33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431246" y="1991675"/>
            <a:ext cx="0" cy="352327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31580" y="365760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597684" y="408104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1700" y="196313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4309" y="531489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6019800" y="3258530"/>
            <a:ext cx="1425500" cy="758827"/>
          </a:xfrm>
          <a:prstGeom prst="line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53200" y="3549682"/>
            <a:ext cx="0" cy="470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445299" y="3334730"/>
            <a:ext cx="1311243" cy="703870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19800" y="4017357"/>
            <a:ext cx="289560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5125490">
            <a:off x="6762979" y="3673418"/>
            <a:ext cx="381000" cy="397877"/>
          </a:xfrm>
          <a:prstGeom prst="arc">
            <a:avLst>
              <a:gd name="adj1" fmla="val 15464482"/>
              <a:gd name="adj2" fmla="val 21045776"/>
            </a:avLst>
          </a:prstGeom>
          <a:ln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2701495">
            <a:off x="7720513" y="3690911"/>
            <a:ext cx="399073" cy="476433"/>
          </a:xfrm>
          <a:prstGeom prst="arc">
            <a:avLst>
              <a:gd name="adj1" fmla="val 15183390"/>
              <a:gd name="adj2" fmla="val 20027025"/>
            </a:avLst>
          </a:prstGeom>
          <a:ln>
            <a:headEnd type="stealt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88659" y="3710212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659" y="3710212"/>
                <a:ext cx="37414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79260" y="3715730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60" y="3715730"/>
                <a:ext cx="37414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096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20249915">
            <a:off x="8199891" y="3021031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P(x, y)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 rot="17217056">
            <a:off x="6109760" y="2836077"/>
            <a:ext cx="980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(x’, y’)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4800" y="1524000"/>
                <a:ext cx="5334000" cy="5170646"/>
              </a:xfrm>
              <a:prstGeom prst="rect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রশ্মি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আদি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𝑂𝑋</m:t>
                    </m:r>
                  </m:oMath>
                </a14:m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শুরু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ঘড়ির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কাঁটার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ঘূর্ণনের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𝑋𝑂𝑃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কোণ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অপর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ঘূর্ণায়মান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রশ্মি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𝑂𝑋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ঘড়ির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কাঁটার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ঘূর্ণনের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𝑋𝑂𝑋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′=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180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ঘড়ির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কাঁটার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ঘুর্ণনের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′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𝑂𝑄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কোণ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𝑋𝑂𝑄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180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.</a:t>
                </a:r>
              </a:p>
              <a:p>
                <a:pPr algn="just"/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রেখাদ্বয়ের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শেষ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𝑂𝑄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কেটে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𝑋𝑂𝑋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′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ওপর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𝑃𝑁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𝑄𝑀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আঁকি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 </a:t>
                </a:r>
              </a:p>
              <a:p>
                <a:pPr algn="just"/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𝑃𝑂𝑁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𝑄𝑂𝑀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ত্রিভূজদ্বয়ের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𝑂𝑀𝑄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𝑃𝑂𝑁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𝑄𝑂𝑀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𝑂𝑄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ত্রিভূজদ্বয়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সর্বসম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𝑂𝑀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𝑃𝑁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𝑄𝑀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2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5334000" cy="5170646"/>
              </a:xfrm>
              <a:prstGeom prst="rect">
                <a:avLst/>
              </a:prstGeom>
              <a:blipFill rotWithShape="1">
                <a:blip r:embed="rId7"/>
                <a:stretch>
                  <a:fillRect l="-676" r="-3153" b="-581"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781800" y="4001420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-x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0" y="356333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356333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8184624" y="409673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 rot="5400000">
            <a:off x="7173713" y="4238218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781800" y="339182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02766" y="346802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24600" y="3979586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12672" y="394433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9351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9" grpId="0"/>
      <p:bldP spid="10" grpId="0"/>
      <p:bldP spid="11" grpId="0"/>
      <p:bldP spid="12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133600"/>
            <a:ext cx="5257800" cy="4419600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2362200" y="152400"/>
            <a:ext cx="4267200" cy="16002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667000"/>
            <a:ext cx="4648200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আহাম্মদ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লাউতলি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2667000"/>
            <a:ext cx="2514600" cy="3581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4" descr="Ahammod Ullah 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61474" y="3287713"/>
            <a:ext cx="1920526" cy="2351087"/>
          </a:xfrm>
        </p:spPr>
      </p:pic>
      <p:sp>
        <p:nvSpPr>
          <p:cNvPr id="10" name="TextBox 9"/>
          <p:cNvSpPr txBox="1"/>
          <p:nvPr/>
        </p:nvSpPr>
        <p:spPr>
          <a:xfrm>
            <a:off x="2895600" y="533400"/>
            <a:ext cx="33377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62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510"/>
            <a:ext cx="1371600" cy="16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build="p"/>
      <p:bldP spid="15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1524000"/>
            <a:ext cx="5334000" cy="4985403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62688" y="1542286"/>
            <a:ext cx="3137116" cy="496711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60" y="0"/>
            <a:ext cx="1173439" cy="1322785"/>
          </a:xfrm>
          <a:prstGeom prst="rect">
            <a:avLst/>
          </a:prstGeom>
        </p:spPr>
      </p:pic>
      <p:pic>
        <p:nvPicPr>
          <p:cNvPr id="4" name="Picture 3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374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524000"/>
                <a:ext cx="5334000" cy="49854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P ও Q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𝑂𝑀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=−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</m:oMath>
                </a14:m>
                <a:endParaRPr lang="en-US" sz="2200" b="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𝑄𝑀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𝑃𝑁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𝑦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এখন,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1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180</m:t>
                                  </m:r>
                                </m:e>
                                <m:sup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𝑠𝑖𝑛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∠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𝑁𝑂𝑄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𝑄𝑀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𝑂𝑄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𝑂𝑃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unc>
                      <m:func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18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𝑂𝑄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𝑂𝑀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𝑂𝑄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smtClean="0">
                    <a:solidFill>
                      <a:schemeClr val="tx1"/>
                    </a:solidFill>
                    <a:cs typeface="NikoshBAN" pitchFamily="2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𝑂𝑃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unc>
                      <m:func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</m:fName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𝑁𝑂𝑄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𝑄𝑀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𝑂𝑀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smtClean="0">
                    <a:solidFill>
                      <a:schemeClr val="tx1"/>
                    </a:solidFill>
                    <a:cs typeface="NikoshBAN" pitchFamily="2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𝑁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unc>
                      <m:func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an</m:t>
                        </m:r>
                      </m:fName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অনুরূপভাবে</a:t>
                </a:r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𝑐𝑜𝑠𝑒𝑐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𝑐𝑜𝑠𝑒𝑐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</m:oMath>
                </a14:m>
                <a:endParaRPr lang="en-US" sz="1900" b="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𝑠𝑒𝑐</m:t>
                      </m:r>
                      <m:d>
                        <m:d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𝜃</m:t>
                          </m:r>
                        </m:e>
                      </m:d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=−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𝑠𝑒𝑐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𝜃</m:t>
                      </m:r>
                      <m:r>
                        <a:rPr lang="en-US" sz="19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19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এবং</m:t>
                      </m:r>
                    </m:oMath>
                  </m:oMathPara>
                </a14:m>
                <a:endParaRPr lang="en-US" sz="1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19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𝑐𝑜𝑡</m:t>
                    </m:r>
                    <m:d>
                      <m:dPr>
                        <m:ctrlPr>
                          <a:rPr lang="en-US" sz="19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19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19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9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19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𝑐𝑜𝑡</m:t>
                    </m:r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endParaRPr lang="en-US" sz="1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5334000" cy="4985404"/>
              </a:xfrm>
              <a:prstGeom prst="rect">
                <a:avLst/>
              </a:prstGeom>
              <a:blipFill rotWithShape="1">
                <a:blip r:embed="rId4"/>
                <a:stretch>
                  <a:fillRect l="-1371" t="-733" r="-114" b="-1222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371600" y="228600"/>
            <a:ext cx="6419911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436602"/>
                <a:ext cx="6537944" cy="56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(</m:t>
                    </m:r>
                    <m:sSup>
                      <m:sSupPr>
                        <m:ctrlP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𝟏𝟖𝟎</m:t>
                        </m:r>
                      </m:e>
                      <m:sup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ত্রিকোনমিতিক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অনুপাত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6602"/>
                <a:ext cx="6537944" cy="564450"/>
              </a:xfrm>
              <a:prstGeom prst="rect">
                <a:avLst/>
              </a:prstGeom>
              <a:blipFill rotWithShape="1">
                <a:blip r:embed="rId5"/>
                <a:stretch>
                  <a:fillRect t="-1087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8382000" y="3549682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31246" y="1991675"/>
            <a:ext cx="0" cy="352327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31580" y="365760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8597684" y="408104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1700" y="196313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014309" y="531489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6019800" y="3258530"/>
            <a:ext cx="1425500" cy="758827"/>
          </a:xfrm>
          <a:prstGeom prst="line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53200" y="3549682"/>
            <a:ext cx="0" cy="470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445299" y="3334730"/>
            <a:ext cx="1311243" cy="703870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019800" y="4017357"/>
            <a:ext cx="289560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rot="15125490">
            <a:off x="6800621" y="3683035"/>
            <a:ext cx="381000" cy="397877"/>
          </a:xfrm>
          <a:prstGeom prst="arc">
            <a:avLst>
              <a:gd name="adj1" fmla="val 15464482"/>
              <a:gd name="adj2" fmla="val 21045776"/>
            </a:avLst>
          </a:prstGeom>
          <a:ln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2701495">
            <a:off x="7720513" y="3690911"/>
            <a:ext cx="399073" cy="476433"/>
          </a:xfrm>
          <a:prstGeom prst="arc">
            <a:avLst>
              <a:gd name="adj1" fmla="val 15183390"/>
              <a:gd name="adj2" fmla="val 20027025"/>
            </a:avLst>
          </a:prstGeom>
          <a:ln>
            <a:headEnd type="stealt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81800" y="3711054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711054"/>
                <a:ext cx="37414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79260" y="3712192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60" y="3712192"/>
                <a:ext cx="37414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09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 rot="20249915">
            <a:off x="8199891" y="3021031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P(x, y)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 rot="17217056">
            <a:off x="6109760" y="2836077"/>
            <a:ext cx="980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(x’, y’)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6781800" y="3962400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-x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8382000" y="356333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6253118" y="350520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8184624" y="409673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53" name="TextBox 52"/>
          <p:cNvSpPr txBox="1"/>
          <p:nvPr/>
        </p:nvSpPr>
        <p:spPr>
          <a:xfrm rot="5400000">
            <a:off x="7173713" y="4238218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6812166" y="340989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02766" y="340989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24600" y="3979586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12672" y="394433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7806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6" grpId="0" animBg="1"/>
      <p:bldP spid="7" grpId="0"/>
      <p:bldP spid="35" grpId="0"/>
      <p:bldP spid="36" grpId="0"/>
      <p:bldP spid="37" grpId="0"/>
      <p:bldP spid="38" grpId="0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6336" y="1510094"/>
            <a:ext cx="3137116" cy="4538222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8382000" y="3549682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60" y="0"/>
            <a:ext cx="1173439" cy="1322785"/>
          </a:xfrm>
          <a:prstGeom prst="rect">
            <a:avLst/>
          </a:prstGeom>
        </p:spPr>
      </p:pic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37437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71601" y="228600"/>
            <a:ext cx="6488708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81000"/>
                <a:ext cx="6287875" cy="56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(</m:t>
                    </m:r>
                    <m:sSup>
                      <m:sSupPr>
                        <m:ctrlP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𝟏𝟖𝟎</m:t>
                        </m:r>
                      </m:e>
                      <m:sup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ত্রিকোনমিতিক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অনুপাত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1000"/>
                <a:ext cx="6287875" cy="564450"/>
              </a:xfrm>
              <a:prstGeom prst="rect">
                <a:avLst/>
              </a:prstGeom>
              <a:blipFill rotWithShape="1">
                <a:blip r:embed="rId4"/>
                <a:stretch>
                  <a:fillRect t="-10870" r="-3007" b="-33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431246" y="1991675"/>
            <a:ext cx="0" cy="352327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31580" y="365760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597684" y="408104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1700" y="196313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4309" y="531489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553200" y="4024952"/>
            <a:ext cx="0" cy="470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444894" y="3334730"/>
            <a:ext cx="1311650" cy="672152"/>
          </a:xfrm>
          <a:prstGeom prst="line">
            <a:avLst/>
          </a:prstGeom>
          <a:ln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19800" y="4017357"/>
            <a:ext cx="289560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2701495">
            <a:off x="7720513" y="3690911"/>
            <a:ext cx="399073" cy="476433"/>
          </a:xfrm>
          <a:prstGeom prst="arc">
            <a:avLst>
              <a:gd name="adj1" fmla="val 15183390"/>
              <a:gd name="adj2" fmla="val 20027025"/>
            </a:avLst>
          </a:prstGeom>
          <a:ln>
            <a:headEnd type="stealt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14178" y="3364468"/>
                <a:ext cx="729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180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178" y="3364468"/>
                <a:ext cx="72962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0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96200" y="3704524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3704524"/>
                <a:ext cx="37414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20249915">
            <a:off x="8199891" y="3021031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P(x, y)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 rot="19733920">
            <a:off x="6109760" y="4650289"/>
            <a:ext cx="980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(x’, y’)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4800" y="1524000"/>
                <a:ext cx="5334000" cy="4524315"/>
              </a:xfrm>
              <a:prstGeom prst="rect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রশ্মি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আদি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𝑂𝑋</m:t>
                    </m:r>
                  </m:oMath>
                </a14:m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শুরু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ঘড়ির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কাঁটার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ঘূর্ণনের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𝑋𝑂𝑃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কোণ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রশ্মিটি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আরও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𝑃𝑂𝑄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180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কোণ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𝑋𝑂𝑄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180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.</a:t>
                </a:r>
              </a:p>
              <a:p>
                <a:pPr algn="just"/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রেখাদ্বয়ের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শেষ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কেটে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𝑋𝑂𝑋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′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ওপর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𝑃𝑁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𝑄𝑀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আঁকি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 </a:t>
                </a:r>
              </a:p>
              <a:p>
                <a:pPr algn="just"/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𝑃𝑂𝑁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𝑄𝑂𝑀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ত্রিভূজদ্বয়ের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𝑂𝑀𝑄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𝑃𝑂𝑁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𝑄𝑂𝑀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𝑂𝑄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ত্রিভূজদ্বয়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সর্বসম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𝑃𝑁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𝑄𝑀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5334000" cy="4524315"/>
              </a:xfrm>
              <a:prstGeom prst="rect">
                <a:avLst/>
              </a:prstGeom>
              <a:blipFill rotWithShape="1">
                <a:blip r:embed="rId7"/>
                <a:stretch>
                  <a:fillRect l="-1014" t="-132" r="-2365" b="-1325"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553200" y="3929642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-x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0" y="356333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0" y="401949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-y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8184624" y="409673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 rot="5400000">
            <a:off x="7173713" y="4238218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888366" y="419100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02766" y="346802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01322" y="3638490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12672" y="394433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7" name="Arc 36"/>
          <p:cNvSpPr/>
          <p:nvPr/>
        </p:nvSpPr>
        <p:spPr>
          <a:xfrm>
            <a:off x="7010400" y="3657600"/>
            <a:ext cx="680902" cy="720000"/>
          </a:xfrm>
          <a:prstGeom prst="arc">
            <a:avLst>
              <a:gd name="adj1" fmla="val 8685514"/>
              <a:gd name="adj2" fmla="val 20027025"/>
            </a:avLst>
          </a:prstGeom>
          <a:ln>
            <a:solidFill>
              <a:srgbClr val="00B0F0"/>
            </a:solidFill>
            <a:headEnd type="stealt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6076879" y="3995382"/>
            <a:ext cx="1428864" cy="714170"/>
          </a:xfrm>
          <a:prstGeom prst="line">
            <a:avLst/>
          </a:prstGeom>
          <a:ln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33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9" grpId="0"/>
      <p:bldP spid="10" grpId="0"/>
      <p:bldP spid="11" grpId="0"/>
      <p:bldP spid="12" grpId="0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1524000"/>
            <a:ext cx="5334000" cy="4985404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99042" y="1524000"/>
            <a:ext cx="3137116" cy="496711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60" y="0"/>
            <a:ext cx="1173439" cy="1322785"/>
          </a:xfrm>
          <a:prstGeom prst="rect">
            <a:avLst/>
          </a:prstGeom>
        </p:spPr>
      </p:pic>
      <p:pic>
        <p:nvPicPr>
          <p:cNvPr id="4" name="Picture 3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374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7976" y="1524000"/>
                <a:ext cx="5334000" cy="49854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P ও Q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বিন্দুর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𝑂𝑀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𝑂𝑁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=−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</m:oMath>
                </a14:m>
                <a:endParaRPr lang="en-US" sz="2200" b="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𝑄𝑀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𝑃𝑁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=−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𝑦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এখন,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1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180</m:t>
                                  </m:r>
                                </m:e>
                                <m:sup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𝑠𝑖𝑛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∠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𝑁𝑂𝑄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𝑄𝑀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𝑂𝑄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𝑂𝑃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unc>
                      <m:func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10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18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𝑂𝑄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𝑂𝑀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𝑂𝑄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smtClean="0">
                    <a:solidFill>
                      <a:schemeClr val="tx1"/>
                    </a:solidFill>
                    <a:cs typeface="NikoshBAN" pitchFamily="2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𝑂𝑃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unc>
                      <m:func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</m:fName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𝑁𝑂𝑄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𝑄𝑀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𝑂𝑀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′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smtClean="0">
                    <a:solidFill>
                      <a:schemeClr val="tx1"/>
                    </a:solidFill>
                    <a:cs typeface="NikoshBAN" pitchFamily="2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𝑁</m:t>
                        </m:r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unc>
                      <m:func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an</m:t>
                        </m:r>
                      </m:fName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1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অনুরূপভাবে</a:t>
                </a:r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𝑐𝑜𝑠𝑒𝑐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𝑐𝑜𝑠𝑒𝑐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</m:oMath>
                </a14:m>
                <a:endParaRPr lang="en-US" sz="1900" b="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𝑠𝑒𝑐</m:t>
                      </m:r>
                      <m:d>
                        <m:d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𝜃</m:t>
                          </m:r>
                        </m:e>
                      </m:d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=−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𝑠𝑒𝑐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𝜃</m:t>
                      </m:r>
                      <m:r>
                        <a:rPr lang="en-US" sz="19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19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এবং</m:t>
                      </m:r>
                    </m:oMath>
                  </m:oMathPara>
                </a14:m>
                <a:endParaRPr lang="en-US" sz="1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19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𝑐𝑜𝑡</m:t>
                    </m:r>
                    <m:d>
                      <m:dPr>
                        <m:ctrlPr>
                          <a:rPr lang="en-US" sz="19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19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19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9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19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𝑐𝑜𝑡</m:t>
                    </m:r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endParaRPr lang="en-US" sz="1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76" y="1524000"/>
                <a:ext cx="5334000" cy="4985404"/>
              </a:xfrm>
              <a:prstGeom prst="rect">
                <a:avLst/>
              </a:prstGeom>
              <a:blipFill rotWithShape="1">
                <a:blip r:embed="rId4"/>
                <a:stretch>
                  <a:fillRect l="-1486" t="-733" r="-2400" b="-1222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371600" y="228600"/>
            <a:ext cx="6419911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436602"/>
                <a:ext cx="6287875" cy="56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(</m:t>
                    </m:r>
                    <m:sSup>
                      <m:sSupPr>
                        <m:ctrlP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𝟏𝟖𝟎</m:t>
                        </m:r>
                      </m:e>
                      <m:sup>
                        <m:r>
                          <a:rPr lang="en-US" sz="3000" b="1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3000" b="1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3000" b="1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ত্রিকোনমিতিক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অনুপাত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6602"/>
                <a:ext cx="6287875" cy="564450"/>
              </a:xfrm>
              <a:prstGeom prst="rect">
                <a:avLst/>
              </a:prstGeom>
              <a:blipFill rotWithShape="1">
                <a:blip r:embed="rId5"/>
                <a:stretch>
                  <a:fillRect t="-10870" r="-300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8382000" y="3549682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31246" y="1991675"/>
            <a:ext cx="0" cy="352327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31580" y="3657600"/>
            <a:ext cx="3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X’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8597684" y="408104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1700" y="196313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014309" y="5314890"/>
            <a:ext cx="37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553200" y="4024952"/>
            <a:ext cx="0" cy="470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059606" y="3334730"/>
            <a:ext cx="2696938" cy="1428339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019800" y="4017357"/>
            <a:ext cx="289560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2701495">
            <a:off x="7720513" y="3690911"/>
            <a:ext cx="399073" cy="476433"/>
          </a:xfrm>
          <a:prstGeom prst="arc">
            <a:avLst>
              <a:gd name="adj1" fmla="val 15183390"/>
              <a:gd name="adj2" fmla="val 20027025"/>
            </a:avLst>
          </a:prstGeom>
          <a:ln>
            <a:headEnd type="stealt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14178" y="3364468"/>
                <a:ext cx="729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180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178" y="3364468"/>
                <a:ext cx="72962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0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696200" y="2438400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438400"/>
                <a:ext cx="37414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 rot="20249915">
            <a:off x="8199891" y="3021031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P(x, y)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 rot="19733920">
            <a:off x="6109760" y="4650289"/>
            <a:ext cx="980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(x’, y’)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6553200" y="3929642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-x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8382000" y="356333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6019800" y="401949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-y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84624" y="409673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51" name="TextBox 50"/>
          <p:cNvSpPr txBox="1"/>
          <p:nvPr/>
        </p:nvSpPr>
        <p:spPr>
          <a:xfrm rot="5400000">
            <a:off x="7173713" y="4238218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O(0,0)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6888366" y="419100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02766" y="320040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01322" y="3638490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77364" y="5074785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6" name="Arc 55"/>
          <p:cNvSpPr/>
          <p:nvPr/>
        </p:nvSpPr>
        <p:spPr>
          <a:xfrm>
            <a:off x="7010400" y="3657600"/>
            <a:ext cx="680902" cy="720000"/>
          </a:xfrm>
          <a:prstGeom prst="arc">
            <a:avLst>
              <a:gd name="adj1" fmla="val 8685514"/>
              <a:gd name="adj2" fmla="val 20027025"/>
            </a:avLst>
          </a:prstGeom>
          <a:ln>
            <a:solidFill>
              <a:srgbClr val="00B0F0"/>
            </a:solidFill>
            <a:headEnd type="stealt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9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 animBg="1"/>
      <p:bldP spid="7" grpId="0"/>
      <p:bldP spid="35" grpId="0"/>
      <p:bldP spid="36" grpId="0"/>
      <p:bldP spid="37" grpId="0"/>
      <p:bldP spid="38" grpId="0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47552" y="3962400"/>
            <a:ext cx="8045696" cy="2442865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89750" y="1447800"/>
            <a:ext cx="6411250" cy="144780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1676400" y="120556"/>
            <a:ext cx="5867400" cy="1174844"/>
          </a:xfrm>
          <a:prstGeom prst="cloud">
            <a:avLst/>
          </a:prstGeom>
          <a:solidFill>
            <a:srgbClr val="00B050">
              <a:alpha val="83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381000"/>
            <a:ext cx="503535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spc="150" dirty="0" err="1" smtClean="0">
                <a:ln w="11430"/>
                <a:latin typeface="NikoshBAN" pitchFamily="2" charset="0"/>
                <a:cs typeface="NikoshBAN" pitchFamily="2" charset="0"/>
              </a:rPr>
              <a:t>রেডিয়ানে</a:t>
            </a:r>
            <a:r>
              <a:rPr lang="en-US" sz="35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spc="150" dirty="0" err="1" smtClean="0">
                <a:ln w="11430"/>
                <a:latin typeface="NikoshBAN" pitchFamily="2" charset="0"/>
                <a:cs typeface="NikoshBAN" pitchFamily="2" charset="0"/>
              </a:rPr>
              <a:t>ত্রিকোনমিতিক</a:t>
            </a:r>
            <a:r>
              <a:rPr lang="en-US" sz="35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spc="150" dirty="0" err="1" smtClean="0">
                <a:ln w="11430"/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89003" y="1600200"/>
                <a:ext cx="3687997" cy="1169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যেহেতু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রেডিয়ান</a:t>
                </a:r>
              </a:p>
              <a:p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রেডিয়ান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003" y="1600200"/>
                <a:ext cx="3687997" cy="1169616"/>
              </a:xfrm>
              <a:prstGeom prst="rect">
                <a:avLst/>
              </a:prstGeom>
              <a:blipFill rotWithShape="1">
                <a:blip r:embed="rId4"/>
                <a:stretch>
                  <a:fillRect l="-3967" t="-5759" r="-5124" b="-8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3119145"/>
                <a:ext cx="8007448" cy="614655"/>
              </a:xfrm>
              <a:prstGeom prst="rect">
                <a:avLst/>
              </a:prstGeom>
              <a:noFill/>
              <a:ln w="508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ফলে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90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180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270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360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রেডিয়ানের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119145"/>
                <a:ext cx="8007448" cy="614655"/>
              </a:xfrm>
              <a:prstGeom prst="rect">
                <a:avLst/>
              </a:prstGeom>
              <a:blipFill rotWithShape="1">
                <a:blip r:embed="rId5"/>
                <a:stretch>
                  <a:fillRect l="-908" r="-908" b="-8257"/>
                </a:stretch>
              </a:blipFill>
              <a:ln w="508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552" y="4034135"/>
                <a:ext cx="4417556" cy="582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সুতরাং,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সংযুক্ত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90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52" y="4034135"/>
                <a:ext cx="4417556" cy="582275"/>
              </a:xfrm>
              <a:prstGeom prst="rect">
                <a:avLst/>
              </a:prstGeom>
              <a:blipFill rotWithShape="1">
                <a:blip r:embed="rId6"/>
                <a:stretch>
                  <a:fillRect l="-2069" r="-1793"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6603" y="4567535"/>
                <a:ext cx="25983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18</m:t>
                          </m:r>
                          <m: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±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𝜃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𝜋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±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03" y="4567535"/>
                <a:ext cx="2598340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9211" r="-446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36603" y="4948535"/>
                <a:ext cx="276825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27</m:t>
                          </m:r>
                          <m: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±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𝜃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±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03" y="4948535"/>
                <a:ext cx="2768258" cy="783804"/>
              </a:xfrm>
              <a:prstGeom prst="rect">
                <a:avLst/>
              </a:prstGeom>
              <a:blipFill rotWithShape="1">
                <a:blip r:embed="rId8"/>
                <a:stretch>
                  <a:fillRect r="-3965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41942" y="5634335"/>
                <a:ext cx="2768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36</m:t>
                          </m:r>
                          <m: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±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𝜃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𝜋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±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942" y="5634335"/>
                <a:ext cx="2768258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9211" r="-395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562600" y="5599079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3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" grpId="0" animBg="1"/>
      <p:bldP spid="4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6198616" y="3013068"/>
            <a:ext cx="2792984" cy="329571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1143000" y="1524000"/>
            <a:ext cx="6916533" cy="1376065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1752600" y="76200"/>
            <a:ext cx="5715000" cy="1143000"/>
          </a:xfrm>
          <a:prstGeom prst="horizontalScroll">
            <a:avLst/>
          </a:prstGeom>
          <a:solidFill>
            <a:srgbClr val="00B0F0">
              <a:alpha val="6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381000"/>
            <a:ext cx="5150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ত্রিকোনমিতিক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9639" y="1524000"/>
                <a:ext cx="60641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ধনাত্মক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সূক্ষ্মকোণ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en-US" sz="2400" b="0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&lt;</m:t>
                    </m:r>
                    <m:sSup>
                      <m:sSupPr>
                        <m:ctrlPr>
                          <a:rPr lang="en-US" sz="2400" b="0" i="1" spc="150" smtClean="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pc="150" smtClean="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90</m:t>
                        </m:r>
                      </m:e>
                      <m:sup>
                        <m:r>
                          <a:rPr lang="en-US" sz="2400" b="0" i="1" spc="150" smtClean="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হলে,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639" y="1524000"/>
                <a:ext cx="606416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02" t="-9211" r="-1709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51537" y="1981200"/>
                <a:ext cx="52566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(i)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𝑠𝑖𝑛𝐴𝑐𝑜𝑠𝐵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𝑐𝑜𝑠𝐴𝑠𝑖𝑛𝐵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37" y="1981200"/>
                <a:ext cx="525669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56" t="-9211" r="-220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51537" y="2438400"/>
                <a:ext cx="53993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(ii)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𝑐𝑜𝑠𝐴𝑐𝑜𝑠𝐵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𝑠𝑖𝑛𝐴𝑠𝑖𝑛𝐵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37" y="2438400"/>
                <a:ext cx="539936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08" t="-9211" r="-214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3030647"/>
                <a:ext cx="5486400" cy="3370153"/>
              </a:xfrm>
              <a:prstGeom prst="rect">
                <a:avLst/>
              </a:prstGeom>
              <a:noFill/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প্রমাণঃ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মনে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ঘূর্ণায়মান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রশ্মি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ঘড়ির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কাঁটার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400" b="0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𝑋𝑂𝑌</m:t>
                    </m:r>
                    <m:r>
                      <a:rPr lang="en-US" sz="2400" b="0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আরও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𝑌𝑂𝑍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𝑋𝑂𝑍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𝑋𝑂𝑌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+∠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𝑌𝑂𝑍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রশ্মিটির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শেষ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𝑂𝑍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ওপর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যেকোনো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𝑂𝑋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𝑂𝑌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ওপর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𝑅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আঁকি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𝑅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𝑂𝑋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NikoshBAN" pitchFamily="2" charset="0"/>
                      </a:rPr>
                      <m:t>PQ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ওপর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NikoshBAN" pitchFamily="2" charset="0"/>
                      </a:rPr>
                      <m:t>RS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NikoshBAN" pitchFamily="2" charset="0"/>
                      </a:rPr>
                      <m:t>RT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আঁকি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𝑃𝑅𝑇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এ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𝑃𝑇𝑅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90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∴</m:t>
                    </m:r>
                    <m:r>
                      <a:rPr lang="en-US" sz="2100" i="1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𝑅𝑃𝑇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90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100" i="1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𝑃𝑅𝑇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=∠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𝑇𝑅𝑂</m:t>
                    </m:r>
                  </m:oMath>
                </a14:m>
                <a:endParaRPr lang="en-US" sz="21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30647"/>
                <a:ext cx="5486400" cy="3370153"/>
              </a:xfrm>
              <a:prstGeom prst="rect">
                <a:avLst/>
              </a:prstGeom>
              <a:blipFill rotWithShape="1">
                <a:blip r:embed="rId7"/>
                <a:stretch>
                  <a:fillRect l="-1095" t="-353" r="-2519" b="-1413"/>
                </a:stretch>
              </a:blip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400800" y="5449119"/>
            <a:ext cx="2438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00800" y="4306119"/>
            <a:ext cx="228600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400800" y="3620319"/>
            <a:ext cx="1524000" cy="1828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53400" y="4548367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20000" y="4001319"/>
            <a:ext cx="0" cy="14564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20000" y="4001319"/>
            <a:ext cx="533400" cy="547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620000" y="4569974"/>
            <a:ext cx="5334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6683294">
            <a:off x="7429500" y="3878231"/>
            <a:ext cx="533400" cy="571500"/>
          </a:xfrm>
          <a:prstGeom prst="arc">
            <a:avLst>
              <a:gd name="adj1" fmla="val 1693427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>
            <a:off x="6658360" y="5172045"/>
            <a:ext cx="533400" cy="571500"/>
          </a:xfrm>
          <a:prstGeom prst="arc">
            <a:avLst/>
          </a:prstGeom>
          <a:ln>
            <a:head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6717500" y="4729557"/>
            <a:ext cx="533400" cy="571500"/>
          </a:xfrm>
          <a:prstGeom prst="arc">
            <a:avLst/>
          </a:prstGeom>
          <a:ln>
            <a:head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534400" y="4363209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924800" y="3448809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36758" y="554349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198616" y="5430009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15200" y="3696519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67600" y="5480864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48807" y="5480864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03561" y="453894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10300" y="4412604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81800" y="513032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38672" y="478918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71096" y="407478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358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6" grpId="0" animBg="1"/>
      <p:bldP spid="4" grpId="0"/>
      <p:bldP spid="7" grpId="0"/>
      <p:bldP spid="8" grpId="0"/>
      <p:bldP spid="9" grpId="0"/>
      <p:bldP spid="10" grpId="0" animBg="1"/>
      <p:bldP spid="37" grpId="0" animBg="1"/>
      <p:bldP spid="38" grpId="0" animBg="1"/>
      <p:bldP spid="39" grpId="0" animBg="1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258" y="1"/>
            <a:ext cx="1216742" cy="1371600"/>
          </a:xfrm>
          <a:prstGeom prst="rect">
            <a:avLst/>
          </a:prstGeom>
        </p:spPr>
      </p:pic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374371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477610" y="1533353"/>
            <a:ext cx="7774485" cy="752648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7718" y="4571999"/>
            <a:ext cx="5313590" cy="1954887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77610" y="2480101"/>
            <a:ext cx="5313590" cy="1932503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223508" y="3081702"/>
            <a:ext cx="2792984" cy="329571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1752600" y="76200"/>
            <a:ext cx="5715000" cy="1143000"/>
          </a:xfrm>
          <a:prstGeom prst="horizontalScroll">
            <a:avLst/>
          </a:prstGeom>
          <a:solidFill>
            <a:srgbClr val="00B0F0">
              <a:alpha val="6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381000"/>
            <a:ext cx="5150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ত্রিকোনমিতিক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24000"/>
                <a:ext cx="74529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আবার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𝑅𝑇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∥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𝑂𝑋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𝑂𝑅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ছেদক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কাজেই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𝑇𝑅𝑂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𝑋𝑂𝑅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 ∴∠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𝑅𝑃𝑇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</m:t>
                    </m:r>
                  </m:oMath>
                </a14:m>
                <a:endParaRPr lang="en-US" sz="2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𝑃𝑂𝑄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24000"/>
                <a:ext cx="7452938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064" t="-4762" r="-73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4378" y="2590800"/>
                <a:ext cx="4625625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NikoshBAN" pitchFamily="2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𝑃𝑄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𝑂𝑃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𝑃𝑇</m:t>
                              </m:r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𝑇𝑄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𝑂𝑃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𝑃𝑇</m:t>
                              </m:r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𝑅𝑆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𝑂𝑃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8" y="2590800"/>
                <a:ext cx="4625625" cy="612796"/>
              </a:xfrm>
              <a:prstGeom prst="rect">
                <a:avLst/>
              </a:prstGeom>
              <a:blipFill rotWithShape="1">
                <a:blip r:embed="rId5"/>
                <a:stretch>
                  <a:fillRect r="-1186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3159456"/>
                <a:ext cx="4545027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𝑅𝑆</m:t>
                          </m:r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𝑃𝑇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𝑂𝑃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NikoshBAN" pitchFamily="2" charset="0"/>
                            </a:rPr>
                            <m:t>𝑅𝑆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NikoshBAN" pitchFamily="2" charset="0"/>
                            </a:rPr>
                            <m:t>𝑂𝑃</m:t>
                          </m:r>
                        </m:den>
                      </m:f>
                      <m:r>
                        <a:rPr lang="en-US" i="1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NikoshBAN" pitchFamily="2" charset="0"/>
                            </a:rPr>
                            <m:t>𝑃𝑇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NikoshBAN" pitchFamily="2" charset="0"/>
                            </a:rPr>
                            <m:t>𝑂𝑃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𝑅𝑆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𝑂𝑅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𝑂𝑅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𝑂𝑃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𝑃𝑇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𝑃𝑅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𝑃𝑅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𝑂𝑃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59456"/>
                <a:ext cx="4545027" cy="612796"/>
              </a:xfrm>
              <a:prstGeom prst="rect">
                <a:avLst/>
              </a:prstGeom>
              <a:blipFill rotWithShape="1">
                <a:blip r:embed="rId6"/>
                <a:stretch>
                  <a:fillRect r="-1072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3707793"/>
                <a:ext cx="373461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𝑠𝑖𝑛𝐴𝑐𝑜𝑠𝐵</m:t>
                      </m:r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𝑐𝑜𝑠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𝑅𝑃𝑇𝑠𝑖𝑛𝐵</m:t>
                      </m:r>
                    </m:oMath>
                  </m:oMathPara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707793"/>
                <a:ext cx="3734612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8451" r="-2610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0" y="3997656"/>
                <a:ext cx="32040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𝑠𝑖𝑛𝐴𝑐𝑜𝑠𝐵</m:t>
                      </m:r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𝑐𝑜𝑠𝐴𝑠𝑖𝑛𝐵</m:t>
                      </m:r>
                    </m:oMath>
                  </m:oMathPara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997656"/>
                <a:ext cx="3204019" cy="430887"/>
              </a:xfrm>
              <a:prstGeom prst="rect">
                <a:avLst/>
              </a:prstGeom>
              <a:blipFill rotWithShape="1">
                <a:blip r:embed="rId8"/>
                <a:stretch>
                  <a:fillRect t="-8571" r="-285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610" y="4645004"/>
                <a:ext cx="4735078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𝑖𝑖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NikoshBAN" pitchFamily="2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𝑂𝑄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𝑂𝑃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𝑂𝑆</m:t>
                              </m:r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𝑄𝑆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𝑂𝑃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𝑂𝑆</m:t>
                              </m:r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𝑇𝑅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NikoshBAN" pitchFamily="2" charset="0"/>
                                </a:rPr>
                                <m:t>𝑂𝑃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0" y="4645004"/>
                <a:ext cx="4735078" cy="612796"/>
              </a:xfrm>
              <a:prstGeom prst="rect">
                <a:avLst/>
              </a:prstGeom>
              <a:blipFill rotWithShape="1">
                <a:blip r:embed="rId9"/>
                <a:stretch>
                  <a:fillRect r="-1158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0" y="5254604"/>
                <a:ext cx="3408561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𝑂</m:t>
                          </m:r>
                          <m:r>
                            <a:rPr lang="en-US" i="1">
                              <a:latin typeface="Cambria Math"/>
                              <a:cs typeface="NikoshBAN" pitchFamily="2" charset="0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NikoshBAN" pitchFamily="2" charset="0"/>
                            </a:rPr>
                            <m:t>𝑂𝑃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𝑅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NikoshBAN" pitchFamily="2" charset="0"/>
                            </a:rPr>
                            <m:t>𝑂𝑃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𝑂𝑆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𝑂𝑅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𝑂𝑅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𝑂𝑃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𝑇𝑅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𝑃𝑅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𝑃𝑅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𝑂𝑃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54604"/>
                <a:ext cx="3408561" cy="612796"/>
              </a:xfrm>
              <a:prstGeom prst="rect">
                <a:avLst/>
              </a:prstGeom>
              <a:blipFill rotWithShape="1">
                <a:blip r:embed="rId10"/>
                <a:stretch>
                  <a:fillRect r="-1789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8200" y="5791200"/>
                <a:ext cx="373461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𝑐𝑜𝑠𝐴𝑐𝑜𝑠𝐵</m:t>
                      </m:r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𝑠𝑖𝑛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𝑅𝑃𝑇𝑠𝑖𝑛𝐵</m:t>
                      </m:r>
                    </m:oMath>
                  </m:oMathPara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91200"/>
                <a:ext cx="3734612" cy="430887"/>
              </a:xfrm>
              <a:prstGeom prst="rect">
                <a:avLst/>
              </a:prstGeom>
              <a:blipFill rotWithShape="1">
                <a:blip r:embed="rId11"/>
                <a:stretch>
                  <a:fillRect t="-8451" r="-2778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8200" y="6096000"/>
                <a:ext cx="32040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𝑐𝑜𝑠𝐴𝑐𝑜𝑠𝐵</m:t>
                      </m:r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𝑠𝑖𝑛𝐴𝑠𝑖𝑛𝐵</m:t>
                      </m:r>
                    </m:oMath>
                  </m:oMathPara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96000"/>
                <a:ext cx="3204019" cy="430887"/>
              </a:xfrm>
              <a:prstGeom prst="rect">
                <a:avLst/>
              </a:prstGeom>
              <a:blipFill rotWithShape="1">
                <a:blip r:embed="rId12"/>
                <a:stretch>
                  <a:fillRect t="-8451" r="-3048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400800" y="5449119"/>
            <a:ext cx="2438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00800" y="4306119"/>
            <a:ext cx="228600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00800" y="3620319"/>
            <a:ext cx="1524000" cy="1828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4548367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0" y="4001319"/>
            <a:ext cx="0" cy="14564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0000" y="4001319"/>
            <a:ext cx="533400" cy="547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620000" y="4569974"/>
            <a:ext cx="5334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6683294">
            <a:off x="7429500" y="3878231"/>
            <a:ext cx="533400" cy="571500"/>
          </a:xfrm>
          <a:prstGeom prst="arc">
            <a:avLst>
              <a:gd name="adj1" fmla="val 1693427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6658360" y="5172045"/>
            <a:ext cx="533400" cy="571500"/>
          </a:xfrm>
          <a:prstGeom prst="arc">
            <a:avLst/>
          </a:prstGeom>
          <a:ln>
            <a:head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6717500" y="4729557"/>
            <a:ext cx="533400" cy="571500"/>
          </a:xfrm>
          <a:prstGeom prst="arc">
            <a:avLst/>
          </a:prstGeom>
          <a:ln>
            <a:head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534400" y="4363209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924800" y="3448809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Z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36758" y="554349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198616" y="5430009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15200" y="3696519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67600" y="5480864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48807" y="5480864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03561" y="453894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10300" y="4412604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81800" y="56196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29400" y="388620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48254" y="39624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329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  <p:sndAc>
          <p:stSnd>
            <p:snd r:embed="rId2" name="chimes.wav"/>
          </p:stSnd>
        </p:sndAc>
      </p:transition>
    </mc:Choice>
    <mc:Fallback xmlns="">
      <p:transition spd="slow">
        <p:wip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37" grpId="0" animBg="1"/>
      <p:bldP spid="2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621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510"/>
            <a:ext cx="1371600" cy="166219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33400" y="1600200"/>
            <a:ext cx="8077200" cy="4957465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905000" y="196756"/>
            <a:ext cx="5105400" cy="1022444"/>
          </a:xfrm>
          <a:prstGeom prst="cloud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304800"/>
            <a:ext cx="32528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প্রয়োজনিয়</a:t>
            </a:r>
            <a:r>
              <a:rPr lang="en-US" sz="5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1748135"/>
                <a:ext cx="52566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(i)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𝑠𝑖𝑛𝐴𝑐𝑜𝑠𝐵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𝑐𝑜𝑠𝐴𝑠𝑖𝑛𝐵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48135"/>
                <a:ext cx="525669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740" t="-9211" r="-220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3096" y="2133600"/>
                <a:ext cx="53993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(ii)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𝑐𝑜𝑠𝐴𝑐𝑜𝑠𝐵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𝑠𝑖𝑛𝐴𝑠𝑖𝑛𝐵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96" y="2133600"/>
                <a:ext cx="539936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06" t="-9211" r="-203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800" y="2540590"/>
                <a:ext cx="5455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(iii)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𝑠𝑖𝑛𝐴𝑐𝑜𝑠𝐵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𝑐𝑜𝑠𝐴𝑠𝑖𝑛𝐵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40590"/>
                <a:ext cx="545546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790" t="-9333" r="-223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800" y="2895600"/>
                <a:ext cx="5479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(iv)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𝑐𝑜𝑠𝐴𝑐𝑜𝑠𝐵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𝑠𝑖𝑛𝐴𝑠𝑖𝑛𝐵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95600"/>
                <a:ext cx="5479513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782" t="-9211" r="-211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0627" y="3240208"/>
                <a:ext cx="3841373" cy="618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(v)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𝑡𝑎𝑛𝐴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𝑡𝑎𝑛𝐵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𝑡𝑎𝑛𝐴𝑡𝑎𝑛𝐵</m:t>
                        </m:r>
                      </m:den>
                    </m:f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27" y="3240208"/>
                <a:ext cx="3841373" cy="618696"/>
              </a:xfrm>
              <a:prstGeom prst="rect">
                <a:avLst/>
              </a:prstGeom>
              <a:blipFill rotWithShape="1">
                <a:blip r:embed="rId8"/>
                <a:stretch>
                  <a:fillRect l="-2540" r="-3333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613" y="4724400"/>
                <a:ext cx="781694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(viii)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𝐴</m:t>
                            </m:r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𝐵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cs typeface="NikoshBAN" pitchFamily="2" charset="0"/>
                          </a:rPr>
                          <m:t>cos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⁡(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</m:fun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𝑖𝑛</m:t>
                        </m:r>
                      </m:e>
                      <m:sup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13" y="4724400"/>
                <a:ext cx="7816948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014" t="-7042" r="-936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6335" y="5588119"/>
                <a:ext cx="6860340" cy="61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(x)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𝑡𝑎𝑛𝐴</m:t>
                        </m:r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𝑡𝑎𝑛𝐵</m:t>
                        </m:r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𝑡𝑎𝑛𝐶</m:t>
                        </m:r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𝑡𝑎𝑛𝐴𝑡𝑎𝑛𝐵𝑡𝑎𝑛𝐶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𝑡𝑎𝑛𝐵𝑡𝑎𝑛𝐶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𝑡𝑎𝑛𝐶𝑡𝑎𝑛𝐴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𝑡𝑎𝑛𝐴𝑡𝑎𝑛𝐵</m:t>
                        </m:r>
                      </m:den>
                    </m:f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5" y="5588119"/>
                <a:ext cx="6860340" cy="619337"/>
              </a:xfrm>
              <a:prstGeom prst="rect">
                <a:avLst/>
              </a:prstGeom>
              <a:blipFill rotWithShape="1">
                <a:blip r:embed="rId10"/>
                <a:stretch>
                  <a:fillRect l="-1422" r="-1511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3796352"/>
                <a:ext cx="3940759" cy="618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(vi)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𝑡𝑎𝑛𝐴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𝑡𝑎𝑛𝐵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𝑡𝑎𝑛𝐴𝑡𝑎𝑛𝐵</m:t>
                        </m:r>
                      </m:den>
                    </m:f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796352"/>
                <a:ext cx="3940759" cy="618696"/>
              </a:xfrm>
              <a:prstGeom prst="rect">
                <a:avLst/>
              </a:prstGeom>
              <a:blipFill rotWithShape="1">
                <a:blip r:embed="rId11"/>
                <a:stretch>
                  <a:fillRect l="-2477" r="-3251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687" y="4369713"/>
                <a:ext cx="76502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(vii)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cs typeface="NikoshBAN" pitchFamily="2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𝐴</m:t>
                            </m:r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𝐵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cs typeface="NikoshBAN" pitchFamily="2" charset="0"/>
                          </a:rPr>
                          <m:t>sin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⁡(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</m:fun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87" y="4369713"/>
                <a:ext cx="7650236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1036" t="-7042" r="-876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5800" y="5228524"/>
                <a:ext cx="7857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(ix)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NikoshBAN" pitchFamily="2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𝑐𝑜𝑠𝐴𝑐𝑜𝑠𝐵𝑐𝑜𝑠𝐶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𝑡𝑎𝑛𝐴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𝑡𝑎𝑛𝐵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𝑡𝑎𝑛𝐶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𝑡𝑎𝑛𝐴𝑡𝑎𝑛𝐵𝑡𝑎𝑛𝐶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228524"/>
                <a:ext cx="7857216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699" t="-6667" r="-388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8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72302" y="2819400"/>
            <a:ext cx="7609698" cy="3270383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6499" y="1828800"/>
            <a:ext cx="7594563" cy="838200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33600" y="228600"/>
            <a:ext cx="4572000" cy="8617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73000" cy="1663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00" y="12511"/>
            <a:ext cx="1373000" cy="1663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228600"/>
            <a:ext cx="38058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6408" y="1981200"/>
                <a:ext cx="696581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01.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𝑡𝑎𝑛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36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𝑡𝑎𝑛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9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𝑡𝑎𝑛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36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𝑡𝑎𝑛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9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08" y="1981200"/>
                <a:ext cx="6965818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1576" t="-8642" r="-1839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95978" y="2901817"/>
                <a:ext cx="421897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সমাধানঃ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𝑡𝑎𝑛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45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78" y="2901817"/>
                <a:ext cx="4218975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457" t="-8642" r="-3613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54797" y="3394260"/>
                <a:ext cx="316644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𝑡𝑎𝑛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36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9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)=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797" y="3394260"/>
                <a:ext cx="3166444" cy="492443"/>
              </a:xfrm>
              <a:prstGeom prst="rect">
                <a:avLst/>
              </a:prstGeom>
              <a:blipFill rotWithShape="1">
                <a:blip r:embed="rId6"/>
                <a:stretch>
                  <a:fillRect t="-8642" r="-4239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54797" y="3886703"/>
                <a:ext cx="3552832" cy="91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𝑡𝑎𝑛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36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𝑡𝑎𝑛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𝑡𝑎𝑛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36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797" y="3886703"/>
                <a:ext cx="3552832" cy="919611"/>
              </a:xfrm>
              <a:prstGeom prst="rect">
                <a:avLst/>
              </a:prstGeom>
              <a:blipFill rotWithShape="1">
                <a:blip r:embed="rId7"/>
                <a:stretch>
                  <a:fillRect r="-3602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69582" y="4806314"/>
                <a:ext cx="53262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𝑡𝑎𝑛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36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𝑡𝑎𝑛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9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𝑡𝑎𝑛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36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9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82" y="4806314"/>
                <a:ext cx="5326266" cy="492443"/>
              </a:xfrm>
              <a:prstGeom prst="rect">
                <a:avLst/>
              </a:prstGeom>
              <a:blipFill rotWithShape="1">
                <a:blip r:embed="rId8"/>
                <a:stretch>
                  <a:fillRect t="-8642" r="-2403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54797" y="5298757"/>
                <a:ext cx="53262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𝑡𝑎𝑛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36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𝑡𝑎𝑛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9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600" i="1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600" i="1">
                          <a:latin typeface="Cambria Math"/>
                          <a:cs typeface="NikoshBAN" pitchFamily="2" charset="0"/>
                        </a:rPr>
                        <m:t>𝑡𝑎𝑛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cs typeface="NikoshBAN" pitchFamily="2" charset="0"/>
                            </a:rPr>
                            <m:t>36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6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cs typeface="NikoshBAN" pitchFamily="2" charset="0"/>
                            </a:rPr>
                            <m:t>9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797" y="5298757"/>
                <a:ext cx="5326266" cy="492443"/>
              </a:xfrm>
              <a:prstGeom prst="rect">
                <a:avLst/>
              </a:prstGeom>
              <a:blipFill rotWithShape="1">
                <a:blip r:embed="rId9"/>
                <a:stretch>
                  <a:fillRect t="-8642" r="-2405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7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9" grpId="0" animBg="1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28488" y="4423858"/>
            <a:ext cx="8275508" cy="2053141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87492" y="2721146"/>
            <a:ext cx="8275508" cy="1622254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7492" y="1748136"/>
            <a:ext cx="8275508" cy="847129"/>
          </a:xfrm>
          <a:prstGeom prst="roundRect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133600" y="228600"/>
            <a:ext cx="4572000" cy="8617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73000" cy="1663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00" y="12511"/>
            <a:ext cx="1373000" cy="1663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228600"/>
            <a:ext cx="38058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4916" y="1752600"/>
                <a:ext cx="821808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02.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𝑐𝑜𝑠𝐴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𝑐𝑜𝑠𝐵𝑐𝑜𝑠𝐶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16" y="1752600"/>
                <a:ext cx="8218084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1260" t="-8750" r="-2076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133600"/>
                <a:ext cx="3263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(i)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NikoshBAN" pitchFamily="2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NikoshBAN" pitchFamily="2" charset="0"/>
                      </a:rPr>
                      <m:t>anA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𝑡𝑎𝑛𝐵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𝑡𝑎𝑛𝐶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33600"/>
                <a:ext cx="326339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991" t="-9211" r="-411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20334" y="2133600"/>
                <a:ext cx="2413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(ii)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NikoshBAN" pitchFamily="2" charset="0"/>
                      </a:rPr>
                      <m:t>tanBtanC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34" y="2133600"/>
                <a:ext cx="241386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4040" t="-9211" r="-580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1" y="2721146"/>
                <a:ext cx="8065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সমাধানঃ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NikoshBAN" pitchFamily="2" charset="0"/>
                      </a:rPr>
                      <m:t>A</m:t>
                    </m:r>
                    <m:r>
                      <a:rPr lang="en-US" sz="2000" b="0" i="0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NikoshBAN" pitchFamily="2" charset="0"/>
                      </a:rPr>
                      <m:t>B</m:t>
                    </m:r>
                    <m:r>
                      <a:rPr lang="en-US" sz="2000" b="0" i="0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NikoshBAN" pitchFamily="2" charset="0"/>
                      </a:rPr>
                      <m:t>C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NikoshBAN" pitchFamily="2" charset="0"/>
                      </a:rPr>
                      <m:t>𝑐𝑜𝑠𝐴</m:t>
                    </m:r>
                    <m:r>
                      <a:rPr lang="en-US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latin typeface="Cambria Math"/>
                        <a:cs typeface="NikoshBAN" pitchFamily="2" charset="0"/>
                      </a:rPr>
                      <m:t>𝑐𝑜𝑠𝐵𝑐𝑜𝑠𝐶</m:t>
                    </m:r>
                  </m:oMath>
                </a14:m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2721146"/>
                <a:ext cx="8065684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907" t="-8451" r="-1890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" y="3142850"/>
                <a:ext cx="8065684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NikoshBAN" pitchFamily="2" charset="0"/>
                      </a:rPr>
                      <m:t>i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ডানপক্ষ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𝑡𝑎𝑛𝐵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𝑡𝑎𝑛𝐶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𝑠𝑖𝑛𝐵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𝑐𝑜𝑠𝐵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𝑠𝑖𝑛𝐶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𝑠𝑖𝑛𝐶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𝑠𝑖𝑛𝐵𝑐𝑜𝑠𝐶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𝑐𝑜𝑠𝐵𝑠𝑖𝑛𝑐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𝑐𝑜𝑠𝐵𝑐𝑜𝑠𝐶</m:t>
                        </m:r>
                      </m:den>
                    </m:f>
                  </m:oMath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42850"/>
                <a:ext cx="8065684" cy="585288"/>
              </a:xfrm>
              <a:prstGeom prst="rect">
                <a:avLst/>
              </a:prstGeom>
              <a:blipFill rotWithShape="1">
                <a:blip r:embed="rId8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58358" y="3710342"/>
                <a:ext cx="6014042" cy="633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sin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𝑐𝑜𝑠𝐴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sin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𝑐𝑜𝑠𝐴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𝑠𝑖𝑛𝐴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𝑐𝑜𝑠𝐴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𝑡𝑎𝑛𝐴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বামপক্ষ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358" y="3710342"/>
                <a:ext cx="6014042" cy="633058"/>
              </a:xfrm>
              <a:prstGeom prst="rect">
                <a:avLst/>
              </a:prstGeom>
              <a:blipFill rotWithShape="1">
                <a:blip r:embed="rId9"/>
                <a:stretch>
                  <a:fillRect r="-81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7492" y="4419600"/>
                <a:ext cx="7166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NikoshBAN" pitchFamily="2" charset="0"/>
                      </a:rPr>
                      <m:t>ii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 ⇒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−(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92" y="4419600"/>
                <a:ext cx="7166059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76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9366" y="4845924"/>
                <a:ext cx="60048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𝑐𝑜𝑠𝐴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cs typeface="NikoshBAN" pitchFamily="2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𝐵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cos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⁡(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66" y="4845924"/>
                <a:ext cx="6004834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9366" y="5253335"/>
                <a:ext cx="766971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𝑐𝑜𝑠𝐵𝑐𝑜𝑠𝐴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=−</m:t>
                      </m:r>
                      <m:d>
                        <m:d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𝑐𝑜𝑠𝐵𝑐𝑜𝑠𝐶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𝑠𝑖𝑛𝐵𝑠𝑖𝑛𝐶</m:t>
                          </m:r>
                        </m:e>
                      </m:d>
                      <m:r>
                        <a:rPr lang="en-US" sz="21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 [∴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𝑐𝑜𝑠𝐴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𝑐𝑜𝑠𝐵𝑐𝑜𝑠𝐶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]</m:t>
                      </m:r>
                    </m:oMath>
                  </m:oMathPara>
                </a14:m>
                <a:endParaRPr lang="en-US" sz="21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66" y="5253335"/>
                <a:ext cx="7669718" cy="415498"/>
              </a:xfrm>
              <a:prstGeom prst="rect">
                <a:avLst/>
              </a:prstGeom>
              <a:blipFill rotWithShape="1">
                <a:blip r:embed="rId12"/>
                <a:stretch>
                  <a:fillRect t="-882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9366" y="5646620"/>
                <a:ext cx="34140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𝑐𝑜𝑠𝐵𝑐𝑜𝑠𝐴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𝑠𝑖𝑛𝐵𝑠𝑖𝑛𝐶</m:t>
                      </m:r>
                    </m:oMath>
                  </m:oMathPara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66" y="5646620"/>
                <a:ext cx="3414034" cy="430887"/>
              </a:xfrm>
              <a:prstGeom prst="rect">
                <a:avLst/>
              </a:prstGeom>
              <a:blipFill rotWithShape="1">
                <a:blip r:embed="rId13"/>
                <a:stretch>
                  <a:fillRect t="-8451" r="-1426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5526792"/>
                <a:ext cx="2362200" cy="72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𝑠𝑖𝑛𝐵𝑠𝑖𝑛𝐶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𝑐𝑜𝑠𝐵𝑐𝑜𝑠𝐶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2</m:t>
                      </m:r>
                    </m:oMath>
                  </m:oMathPara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526792"/>
                <a:ext cx="2362200" cy="721608"/>
              </a:xfrm>
              <a:prstGeom prst="rect">
                <a:avLst/>
              </a:prstGeom>
              <a:blipFill rotWithShape="1">
                <a:blip r:embed="rId14"/>
                <a:stretch>
                  <a:fillRect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14400" y="6046113"/>
                <a:ext cx="2362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𝑡𝑎𝑛𝐵𝑡𝑎𝑛𝐶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2</m:t>
                      </m:r>
                    </m:oMath>
                  </m:oMathPara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046113"/>
                <a:ext cx="2362200" cy="430887"/>
              </a:xfrm>
              <a:prstGeom prst="rect">
                <a:avLst/>
              </a:prstGeom>
              <a:blipFill rotWithShape="1">
                <a:blip r:embed="rId15"/>
                <a:stretch>
                  <a:fillRect t="-8451" r="-515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61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2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23900" y="1828800"/>
            <a:ext cx="7581900" cy="44196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1676400" y="76200"/>
            <a:ext cx="5943600" cy="1371600"/>
          </a:xfrm>
          <a:prstGeom prst="flowChartMagneticDisk">
            <a:avLst/>
          </a:prstGeom>
          <a:solidFill>
            <a:schemeClr val="accent2">
              <a:alpha val="50000"/>
            </a:schemeClr>
          </a:solidFill>
          <a:ln w="635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77746" y="354449"/>
            <a:ext cx="23134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0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71600" y="2286000"/>
                <a:ext cx="2930161" cy="691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০১. 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600" b="0" i="1">
                            <a:latin typeface="Cambria Math"/>
                          </a:rPr>
                          <m:t>+</m:t>
                        </m:r>
                        <m:r>
                          <a:rPr lang="en-US" sz="2600" b="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sz="2600" b="0" i="1">
                        <a:latin typeface="Cambria Math"/>
                        <a:ea typeface="Cambria Math"/>
                      </a:rPr>
                      <m:t>=?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86000"/>
                <a:ext cx="2930161" cy="691151"/>
              </a:xfrm>
              <a:prstGeom prst="rect">
                <a:avLst/>
              </a:prstGeom>
              <a:blipFill rotWithShape="1">
                <a:blip r:embed="rId3"/>
                <a:stretch>
                  <a:fillRect l="-3534" r="-5405"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18771" y="2286000"/>
                <a:ext cx="187262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err="1">
                    <a:latin typeface="NikoshBAN" pitchFamily="2" charset="0"/>
                    <a:cs typeface="NikoshBAN" pitchFamily="2" charset="0"/>
                  </a:rPr>
                  <a:t>উ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ত্তরঃ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𝑐𝑜𝑠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771" y="2286000"/>
                <a:ext cx="1872629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5519" t="-8642" r="-6169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71600" y="2971800"/>
                <a:ext cx="260039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০2. 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>
                        <a:latin typeface="Cambria Math"/>
                      </a:rPr>
                      <m:t>𝑠</m:t>
                    </m:r>
                    <m:r>
                      <a:rPr lang="en-US" sz="2600" b="0" i="1" smtClean="0">
                        <a:latin typeface="Cambria Math"/>
                      </a:rPr>
                      <m:t>𝑒𝑐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3630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600" b="0" i="1">
                        <a:latin typeface="Cambria Math"/>
                        <a:ea typeface="Cambria Math"/>
                      </a:rPr>
                      <m:t>=?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971800"/>
                <a:ext cx="260039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3981" t="-12500" r="-6323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18770" y="2971799"/>
                <a:ext cx="1189300" cy="68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ত্তরঃ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770" y="2971799"/>
                <a:ext cx="1189300" cy="683585"/>
              </a:xfrm>
              <a:prstGeom prst="rect">
                <a:avLst/>
              </a:prstGeom>
              <a:blipFill rotWithShape="1">
                <a:blip r:embed="rId6"/>
                <a:stretch>
                  <a:fillRect l="-8718" r="-15385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57952" y="3733800"/>
                <a:ext cx="6512488" cy="674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০3. 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5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8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9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=?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52" y="3733800"/>
                <a:ext cx="6512488" cy="674672"/>
              </a:xfrm>
              <a:prstGeom prst="rect">
                <a:avLst/>
              </a:prstGeom>
              <a:blipFill rotWithShape="1">
                <a:blip r:embed="rId7"/>
                <a:stretch>
                  <a:fillRect l="-168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20913" y="4460557"/>
                <a:ext cx="108715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উত্তরঃ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913" y="4460557"/>
                <a:ext cx="1087157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9551" t="-8642" r="-15730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63361" y="4953000"/>
                <a:ext cx="221996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০4. 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600" b="0" i="1">
                        <a:latin typeface="Cambria Math"/>
                        <a:ea typeface="Cambria Math"/>
                      </a:rPr>
                      <m:t>=?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361" y="4953000"/>
                <a:ext cx="2219967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4670" t="-12500" r="-7692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62600" y="4800600"/>
                <a:ext cx="1506695" cy="754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ত্তরঃ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sz="2600" b="0" i="1" smtClean="0">
                            <a:latin typeface="Cambria Math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00600"/>
                <a:ext cx="1506695" cy="754245"/>
              </a:xfrm>
              <a:prstGeom prst="rect">
                <a:avLst/>
              </a:prstGeom>
              <a:blipFill rotWithShape="1">
                <a:blip r:embed="rId10"/>
                <a:stretch>
                  <a:fillRect l="-7287" r="-11336" b="-8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73000" cy="16638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00" y="12511"/>
            <a:ext cx="1373000" cy="16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2286000"/>
            <a:ext cx="4419600" cy="4191000"/>
          </a:xfrm>
          <a:prstGeom prst="roundRect">
            <a:avLst/>
          </a:prstGeom>
          <a:solidFill>
            <a:srgbClr val="00B050">
              <a:alpha val="82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895868"/>
            <a:ext cx="42672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শ্রেণিঃ একাদশ 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bn-IN" sz="10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বিষয়ঃ উচ্চতর গনিত ১ম পত্র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bn-IN" sz="10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bn-IN" sz="10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IN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2057400" y="76200"/>
            <a:ext cx="5334000" cy="1600200"/>
          </a:xfrm>
          <a:prstGeom prst="star6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5690" y="509826"/>
            <a:ext cx="27703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IN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thematic 1st Paper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362200"/>
            <a:ext cx="3044111" cy="3944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510"/>
            <a:ext cx="1371600" cy="1662193"/>
          </a:xfrm>
          <a:prstGeom prst="rect">
            <a:avLst/>
          </a:prstGeom>
        </p:spPr>
      </p:pic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73000" cy="16638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00" y="12511"/>
            <a:ext cx="1373000" cy="166389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3900" y="1708265"/>
            <a:ext cx="7886700" cy="4463935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57400" y="235527"/>
            <a:ext cx="5257800" cy="1219200"/>
          </a:xfrm>
          <a:prstGeom prst="roundRect">
            <a:avLst/>
          </a:prstGeom>
          <a:solidFill>
            <a:schemeClr val="tx2">
              <a:lumMod val="60000"/>
              <a:lumOff val="40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278249"/>
            <a:ext cx="335700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2057400"/>
                <a:ext cx="6858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01।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করঃ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𝑡𝑎𝑛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70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𝑡𝑎𝑛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20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𝑡𝑎𝑛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50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bn-IN" sz="2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57400"/>
                <a:ext cx="6858000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1600" t="-875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2863" y="3352800"/>
                <a:ext cx="7367237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03।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𝑐𝑜𝑡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𝛼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𝑐𝑜𝑡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𝛽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𝛼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𝛽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𝛼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𝛽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𝑎𝑏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</m:oMath>
                </a14:m>
                <a:endParaRPr lang="bn-IN" sz="2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63" y="3352800"/>
                <a:ext cx="7367237" cy="1066574"/>
              </a:xfrm>
              <a:prstGeom prst="rect">
                <a:avLst/>
              </a:prstGeom>
              <a:blipFill rotWithShape="1">
                <a:blip r:embed="rId5"/>
                <a:stretch>
                  <a:fillRect l="-1490" t="-40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572000"/>
                <a:ext cx="6781800" cy="11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04।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sin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⁡(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𝛼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𝛾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𝑠𝑖𝑛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𝛼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sin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⁡(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𝛽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𝛾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𝑠𝑖𝑛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𝑐𝑜𝑡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𝛼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𝑐𝑜𝑡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𝛾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𝑐𝑜𝑡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𝛽</m:t>
                    </m:r>
                  </m:oMath>
                </a14:m>
                <a:endParaRPr lang="bn-IN" sz="2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0"/>
                <a:ext cx="6781800" cy="1129092"/>
              </a:xfrm>
              <a:prstGeom prst="rect">
                <a:avLst/>
              </a:prstGeom>
              <a:blipFill rotWithShape="1">
                <a:blip r:embed="rId6"/>
                <a:stretch>
                  <a:fillRect l="-1527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4442" y="2590800"/>
                <a:ext cx="6350758" cy="714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02।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করঃ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𝑠𝑖𝑛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𝑠𝑖𝑛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𝑡𝑎𝑛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53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bn-IN" sz="2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42" y="2590800"/>
                <a:ext cx="6350758" cy="714170"/>
              </a:xfrm>
              <a:prstGeom prst="rect">
                <a:avLst/>
              </a:prstGeom>
              <a:blipFill rotWithShape="1">
                <a:blip r:embed="rId7"/>
                <a:stretch>
                  <a:fillRect l="-1631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0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5" grpId="0"/>
      <p:bldP spid="12" grpId="0"/>
      <p:bldP spid="14" grpId="0"/>
      <p:bldP spid="15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2200" y="152400"/>
            <a:ext cx="4114800" cy="1371600"/>
          </a:xfrm>
          <a:prstGeom prst="roundRect">
            <a:avLst/>
          </a:prstGeom>
          <a:solidFill>
            <a:schemeClr val="accent3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0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43495"/>
            <a:ext cx="8534400" cy="4833505"/>
          </a:xfrm>
          <a:prstGeom prst="rect">
            <a:avLst/>
          </a:prstGeom>
        </p:spPr>
      </p:pic>
      <p:pic>
        <p:nvPicPr>
          <p:cNvPr id="6" name="Picture 5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pic>
        <p:nvPicPr>
          <p:cNvPr id="7" name="Picture 6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flipH="1">
            <a:off x="1693968" y="80357"/>
            <a:ext cx="5773632" cy="9864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পূর্বজ্ঞান </a:t>
            </a:r>
            <a:r>
              <a:rPr lang="bn-IN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2743200" y="2971800"/>
            <a:ext cx="1905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2971800" y="2438400"/>
            <a:ext cx="914400" cy="1143000"/>
          </a:xfrm>
          <a:prstGeom prst="arc">
            <a:avLst>
              <a:gd name="adj1" fmla="val 16202574"/>
              <a:gd name="adj2" fmla="val 2151402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1905000"/>
            <a:ext cx="11528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133600"/>
            <a:ext cx="734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ত্রি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95316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cs typeface="NikoshBAN" pitchFamily="2" charset="0"/>
              </a:rPr>
              <a:t>3</a:t>
            </a:r>
            <a:endParaRPr lang="en-US" sz="8000" dirty="0"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2260937"/>
            <a:ext cx="2130711" cy="70788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ত্রিকোণমিতি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2743200" y="1828800"/>
            <a:ext cx="14478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9600" y="3886200"/>
            <a:ext cx="536396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NikoshBAN" pitchFamily="2" charset="0"/>
                <a:cs typeface="NikoshBAN" pitchFamily="2" charset="0"/>
              </a:rPr>
              <a:t>3:1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পাটিগণিতের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2894" y="3733800"/>
            <a:ext cx="1380506" cy="70788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621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510"/>
            <a:ext cx="1371600" cy="16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  <p:sndAc>
          <p:stSnd>
            <p:snd r:embed="rId2" name="chimes.wav"/>
          </p:stSnd>
        </p:sndAc>
      </p:transition>
    </mc:Choice>
    <mc:Fallback xmlns="">
      <p:transition spd="slow">
        <p:diamond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0" grpId="0" animBg="1"/>
      <p:bldP spid="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1981200" y="199228"/>
            <a:ext cx="5562600" cy="1324771"/>
          </a:xfrm>
          <a:prstGeom prst="cloud">
            <a:avLst/>
          </a:prstGeom>
          <a:solidFill>
            <a:schemeClr val="accent3">
              <a:lumMod val="75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6006" y="2861608"/>
            <a:ext cx="77556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5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304800"/>
            <a:ext cx="40174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000" b="1" i="1" spc="150" dirty="0">
                <a:ln w="11430"/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0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4114800"/>
            <a:ext cx="85048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(Trigonometric Rations of Associated Angles)</a:t>
            </a:r>
            <a:endParaRPr lang="en-US" sz="3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62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510"/>
            <a:ext cx="1371600" cy="16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600200" y="228599"/>
            <a:ext cx="5943600" cy="1403465"/>
          </a:xfrm>
          <a:prstGeom prst="star6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23900" y="1905000"/>
            <a:ext cx="7810500" cy="4419600"/>
          </a:xfrm>
          <a:prstGeom prst="roundRect">
            <a:avLst/>
          </a:prstGeom>
          <a:ln w="1016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8200" y="2133600"/>
                <a:ext cx="7696200" cy="393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00" dirty="0" smtClean="0">
                    <a:latin typeface="NikoshBAN" pitchFamily="2" charset="0"/>
                    <a:cs typeface="NikoshBAN" pitchFamily="2" charset="0"/>
                  </a:rPr>
                  <a:t>এই অধ্যায় শেষে শিক্ষার্থিরাঃ</a:t>
                </a:r>
                <a:endParaRPr lang="en-US" sz="2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01. </a:t>
                </a:r>
                <a:r>
                  <a:rPr lang="bn-IN" sz="2600" dirty="0" smtClean="0">
                    <a:latin typeface="NikoshBAN" pitchFamily="2" charset="0"/>
                    <a:cs typeface="NikoshBAN" pitchFamily="2" charset="0"/>
                  </a:rPr>
                  <a:t>স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ংযুক্ত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ত্রিকোণমিতিক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অনুপাত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প্রয়োগ</a:t>
                </a:r>
                <a:r>
                  <a:rPr lang="bn-IN" sz="2600" dirty="0" smtClean="0">
                    <a:latin typeface="NikoshBAN" pitchFamily="2" charset="0"/>
                    <a:cs typeface="NikoshBAN" pitchFamily="2" charset="0"/>
                  </a:rPr>
                  <a:t> করতে পারবে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02. </a:t>
                </a:r>
                <a:r>
                  <a:rPr lang="en-US" sz="2600" dirty="0" err="1">
                    <a:latin typeface="NikoshBAN" pitchFamily="2" charset="0"/>
                    <a:cs typeface="NikoshBAN" pitchFamily="2" charset="0"/>
                  </a:rPr>
                  <a:t>বিভিন্ন</a:t>
                </a:r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চতুর্ভাগে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𝑠𝑖𝑛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𝑐𝑜𝑠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𝑐𝑜𝑠𝑒𝑐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𝑠𝑒𝑐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𝑐𝑜𝑡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অবস্থান</a:t>
                </a:r>
                <a:endParaRPr lang="en-US" sz="2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03.</a:t>
                </a:r>
                <a:r>
                  <a:rPr lang="en-US" sz="24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𝑠𝑖𝑛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𝑐𝑜𝑠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𝑐𝑜𝑠𝑒𝑐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𝑠𝑒𝑐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𝑐𝑜𝑡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pc="150" smtClean="0">
                        <a:ln w="11430"/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b="0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θ</m:t>
                    </m:r>
                    <m:r>
                      <a:rPr lang="en-US" b="0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en-US" b="0" i="1" spc="150" smtClean="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pc="150" smtClean="0">
                                <a:ln w="11430"/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b="0" i="1" spc="150" smtClean="0">
                                <a:ln w="11430"/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b="0" i="1" spc="150" smtClean="0">
                                <a:ln w="11430"/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pc="150" smtClean="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b="0" i="1" spc="150" smtClean="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d>
                      <m:dPr>
                        <m:ctrlPr>
                          <a:rPr lang="en-US" b="0" i="1" spc="15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pc="150">
                                <a:ln w="11430"/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b="0" i="1" spc="150">
                                <a:ln w="11430"/>
                                <a:latin typeface="Cambria Math"/>
                                <a:cs typeface="NikoshBAN" pitchFamily="2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b="0" i="1" spc="150">
                                <a:ln w="11430"/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 spc="150" smtClean="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b="0" i="1" spc="15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b="0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</m:oMath>
                </a14:m>
                <a:endParaRPr lang="en-US" b="0" i="1" spc="150" dirty="0" smtClean="0">
                  <a:ln w="11430"/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en-US" b="0" spc="150" dirty="0" smtClean="0">
                    <a:ln w="11430"/>
                    <a:ea typeface="Cambria Math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pc="150" smtClean="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pc="150" smtClean="0">
                                <a:ln w="11430"/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b="0" i="1" spc="150" smtClean="0">
                                <a:ln w="11430"/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270</m:t>
                            </m:r>
                          </m:e>
                          <m:sup>
                            <m:r>
                              <a:rPr lang="en-US" b="0" i="1" spc="150" smtClean="0">
                                <a:ln w="11430"/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pc="150" smtClean="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b="0" i="1" spc="150" smtClean="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b="0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, (</m:t>
                    </m:r>
                    <m:sSup>
                      <m:sSupPr>
                        <m:ctrlPr>
                          <a:rPr lang="en-US" b="0" i="1" spc="150" smtClean="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spc="150" smtClean="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360</m:t>
                        </m:r>
                      </m:e>
                      <m:sup>
                        <m:r>
                          <a:rPr lang="en-US" b="0" i="1" spc="150" smtClean="0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b="0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r>
                      <a:rPr lang="en-US" b="0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b="0" i="1" spc="150" smtClean="0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spc="150" dirty="0">
                  <a:ln w="11430"/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04</a:t>
                </a:r>
                <a:r>
                  <a:rPr lang="en-US" sz="2400" spc="150" dirty="0" smtClean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sz="24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রেডিয়ানে</a:t>
                </a:r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ত্রিকোনমিতিক</a:t>
                </a:r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অনুপাত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সম্পর্কে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05. </a:t>
                </a:r>
                <a:r>
                  <a:rPr lang="en-US" sz="24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যৌগিক</a:t>
                </a:r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ত্রিকোনমিতিক</a:t>
                </a:r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অনুপাত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প্রামণ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06. </a:t>
                </a:r>
                <a:r>
                  <a:rPr lang="en-US" sz="24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যৌগিক</a:t>
                </a:r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ত্রিকোনমিতিক</a:t>
                </a:r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অনুপাতের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সমস্যার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করতে</a:t>
                </a:r>
                <a:endParaRPr lang="en-US" sz="2400" spc="150" dirty="0" smtClean="0">
                  <a:ln w="11430"/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33600"/>
                <a:ext cx="7696200" cy="3939540"/>
              </a:xfrm>
              <a:prstGeom prst="rect">
                <a:avLst/>
              </a:prstGeom>
              <a:blipFill rotWithShape="1">
                <a:blip r:embed="rId3"/>
                <a:stretch>
                  <a:fillRect l="-1426" t="-1238" r="-2139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29000" y="457200"/>
            <a:ext cx="2343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62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510"/>
            <a:ext cx="1371600" cy="16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  <p:sndAc>
          <p:stSnd>
            <p:snd r:embed="rId2" name="chimes.wav"/>
          </p:stSnd>
        </p:sndAc>
      </p:transition>
    </mc:Choice>
    <mc:Fallback xmlns="">
      <p:transition spd="slow">
        <p:wheel spokes="1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45827" y="4694577"/>
            <a:ext cx="8077200" cy="1414818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" y="3079845"/>
            <a:ext cx="8077200" cy="1353150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1828800"/>
            <a:ext cx="8077200" cy="1030307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676400" y="120556"/>
            <a:ext cx="5867400" cy="1174844"/>
          </a:xfrm>
          <a:prstGeom prst="cloud">
            <a:avLst/>
          </a:prstGeom>
          <a:solidFill>
            <a:schemeClr val="accent6">
              <a:alpha val="58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457200"/>
            <a:ext cx="51010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ত্রিকোনমিতিক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1891352"/>
                <a:ext cx="78105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270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 (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360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এরুপ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কোণকে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সংযুক্ত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91352"/>
                <a:ext cx="78105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61" t="-5096" r="-1639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55073" y="30480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স্থানাংকের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1218" y="4724400"/>
                <a:ext cx="7696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রাখতে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𝑠𝑖𝑛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𝑐𝑜𝑠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𝑐𝑜𝑠𝑒𝑐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𝑠𝑒𝑐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𝑐𝑜𝑡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চিহ্ন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যেই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চতুর্ভাগে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পরবে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সেই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চতুর্ভাগের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চিহ্ন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অনুযায়ী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18" y="4724400"/>
                <a:ext cx="7696200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664" t="-3524" r="-2773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5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animBg="1"/>
      <p:bldP spid="3" grpId="0" animBg="1"/>
      <p:bldP spid="4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394" y="0"/>
            <a:ext cx="1312606" cy="1479665"/>
          </a:xfrm>
          <a:prstGeom prst="rect">
            <a:avLst/>
          </a:prstGeom>
        </p:spPr>
      </p:pic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2606" cy="14796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6705" y="1479665"/>
            <a:ext cx="8784896" cy="5225935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828800" y="152400"/>
            <a:ext cx="5638800" cy="914400"/>
          </a:xfrm>
          <a:prstGeom prst="roundRect">
            <a:avLst/>
          </a:prstGeom>
          <a:solidFill>
            <a:schemeClr val="accent2">
              <a:alpha val="6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15431" y="255657"/>
            <a:ext cx="4065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চতুর্ভাগের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55127" y="2036618"/>
            <a:ext cx="1" cy="3964771"/>
          </a:xfrm>
          <a:prstGeom prst="line">
            <a:avLst/>
          </a:prstGeom>
          <a:ln w="762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4111336"/>
            <a:ext cx="6677313" cy="0"/>
          </a:xfrm>
          <a:prstGeom prst="line">
            <a:avLst/>
          </a:prstGeom>
          <a:ln w="762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5400" y="1981200"/>
                <a:ext cx="3459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 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latin typeface="Cambria Math"/>
                                    <a:ea typeface="Cambria Math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  (+)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981200"/>
                <a:ext cx="345966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1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76800" y="2373868"/>
                <a:ext cx="3720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𝐜𝐨𝐬𝐞𝐜</m:t>
                        </m:r>
                        <m:r>
                          <a:rPr lang="el-GR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 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latin typeface="Cambria Math"/>
                                    <a:ea typeface="Cambria Math"/>
                                  </a:rPr>
                                  <m:t>𝐜𝐨𝐭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  (+)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373868"/>
                <a:ext cx="372095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3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764890" y="2875002"/>
            <a:ext cx="1702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চতুর্ভাগ</a:t>
            </a:r>
            <a:endParaRPr lang="en-US" sz="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7714" y="4703802"/>
            <a:ext cx="16898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চতুর্ভাগ</a:t>
            </a:r>
            <a:endParaRPr lang="en-US" sz="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0408" y="2875002"/>
            <a:ext cx="18533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চতুর্ভাগ</a:t>
            </a:r>
            <a:endParaRPr lang="en-US" sz="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4780002"/>
            <a:ext cx="18117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চতুর্ভাগ</a:t>
            </a:r>
            <a:endParaRPr lang="en-US" sz="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08503" y="4287798"/>
            <a:ext cx="4785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X’</a:t>
            </a:r>
            <a:endParaRPr lang="en-US" sz="3000" dirty="0"/>
          </a:p>
        </p:txBody>
      </p:sp>
      <p:sp>
        <p:nvSpPr>
          <p:cNvPr id="25" name="TextBox 24"/>
          <p:cNvSpPr txBox="1"/>
          <p:nvPr/>
        </p:nvSpPr>
        <p:spPr>
          <a:xfrm>
            <a:off x="7972713" y="4239123"/>
            <a:ext cx="385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14800" y="1960602"/>
            <a:ext cx="3722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Y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>
            <a:off x="4098729" y="5562600"/>
            <a:ext cx="4732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Y’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600" y="2002349"/>
                <a:ext cx="3472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 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latin typeface="Cambria Math"/>
                                    <a:ea typeface="Cambria Math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  (−)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02349"/>
                <a:ext cx="347248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57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3845" y="2373868"/>
                <a:ext cx="3720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𝐜𝐨𝐬𝐞𝐜</m:t>
                        </m:r>
                        <m:r>
                          <a:rPr lang="el-GR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 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latin typeface="Cambria Math"/>
                                    <a:ea typeface="Cambria Math"/>
                                  </a:rPr>
                                  <m:t>𝐜𝐨𝐭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  (−)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45" y="2373868"/>
                <a:ext cx="372095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3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0945" y="5334000"/>
                <a:ext cx="3459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 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latin typeface="Cambria Math"/>
                                    <a:ea typeface="Cambria Math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  (+)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45" y="5334000"/>
                <a:ext cx="345966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1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1000" y="5705519"/>
                <a:ext cx="3696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𝐜𝐨𝐬𝐞𝐜</m:t>
                        </m:r>
                        <m:r>
                          <a:rPr lang="el-GR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 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latin typeface="Cambria Math"/>
                                    <a:ea typeface="Cambria Math"/>
                                  </a:rPr>
                                  <m:t>𝐜𝐨𝐭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  (+)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705519"/>
                <a:ext cx="369690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98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03335" y="5334000"/>
                <a:ext cx="3459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 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latin typeface="Cambria Math"/>
                                    <a:ea typeface="Cambria Math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  (−)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335" y="5334000"/>
                <a:ext cx="3459665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93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66091" y="5638800"/>
                <a:ext cx="3696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𝐜𝐨𝐬𝐞𝐜</m:t>
                        </m:r>
                        <m:r>
                          <a:rPr lang="el-GR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 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latin typeface="Cambria Math"/>
                                    <a:ea typeface="Cambria Math"/>
                                  </a:rPr>
                                  <m:t>𝐜𝐨𝐭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  (−)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091" y="5638800"/>
                <a:ext cx="369690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97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70815" y="1503402"/>
                <a:ext cx="87549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15" y="1503402"/>
                <a:ext cx="875496" cy="553998"/>
              </a:xfrm>
              <a:prstGeom prst="rect">
                <a:avLst/>
              </a:prstGeom>
              <a:blipFill rotWithShape="1">
                <a:blip r:embed="rId12"/>
                <a:stretch>
                  <a:fillRect t="-13187" r="-20979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72852" y="3834337"/>
                <a:ext cx="66229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852" y="3834337"/>
                <a:ext cx="662297" cy="553998"/>
              </a:xfrm>
              <a:prstGeom prst="rect">
                <a:avLst/>
              </a:prstGeom>
              <a:blipFill rotWithShape="1">
                <a:blip r:embed="rId13"/>
                <a:stretch>
                  <a:fillRect t="-13187" r="-27778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06704" y="3830781"/>
                <a:ext cx="108869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180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04" y="3830781"/>
                <a:ext cx="1088696" cy="553998"/>
              </a:xfrm>
              <a:prstGeom prst="rect">
                <a:avLst/>
              </a:prstGeom>
              <a:blipFill rotWithShape="1">
                <a:blip r:embed="rId14"/>
                <a:stretch>
                  <a:fillRect t="-13187" r="-16201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114800" y="6137195"/>
                <a:ext cx="108869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270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137195"/>
                <a:ext cx="1088696" cy="553998"/>
              </a:xfrm>
              <a:prstGeom prst="rect">
                <a:avLst/>
              </a:prstGeom>
              <a:blipFill rotWithShape="1">
                <a:blip r:embed="rId15"/>
                <a:stretch>
                  <a:fillRect t="-13187" r="-16201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181600" y="3505200"/>
            <a:ext cx="5838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All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85221" y="3560802"/>
            <a:ext cx="1410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Student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4200" y="4114800"/>
            <a:ext cx="879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Take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69806" y="4191000"/>
            <a:ext cx="1764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Chemistry</a:t>
            </a:r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8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676400" y="120556"/>
            <a:ext cx="5867400" cy="1174844"/>
          </a:xfrm>
          <a:prstGeom prst="cloud">
            <a:avLst/>
          </a:prstGeom>
          <a:solidFill>
            <a:srgbClr val="92D050">
              <a:alpha val="58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79957" y="277091"/>
            <a:ext cx="37096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0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50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9542" y="1762780"/>
                <a:ext cx="7590558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cs typeface="NikoshBAN" pitchFamily="2" charset="0"/>
                  </a:rPr>
                  <a:t>যখন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:r>
                  <a:rPr lang="en-US" sz="2800" dirty="0" smtClean="0">
                    <a:cs typeface="NikoshBAN" pitchFamily="2" charset="0"/>
                  </a:rPr>
                  <a:t>কোণের মান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), 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 (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360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হবে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42" y="1762780"/>
                <a:ext cx="759055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41" t="-10000" r="-32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78630" y="2590800"/>
            <a:ext cx="2726569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943600" y="2590800"/>
                <a:ext cx="2640522" cy="89255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>
                    <a:latin typeface="NikoshBAN" pitchFamily="2" charset="0"/>
                    <a:cs typeface="NikoshBAN" pitchFamily="2" charset="0"/>
                  </a:rPr>
                  <a:t>ত্রিকোণমিতিক</a:t>
                </a:r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অনুপাত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590800"/>
                <a:ext cx="2640522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458" t="-3333" r="-3661"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24000" y="3429000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sin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7242" y="3886200"/>
            <a:ext cx="868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cos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2147" y="4343400"/>
            <a:ext cx="856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sec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1394" y="4876800"/>
            <a:ext cx="1339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cosec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430898" y="5410200"/>
            <a:ext cx="86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tan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91180" y="5867400"/>
            <a:ext cx="839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cot</a:t>
            </a:r>
            <a:endParaRPr lang="en-US" sz="4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90800" y="3848008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89751" y="3494065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sin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92993" y="3951265"/>
            <a:ext cx="868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cos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87898" y="4408465"/>
            <a:ext cx="856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sec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896649" y="5475265"/>
            <a:ext cx="86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tan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6931" y="5932465"/>
            <a:ext cx="839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cot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646357" y="4879552"/>
            <a:ext cx="1339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cosec</a:t>
            </a:r>
            <a:endParaRPr lang="en-US" sz="4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90800" y="4315444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90800" y="4737864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67000" y="5233495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67000" y="5805564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67000" y="6286408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8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6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3445</TotalTime>
  <Words>3989</Words>
  <Application>Microsoft Office PowerPoint</Application>
  <PresentationFormat>On-screen Show (4:3)</PresentationFormat>
  <Paragraphs>504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RABINDRA</dc:creator>
  <cp:lastModifiedBy>Lamiya</cp:lastModifiedBy>
  <cp:revision>406</cp:revision>
  <dcterms:created xsi:type="dcterms:W3CDTF">2006-08-16T00:00:00Z</dcterms:created>
  <dcterms:modified xsi:type="dcterms:W3CDTF">2020-06-19T23:47:46Z</dcterms:modified>
</cp:coreProperties>
</file>