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9" r:id="rId2"/>
    <p:sldId id="291" r:id="rId3"/>
    <p:sldId id="260" r:id="rId4"/>
    <p:sldId id="262" r:id="rId5"/>
    <p:sldId id="263" r:id="rId6"/>
    <p:sldId id="293" r:id="rId7"/>
    <p:sldId id="307" r:id="rId8"/>
    <p:sldId id="297" r:id="rId9"/>
    <p:sldId id="317" r:id="rId10"/>
    <p:sldId id="320" r:id="rId11"/>
    <p:sldId id="310" r:id="rId12"/>
    <p:sldId id="311" r:id="rId13"/>
    <p:sldId id="314" r:id="rId14"/>
    <p:sldId id="315" r:id="rId15"/>
    <p:sldId id="269" r:id="rId16"/>
    <p:sldId id="299" r:id="rId17"/>
    <p:sldId id="270" r:id="rId18"/>
    <p:sldId id="300" r:id="rId19"/>
    <p:sldId id="271" r:id="rId20"/>
    <p:sldId id="301" r:id="rId21"/>
    <p:sldId id="272" r:id="rId22"/>
    <p:sldId id="305" r:id="rId23"/>
    <p:sldId id="273" r:id="rId24"/>
    <p:sldId id="324" r:id="rId25"/>
    <p:sldId id="331" r:id="rId26"/>
    <p:sldId id="274" r:id="rId27"/>
    <p:sldId id="275" r:id="rId28"/>
    <p:sldId id="287" r:id="rId29"/>
    <p:sldId id="277" r:id="rId30"/>
  </p:sldIdLst>
  <p:sldSz cx="9144000" cy="5715000" type="screen16x1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b" initials="l" lastIdx="3" clrIdx="0"/>
  <p:cmAuthor id="1" name="Windows User" initials="W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26" y="-78"/>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9D846DE-DD75-4A55-9693-96D805D7D28C}" type="datetimeFigureOut">
              <a:rPr lang="en-US" smtClean="0"/>
              <a:pPr/>
              <a:t>19-Jun-20</a:t>
            </a:fld>
            <a:endParaRPr lang="en-US"/>
          </a:p>
        </p:txBody>
      </p:sp>
      <p:sp>
        <p:nvSpPr>
          <p:cNvPr id="4" name="Slide Image Placeholder 3"/>
          <p:cNvSpPr>
            <a:spLocks noGrp="1" noRot="1" noChangeAspect="1"/>
          </p:cNvSpPr>
          <p:nvPr>
            <p:ph type="sldImg" idx="2"/>
          </p:nvPr>
        </p:nvSpPr>
        <p:spPr>
          <a:xfrm>
            <a:off x="2514600" y="514350"/>
            <a:ext cx="41148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B9FFDCF-8268-4D69-BF24-B236D4E7382B}" type="slidenum">
              <a:rPr lang="en-US" smtClean="0"/>
              <a:pPr/>
              <a:t>‹#›</a:t>
            </a:fld>
            <a:endParaRPr lang="en-US"/>
          </a:p>
        </p:txBody>
      </p:sp>
    </p:spTree>
    <p:extLst>
      <p:ext uri="{BB962C8B-B14F-4D97-AF65-F5344CB8AC3E}">
        <p14:creationId xmlns="" xmlns:p14="http://schemas.microsoft.com/office/powerpoint/2010/main" val="26612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algn="ctr"/>
            <a:r>
              <a:rPr lang="bn-IN" dirty="0" smtClean="0"/>
              <a:t>এখানেও</a:t>
            </a:r>
            <a:r>
              <a:rPr lang="bn-IN" baseline="0" dirty="0" smtClean="0"/>
              <a:t> জিফ ছবি তৈরি করে ব্যবহার করা হয়েছে, চাইলে আপনাদের তৈরি প্রেজেন্টেশনে এগুলো ব্যবহার করতে পারেন। </a:t>
            </a:r>
            <a:endParaRPr lang="en-US" dirty="0"/>
          </a:p>
        </p:txBody>
      </p:sp>
      <p:sp>
        <p:nvSpPr>
          <p:cNvPr id="4" name="Slide Number Placeholder 3"/>
          <p:cNvSpPr>
            <a:spLocks noGrp="1"/>
          </p:cNvSpPr>
          <p:nvPr>
            <p:ph type="sldNum" sz="quarter" idx="10"/>
          </p:nvPr>
        </p:nvSpPr>
        <p:spPr/>
        <p:txBody>
          <a:bodyPr/>
          <a:lstStyle/>
          <a:p>
            <a:fld id="{9D5EB352-B0A6-43D2-BC4C-4713BB3EA9D7}" type="slidenum">
              <a:rPr lang="en-US" smtClean="0"/>
              <a:pPr/>
              <a:t>3</a:t>
            </a:fld>
            <a:endParaRPr lang="en-US"/>
          </a:p>
        </p:txBody>
      </p:sp>
    </p:spTree>
    <p:extLst>
      <p:ext uri="{BB962C8B-B14F-4D97-AF65-F5344CB8AC3E}">
        <p14:creationId xmlns="" xmlns:p14="http://schemas.microsoft.com/office/powerpoint/2010/main" val="158524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FFDCF-8268-4D69-BF24-B236D4E7382B}"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normAutofit/>
          </a:bodyPr>
          <a:lstStyle/>
          <a:p>
            <a:pPr marL="0" marR="0" indent="0" algn="l" defTabSz="824193" rtl="0" eaLnBrk="1" fontAlgn="auto" latinLnBrk="0" hangingPunct="1">
              <a:lnSpc>
                <a:spcPct val="100000"/>
              </a:lnSpc>
              <a:spcBef>
                <a:spcPts val="0"/>
              </a:spcBef>
              <a:spcAft>
                <a:spcPts val="0"/>
              </a:spcAft>
              <a:buClrTx/>
              <a:buSzTx/>
              <a:buFontTx/>
              <a:buNone/>
              <a:tabLst/>
              <a:defRPr/>
            </a:pPr>
            <a:r>
              <a:rPr lang="bn-IN" sz="1000" dirty="0" smtClean="0">
                <a:latin typeface="NikoshBAN" pitchFamily="2" charset="0"/>
                <a:cs typeface="NikoshBAN" pitchFamily="2" charset="0"/>
              </a:rPr>
              <a:t>বাংলাদেশের সেধীনতা যুদ্ধের সুত্রপাত হয় বঙ্গবন্ধুর </a:t>
            </a:r>
            <a:r>
              <a:rPr lang="en-US" sz="1000" dirty="0" smtClean="0">
                <a:latin typeface="NikoshBAN" pitchFamily="2" charset="0"/>
                <a:cs typeface="NikoshBAN" pitchFamily="2" charset="0"/>
              </a:rPr>
              <a:t>7</a:t>
            </a:r>
            <a:r>
              <a:rPr lang="bn-IN" sz="1000" dirty="0" smtClean="0">
                <a:latin typeface="NikoshBAN" pitchFamily="2" charset="0"/>
                <a:cs typeface="NikoshBAN" pitchFamily="2" charset="0"/>
              </a:rPr>
              <a:t>ই মার্চের ভাষণের পর হতে।</a:t>
            </a:r>
            <a:endParaRPr lang="en-US" sz="1000" dirty="0" smtClean="0">
              <a:latin typeface="NikoshBAN" pitchFamily="2" charset="0"/>
              <a:cs typeface="NikoshBAN" pitchFamily="2" charset="0"/>
            </a:endParaRPr>
          </a:p>
          <a:p>
            <a:pPr algn="l"/>
            <a:endParaRPr lang="en-US" dirty="0"/>
          </a:p>
        </p:txBody>
      </p:sp>
      <p:sp>
        <p:nvSpPr>
          <p:cNvPr id="4" name="Slide Number Placeholder 3"/>
          <p:cNvSpPr>
            <a:spLocks noGrp="1"/>
          </p:cNvSpPr>
          <p:nvPr>
            <p:ph type="sldNum" sz="quarter" idx="10"/>
          </p:nvPr>
        </p:nvSpPr>
        <p:spPr/>
        <p:txBody>
          <a:bodyPr/>
          <a:lstStyle/>
          <a:p>
            <a:fld id="{9D5EB352-B0A6-43D2-BC4C-4713BB3EA9D7}" type="slidenum">
              <a:rPr lang="en-US" smtClean="0"/>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pPr/>
              <a:t>28</a:t>
            </a:fld>
            <a:endParaRPr lang="en-US"/>
          </a:p>
        </p:txBody>
      </p:sp>
    </p:spTree>
    <p:extLst>
      <p:ext uri="{BB962C8B-B14F-4D97-AF65-F5344CB8AC3E}">
        <p14:creationId xmlns="" xmlns:p14="http://schemas.microsoft.com/office/powerpoint/2010/main" val="170445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EB352-B0A6-43D2-BC4C-4713BB3EA9D7}"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xy"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19-Jun-20</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hyperlink" Target="mailto:ziaul39@gmail.com"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gif"/><Relationship Id="rId4" Type="http://schemas.openxmlformats.org/officeDocument/2006/relationships/image" Target="../media/image4.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7000"/>
            <a:ext cx="8763000" cy="707886"/>
          </a:xfrm>
          <a:prstGeom prst="rect">
            <a:avLst/>
          </a:prstGeom>
          <a:solidFill>
            <a:schemeClr val="tx2">
              <a:lumMod val="40000"/>
              <a:lumOff val="60000"/>
            </a:schemeClr>
          </a:solidFill>
        </p:spPr>
        <p:txBody>
          <a:bodyPr wrap="square" rtlCol="0">
            <a:spAutoFit/>
          </a:bodyPr>
          <a:lstStyle/>
          <a:p>
            <a:pPr algn="ctr"/>
            <a:endParaRPr lang="en-US" sz="4000" dirty="0"/>
          </a:p>
        </p:txBody>
      </p:sp>
      <p:pic>
        <p:nvPicPr>
          <p:cNvPr id="5" name="Picture 4" descr="008.jpeg"/>
          <p:cNvPicPr>
            <a:picLocks noChangeAspect="1"/>
          </p:cNvPicPr>
          <p:nvPr/>
        </p:nvPicPr>
        <p:blipFill>
          <a:blip r:embed="rId2" cstate="print"/>
          <a:stretch>
            <a:fillRect/>
          </a:stretch>
        </p:blipFill>
        <p:spPr>
          <a:xfrm>
            <a:off x="0" y="762000"/>
            <a:ext cx="9144000" cy="4953000"/>
          </a:xfrm>
          <a:prstGeom prst="rect">
            <a:avLst/>
          </a:prstGeom>
        </p:spPr>
      </p:pic>
      <p:sp>
        <p:nvSpPr>
          <p:cNvPr id="4" name="Rectangle 3"/>
          <p:cNvSpPr/>
          <p:nvPr/>
        </p:nvSpPr>
        <p:spPr>
          <a:xfrm>
            <a:off x="1600200" y="0"/>
            <a:ext cx="4495800"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0" y="0"/>
            <a:ext cx="9144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স্বাগতম</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0"/>
            <a:ext cx="4572000" cy="5715000"/>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0" y="0"/>
            <a:ext cx="4724400" cy="5715000"/>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63" presetClass="path" presetSubtype="0" accel="50000" decel="50000" fill="hold" nodeType="withEffect">
                                  <p:stCondLst>
                                    <p:cond delay="200"/>
                                  </p:stCondLst>
                                  <p:childTnLst>
                                    <p:animMotion origin="layout" path="M -4.16667E-6 3.33333E-6 L 0.52917 -0.0132 " pathEditMode="relative" rAng="0" ptsTypes="AA">
                                      <p:cBhvr>
                                        <p:cTn id="10" dur="5000" fill="hold"/>
                                        <p:tgtEl>
                                          <p:spTgt spid="7"/>
                                        </p:tgtEl>
                                        <p:attrNameLst>
                                          <p:attrName>ppt_x</p:attrName>
                                          <p:attrName>ppt_y</p:attrName>
                                        </p:attrNameLst>
                                      </p:cBhvr>
                                      <p:rCtr x="26458" y="-671"/>
                                    </p:animMotion>
                                  </p:childTnLst>
                                </p:cTn>
                              </p:par>
                              <p:par>
                                <p:cTn id="11" presetID="35" presetClass="path" presetSubtype="0" accel="50000" decel="50000" fill="hold" nodeType="withEffect">
                                  <p:stCondLst>
                                    <p:cond delay="0"/>
                                  </p:stCondLst>
                                  <p:childTnLst>
                                    <p:animMotion origin="layout" path="M 1.66667E-6 -3.33333E-6 L -0.25 -3.33333E-6 " pathEditMode="relative" rAng="0" ptsTypes="AA">
                                      <p:cBhvr>
                                        <p:cTn id="12" dur="5000" fill="hold"/>
                                        <p:tgtEl>
                                          <p:spTgt spid="8"/>
                                        </p:tgtEl>
                                        <p:attrNameLst>
                                          <p:attrName>ppt_x</p:attrName>
                                          <p:attrName>ppt_y</p:attrName>
                                        </p:attrNameLst>
                                      </p:cBhvr>
                                      <p:rCtr x="-12500" y="0"/>
                                    </p:animMotion>
                                  </p:childTnLst>
                                </p:cTn>
                              </p:par>
                              <p:par>
                                <p:cTn id="13" presetID="35" presetClass="path" presetSubtype="0" accel="50000" decel="50000" fill="hold" nodeType="withEffect">
                                  <p:stCondLst>
                                    <p:cond delay="0"/>
                                  </p:stCondLst>
                                  <p:childTnLst>
                                    <p:animMotion origin="layout" path="M 1.66667E-6 -3.33333E-6 L -0.50417 -0.01319 " pathEditMode="relative" rAng="0" ptsTypes="AA">
                                      <p:cBhvr>
                                        <p:cTn id="14" dur="5000" fill="hold"/>
                                        <p:tgtEl>
                                          <p:spTgt spid="8"/>
                                        </p:tgtEl>
                                        <p:attrNameLst>
                                          <p:attrName>ppt_x</p:attrName>
                                          <p:attrName>ppt_y</p:attrName>
                                        </p:attrNameLst>
                                      </p:cBhvr>
                                      <p:rCtr x="-25208" y="-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0" y="952500"/>
            <a:ext cx="8382000" cy="609600"/>
            <a:chOff x="24255" y="1123012"/>
            <a:chExt cx="9093696" cy="1034998"/>
          </a:xfrm>
        </p:grpSpPr>
        <p:sp>
          <p:nvSpPr>
            <p:cNvPr id="7" name="Rounded Rectangle 6"/>
            <p:cNvSpPr/>
            <p:nvPr/>
          </p:nvSpPr>
          <p:spPr>
            <a:xfrm>
              <a:off x="24255" y="1123012"/>
              <a:ext cx="2042213" cy="103499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IN" b="1" dirty="0" smtClean="0">
                  <a:solidFill>
                    <a:sysClr val="windowText" lastClr="000000"/>
                  </a:solidFill>
                  <a:latin typeface="NikoshBAN" pitchFamily="2" charset="0"/>
                  <a:cs typeface="NikoshBAN" pitchFamily="2" charset="0"/>
                </a:rPr>
                <a:t>দলের নাম</a:t>
              </a:r>
              <a:endParaRPr lang="en-US" b="1" dirty="0">
                <a:solidFill>
                  <a:sysClr val="windowText" lastClr="000000"/>
                </a:solidFill>
                <a:latin typeface="NikoshBAN" pitchFamily="2" charset="0"/>
                <a:cs typeface="NikoshBAN" pitchFamily="2" charset="0"/>
              </a:endParaRPr>
            </a:p>
          </p:txBody>
        </p:sp>
        <p:sp>
          <p:nvSpPr>
            <p:cNvPr id="8" name="Rounded Rectangle 7"/>
            <p:cNvSpPr/>
            <p:nvPr/>
          </p:nvSpPr>
          <p:spPr>
            <a:xfrm>
              <a:off x="2066468" y="1123012"/>
              <a:ext cx="3512787"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err="1" smtClean="0">
                  <a:solidFill>
                    <a:sysClr val="windowText" lastClr="000000"/>
                  </a:solidFill>
                  <a:latin typeface="NikoshBAN" pitchFamily="2" charset="0"/>
                  <a:cs typeface="NikoshBAN" pitchFamily="2" charset="0"/>
                </a:rPr>
                <a:t>জাতীয়</a:t>
              </a:r>
              <a:r>
                <a:rPr lang="en-US" b="1" dirty="0" smtClean="0">
                  <a:solidFill>
                    <a:sysClr val="windowText" lastClr="000000"/>
                  </a:solidFill>
                  <a:latin typeface="NikoshBAN" pitchFamily="2" charset="0"/>
                  <a:cs typeface="NikoshBAN" pitchFamily="2" charset="0"/>
                </a:rPr>
                <a:t> </a:t>
              </a:r>
              <a:r>
                <a:rPr lang="en-US" b="1" dirty="0" err="1" smtClean="0">
                  <a:solidFill>
                    <a:sysClr val="windowText" lastClr="000000"/>
                  </a:solidFill>
                  <a:latin typeface="NikoshBAN" pitchFamily="2" charset="0"/>
                  <a:cs typeface="NikoshBAN" pitchFamily="2" charset="0"/>
                </a:rPr>
                <a:t>পরিষদ</a:t>
              </a:r>
              <a:endParaRPr lang="en-US" b="1" dirty="0">
                <a:solidFill>
                  <a:sysClr val="windowText" lastClr="000000"/>
                </a:solidFill>
                <a:latin typeface="NikoshBAN" pitchFamily="2" charset="0"/>
                <a:cs typeface="NikoshBAN" pitchFamily="2" charset="0"/>
              </a:endParaRPr>
            </a:p>
          </p:txBody>
        </p:sp>
        <p:sp>
          <p:nvSpPr>
            <p:cNvPr id="10" name="Rounded Rectangle 9"/>
            <p:cNvSpPr/>
            <p:nvPr/>
          </p:nvSpPr>
          <p:spPr>
            <a:xfrm>
              <a:off x="5594860" y="1123012"/>
              <a:ext cx="3512787"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err="1" smtClean="0">
                  <a:solidFill>
                    <a:sysClr val="windowText" lastClr="000000"/>
                  </a:solidFill>
                  <a:latin typeface="NikoshBAN" pitchFamily="2" charset="0"/>
                  <a:cs typeface="NikoshBAN" pitchFamily="2" charset="0"/>
                </a:rPr>
                <a:t>প্রাদেশিক</a:t>
              </a:r>
              <a:r>
                <a:rPr lang="en-US" b="1" dirty="0" smtClean="0">
                  <a:solidFill>
                    <a:sysClr val="windowText" lastClr="000000"/>
                  </a:solidFill>
                  <a:latin typeface="NikoshBAN" pitchFamily="2" charset="0"/>
                  <a:cs typeface="NikoshBAN" pitchFamily="2" charset="0"/>
                </a:rPr>
                <a:t> </a:t>
              </a:r>
              <a:r>
                <a:rPr lang="en-US" b="1" dirty="0" err="1" smtClean="0">
                  <a:solidFill>
                    <a:sysClr val="windowText" lastClr="000000"/>
                  </a:solidFill>
                  <a:latin typeface="NikoshBAN" pitchFamily="2" charset="0"/>
                  <a:cs typeface="NikoshBAN" pitchFamily="2" charset="0"/>
                </a:rPr>
                <a:t>পরিষদ</a:t>
              </a:r>
              <a:endParaRPr lang="en-US" sz="2400" b="1" dirty="0">
                <a:solidFill>
                  <a:sysClr val="windowText" lastClr="000000"/>
                </a:solidFill>
                <a:latin typeface="NikoshBAN" pitchFamily="2" charset="0"/>
                <a:cs typeface="NikoshBAN" pitchFamily="2" charset="0"/>
              </a:endParaRPr>
            </a:p>
          </p:txBody>
        </p:sp>
        <p:sp>
          <p:nvSpPr>
            <p:cNvPr id="14" name="Rounded Rectangle 13"/>
            <p:cNvSpPr/>
            <p:nvPr/>
          </p:nvSpPr>
          <p:spPr>
            <a:xfrm>
              <a:off x="2059533" y="1653954"/>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err="1" smtClean="0">
                  <a:solidFill>
                    <a:sysClr val="windowText" lastClr="000000"/>
                  </a:solidFill>
                  <a:latin typeface="NikoshBAN" pitchFamily="2" charset="0"/>
                  <a:cs typeface="NikoshBAN" pitchFamily="2" charset="0"/>
                </a:rPr>
                <a:t>সাধারণ</a:t>
              </a:r>
              <a:endParaRPr lang="en-US" sz="1600" b="1" dirty="0">
                <a:solidFill>
                  <a:sysClr val="windowText" lastClr="000000"/>
                </a:solidFill>
                <a:latin typeface="NikoshBAN" pitchFamily="2" charset="0"/>
                <a:cs typeface="NikoshBAN" pitchFamily="2" charset="0"/>
              </a:endParaRPr>
            </a:p>
          </p:txBody>
        </p:sp>
        <p:sp>
          <p:nvSpPr>
            <p:cNvPr id="17" name="Rounded Rectangle 16"/>
            <p:cNvSpPr/>
            <p:nvPr/>
          </p:nvSpPr>
          <p:spPr>
            <a:xfrm>
              <a:off x="4419275" y="1653954"/>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ysClr val="windowText" lastClr="000000"/>
                  </a:solidFill>
                  <a:latin typeface="NikoshBAN" pitchFamily="2" charset="0"/>
                  <a:cs typeface="NikoshBAN" pitchFamily="2" charset="0"/>
                </a:rPr>
                <a:t>মোট</a:t>
              </a:r>
              <a:endParaRPr lang="en-US" b="1" dirty="0">
                <a:solidFill>
                  <a:sysClr val="windowText" lastClr="000000"/>
                </a:solidFill>
                <a:latin typeface="NikoshBAN" pitchFamily="2" charset="0"/>
                <a:cs typeface="NikoshBAN" pitchFamily="2" charset="0"/>
              </a:endParaRPr>
            </a:p>
          </p:txBody>
        </p:sp>
        <p:sp>
          <p:nvSpPr>
            <p:cNvPr id="18" name="Rounded Rectangle 17"/>
            <p:cNvSpPr/>
            <p:nvPr/>
          </p:nvSpPr>
          <p:spPr>
            <a:xfrm>
              <a:off x="3239404" y="1653954"/>
              <a:ext cx="115906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err="1" smtClean="0">
                  <a:solidFill>
                    <a:sysClr val="windowText" lastClr="000000"/>
                  </a:solidFill>
                  <a:latin typeface="NikoshBAN" pitchFamily="2" charset="0"/>
                  <a:cs typeface="NikoshBAN" pitchFamily="2" charset="0"/>
                </a:rPr>
                <a:t>মহিলা</a:t>
              </a:r>
              <a:endParaRPr lang="en-US" b="1" dirty="0">
                <a:solidFill>
                  <a:sysClr val="windowText" lastClr="000000"/>
                </a:solidFill>
                <a:latin typeface="NikoshBAN" pitchFamily="2" charset="0"/>
                <a:cs typeface="NikoshBAN" pitchFamily="2" charset="0"/>
              </a:endParaRPr>
            </a:p>
          </p:txBody>
        </p:sp>
        <p:sp>
          <p:nvSpPr>
            <p:cNvPr id="19" name="Rounded Rectangle 18"/>
            <p:cNvSpPr/>
            <p:nvPr/>
          </p:nvSpPr>
          <p:spPr>
            <a:xfrm>
              <a:off x="5599146" y="1653954"/>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err="1" smtClean="0">
                  <a:solidFill>
                    <a:sysClr val="windowText" lastClr="000000"/>
                  </a:solidFill>
                  <a:latin typeface="NikoshBAN" pitchFamily="2" charset="0"/>
                  <a:cs typeface="NikoshBAN" pitchFamily="2" charset="0"/>
                </a:rPr>
                <a:t>সাধারণ</a:t>
              </a:r>
              <a:endParaRPr lang="en-US" sz="1600" b="1" dirty="0">
                <a:solidFill>
                  <a:sysClr val="windowText" lastClr="000000"/>
                </a:solidFill>
                <a:latin typeface="NikoshBAN" pitchFamily="2" charset="0"/>
                <a:cs typeface="NikoshBAN" pitchFamily="2" charset="0"/>
              </a:endParaRPr>
            </a:p>
          </p:txBody>
        </p:sp>
        <p:sp>
          <p:nvSpPr>
            <p:cNvPr id="20" name="Rounded Rectangle 19"/>
            <p:cNvSpPr/>
            <p:nvPr/>
          </p:nvSpPr>
          <p:spPr>
            <a:xfrm>
              <a:off x="7958888" y="1653954"/>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ysClr val="windowText" lastClr="000000"/>
                  </a:solidFill>
                  <a:latin typeface="NikoshBAN" pitchFamily="2" charset="0"/>
                  <a:cs typeface="NikoshBAN" pitchFamily="2" charset="0"/>
                </a:rPr>
                <a:t>মোট</a:t>
              </a:r>
              <a:endParaRPr lang="en-US" b="1" dirty="0">
                <a:solidFill>
                  <a:sysClr val="windowText" lastClr="000000"/>
                </a:solidFill>
                <a:latin typeface="NikoshBAN" pitchFamily="2" charset="0"/>
                <a:cs typeface="NikoshBAN" pitchFamily="2" charset="0"/>
              </a:endParaRPr>
            </a:p>
          </p:txBody>
        </p:sp>
        <p:sp>
          <p:nvSpPr>
            <p:cNvPr id="21" name="Rounded Rectangle 20"/>
            <p:cNvSpPr/>
            <p:nvPr/>
          </p:nvSpPr>
          <p:spPr>
            <a:xfrm>
              <a:off x="6779017" y="1653954"/>
              <a:ext cx="115906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err="1" smtClean="0">
                  <a:solidFill>
                    <a:sysClr val="windowText" lastClr="000000"/>
                  </a:solidFill>
                  <a:latin typeface="NikoshBAN" pitchFamily="2" charset="0"/>
                  <a:cs typeface="NikoshBAN" pitchFamily="2" charset="0"/>
                </a:rPr>
                <a:t>মহিলা</a:t>
              </a:r>
              <a:endParaRPr lang="en-US" b="1" dirty="0">
                <a:solidFill>
                  <a:sysClr val="windowText" lastClr="000000"/>
                </a:solidFill>
                <a:latin typeface="NikoshBAN" pitchFamily="2" charset="0"/>
                <a:cs typeface="NikoshBAN" pitchFamily="2" charset="0"/>
              </a:endParaRPr>
            </a:p>
          </p:txBody>
        </p:sp>
      </p:grpSp>
      <p:grpSp>
        <p:nvGrpSpPr>
          <p:cNvPr id="3" name="Group 2"/>
          <p:cNvGrpSpPr/>
          <p:nvPr/>
        </p:nvGrpSpPr>
        <p:grpSpPr>
          <a:xfrm>
            <a:off x="838200" y="1562100"/>
            <a:ext cx="8305800" cy="457200"/>
            <a:chOff x="24255" y="2199644"/>
            <a:chExt cx="9093696" cy="504057"/>
          </a:xfrm>
        </p:grpSpPr>
        <p:sp>
          <p:nvSpPr>
            <p:cNvPr id="22" name="Rounded Rectangle 21"/>
            <p:cNvSpPr/>
            <p:nvPr/>
          </p:nvSpPr>
          <p:spPr>
            <a:xfrm>
              <a:off x="24255" y="2199644"/>
              <a:ext cx="204221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1600" b="1" dirty="0" smtClean="0">
                  <a:solidFill>
                    <a:sysClr val="windowText" lastClr="000000"/>
                  </a:solidFill>
                  <a:latin typeface="NikoshBAN" pitchFamily="2" charset="0"/>
                  <a:cs typeface="NikoshBAN" pitchFamily="2" charset="0"/>
                </a:rPr>
                <a:t>আওয়ামী লীগ</a:t>
              </a:r>
              <a:endParaRPr lang="en-US" sz="1600" b="1" dirty="0">
                <a:solidFill>
                  <a:sysClr val="windowText" lastClr="000000"/>
                </a:solidFill>
                <a:latin typeface="NikoshBAN" pitchFamily="2" charset="0"/>
                <a:cs typeface="NikoshBAN" pitchFamily="2" charset="0"/>
              </a:endParaRPr>
            </a:p>
          </p:txBody>
        </p:sp>
        <p:sp>
          <p:nvSpPr>
            <p:cNvPr id="23" name="Rounded Rectangle 22"/>
            <p:cNvSpPr/>
            <p:nvPr/>
          </p:nvSpPr>
          <p:spPr>
            <a:xfrm>
              <a:off x="2059533"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b="1" dirty="0" smtClean="0">
                  <a:solidFill>
                    <a:sysClr val="windowText" lastClr="000000"/>
                  </a:solidFill>
                  <a:latin typeface="NikoshBAN" pitchFamily="2" charset="0"/>
                  <a:cs typeface="NikoshBAN" pitchFamily="2" charset="0"/>
                </a:rPr>
                <a:t>১৬০</a:t>
              </a:r>
              <a:endParaRPr lang="en-US" b="1" dirty="0">
                <a:solidFill>
                  <a:sysClr val="windowText" lastClr="000000"/>
                </a:solidFill>
                <a:latin typeface="NikoshBAN" pitchFamily="2" charset="0"/>
                <a:cs typeface="NikoshBAN" pitchFamily="2" charset="0"/>
              </a:endParaRPr>
            </a:p>
          </p:txBody>
        </p:sp>
        <p:sp>
          <p:nvSpPr>
            <p:cNvPr id="24" name="Rounded Rectangle 23"/>
            <p:cNvSpPr/>
            <p:nvPr/>
          </p:nvSpPr>
          <p:spPr>
            <a:xfrm>
              <a:off x="4419275"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b="1" dirty="0" smtClean="0">
                  <a:solidFill>
                    <a:sysClr val="windowText" lastClr="000000"/>
                  </a:solidFill>
                  <a:latin typeface="NikoshBAN" pitchFamily="2" charset="0"/>
                  <a:cs typeface="NikoshBAN" pitchFamily="2" charset="0"/>
                </a:rPr>
                <a:t>১৬৭</a:t>
              </a:r>
              <a:endParaRPr lang="en-US" b="1" dirty="0">
                <a:solidFill>
                  <a:sysClr val="windowText" lastClr="000000"/>
                </a:solidFill>
                <a:latin typeface="NikoshBAN" pitchFamily="2" charset="0"/>
                <a:cs typeface="NikoshBAN" pitchFamily="2" charset="0"/>
              </a:endParaRPr>
            </a:p>
          </p:txBody>
        </p:sp>
        <p:sp>
          <p:nvSpPr>
            <p:cNvPr id="25" name="Rounded Rectangle 24"/>
            <p:cNvSpPr/>
            <p:nvPr/>
          </p:nvSpPr>
          <p:spPr>
            <a:xfrm>
              <a:off x="3239404" y="2199645"/>
              <a:ext cx="115906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b="1" dirty="0" smtClean="0">
                  <a:solidFill>
                    <a:sysClr val="windowText" lastClr="000000"/>
                  </a:solidFill>
                  <a:latin typeface="NikoshBAN" pitchFamily="2" charset="0"/>
                  <a:cs typeface="NikoshBAN" pitchFamily="2" charset="0"/>
                </a:rPr>
                <a:t>০৭</a:t>
              </a:r>
              <a:endParaRPr lang="en-US" b="1" dirty="0">
                <a:solidFill>
                  <a:sysClr val="windowText" lastClr="000000"/>
                </a:solidFill>
                <a:latin typeface="NikoshBAN" pitchFamily="2" charset="0"/>
                <a:cs typeface="NikoshBAN" pitchFamily="2" charset="0"/>
              </a:endParaRPr>
            </a:p>
          </p:txBody>
        </p:sp>
        <p:sp>
          <p:nvSpPr>
            <p:cNvPr id="26" name="Rounded Rectangle 25"/>
            <p:cNvSpPr/>
            <p:nvPr/>
          </p:nvSpPr>
          <p:spPr>
            <a:xfrm>
              <a:off x="5599146"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b="1" dirty="0" smtClean="0">
                  <a:solidFill>
                    <a:sysClr val="windowText" lastClr="000000"/>
                  </a:solidFill>
                  <a:latin typeface="NikoshBAN" pitchFamily="2" charset="0"/>
                  <a:cs typeface="NikoshBAN" pitchFamily="2" charset="0"/>
                </a:rPr>
                <a:t>২৮৮</a:t>
              </a:r>
              <a:endParaRPr lang="en-US" b="1" dirty="0">
                <a:solidFill>
                  <a:sysClr val="windowText" lastClr="000000"/>
                </a:solidFill>
                <a:latin typeface="NikoshBAN" pitchFamily="2" charset="0"/>
                <a:cs typeface="NikoshBAN" pitchFamily="2" charset="0"/>
              </a:endParaRPr>
            </a:p>
          </p:txBody>
        </p:sp>
        <p:sp>
          <p:nvSpPr>
            <p:cNvPr id="27" name="Rounded Rectangle 26"/>
            <p:cNvSpPr/>
            <p:nvPr/>
          </p:nvSpPr>
          <p:spPr>
            <a:xfrm>
              <a:off x="7958888"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b="1" dirty="0" smtClean="0">
                  <a:solidFill>
                    <a:sysClr val="windowText" lastClr="000000"/>
                  </a:solidFill>
                  <a:latin typeface="NikoshBAN" pitchFamily="2" charset="0"/>
                  <a:cs typeface="NikoshBAN" pitchFamily="2" charset="0"/>
                </a:rPr>
                <a:t>২৯৮</a:t>
              </a:r>
              <a:endParaRPr lang="en-US" b="1" dirty="0">
                <a:solidFill>
                  <a:sysClr val="windowText" lastClr="000000"/>
                </a:solidFill>
                <a:latin typeface="NikoshBAN" pitchFamily="2" charset="0"/>
                <a:cs typeface="NikoshBAN" pitchFamily="2" charset="0"/>
              </a:endParaRPr>
            </a:p>
          </p:txBody>
        </p:sp>
        <p:sp>
          <p:nvSpPr>
            <p:cNvPr id="28" name="Rounded Rectangle 27"/>
            <p:cNvSpPr/>
            <p:nvPr/>
          </p:nvSpPr>
          <p:spPr>
            <a:xfrm>
              <a:off x="6779017" y="2199645"/>
              <a:ext cx="115906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b="1" dirty="0" smtClean="0">
                  <a:solidFill>
                    <a:sysClr val="windowText" lastClr="000000"/>
                  </a:solidFill>
                  <a:latin typeface="NikoshBAN" pitchFamily="2" charset="0"/>
                  <a:cs typeface="NikoshBAN" pitchFamily="2" charset="0"/>
                </a:rPr>
                <a:t>১০</a:t>
              </a:r>
              <a:endParaRPr lang="en-US" b="1" dirty="0">
                <a:solidFill>
                  <a:sysClr val="windowText" lastClr="000000"/>
                </a:solidFill>
                <a:latin typeface="NikoshBAN" pitchFamily="2" charset="0"/>
                <a:cs typeface="NikoshBAN" pitchFamily="2" charset="0"/>
              </a:endParaRPr>
            </a:p>
          </p:txBody>
        </p:sp>
      </p:grpSp>
      <p:sp>
        <p:nvSpPr>
          <p:cNvPr id="30" name="Title 6"/>
          <p:cNvSpPr txBox="1">
            <a:spLocks/>
          </p:cNvSpPr>
          <p:nvPr/>
        </p:nvSpPr>
        <p:spPr>
          <a:xfrm>
            <a:off x="0" y="0"/>
            <a:ext cx="8991600" cy="495300"/>
          </a:xfrm>
          <a:prstGeom prst="rect">
            <a:avLst/>
          </a:prstGeom>
          <a:blipFill>
            <a:blip r:embed="rId2" cstate="print"/>
            <a:tile tx="0" ty="0" sx="100000" sy="100000" flip="none" algn="tl"/>
          </a:blip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ইতিহাসের</a:t>
            </a:r>
            <a:r>
              <a:rPr kumimoji="0" lang="en-US" sz="36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r>
              <a:rPr kumimoji="0" lang="en-US" sz="36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ঘটনা</a:t>
            </a:r>
            <a:r>
              <a:rPr kumimoji="0" lang="en-US" sz="36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r>
              <a:rPr kumimoji="0" lang="en-US" sz="36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উল্লেখ</a:t>
            </a:r>
            <a:r>
              <a:rPr kumimoji="0" lang="en-US" sz="36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r>
            <a:br>
              <a:rPr kumimoji="0" lang="en-US" sz="36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b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1" name="Group 30"/>
          <p:cNvGrpSpPr/>
          <p:nvPr/>
        </p:nvGrpSpPr>
        <p:grpSpPr>
          <a:xfrm>
            <a:off x="838200" y="2019300"/>
            <a:ext cx="8305800" cy="381000"/>
            <a:chOff x="24255" y="2199644"/>
            <a:chExt cx="8993283" cy="504057"/>
          </a:xfrm>
        </p:grpSpPr>
        <p:sp>
          <p:nvSpPr>
            <p:cNvPr id="32" name="Rounded Rectangle 31"/>
            <p:cNvSpPr/>
            <p:nvPr/>
          </p:nvSpPr>
          <p:spPr>
            <a:xfrm>
              <a:off x="24255" y="2199644"/>
              <a:ext cx="204221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অন্যান্য দল   </a:t>
              </a:r>
              <a:endParaRPr lang="en-US" sz="2000" b="1" dirty="0">
                <a:solidFill>
                  <a:sysClr val="windowText" lastClr="000000"/>
                </a:solidFill>
                <a:latin typeface="NikoshBAN" pitchFamily="2" charset="0"/>
                <a:cs typeface="NikoshBAN" pitchFamily="2" charset="0"/>
              </a:endParaRPr>
            </a:p>
          </p:txBody>
        </p:sp>
        <p:sp>
          <p:nvSpPr>
            <p:cNvPr id="33" name="Rounded Rectangle 32"/>
            <p:cNvSpPr/>
            <p:nvPr/>
          </p:nvSpPr>
          <p:spPr>
            <a:xfrm>
              <a:off x="2059533"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১৪০  </a:t>
              </a:r>
              <a:endParaRPr lang="en-US" sz="2000" b="1" dirty="0">
                <a:solidFill>
                  <a:sysClr val="windowText" lastClr="000000"/>
                </a:solidFill>
                <a:latin typeface="NikoshBAN" pitchFamily="2" charset="0"/>
                <a:cs typeface="NikoshBAN" pitchFamily="2" charset="0"/>
              </a:endParaRPr>
            </a:p>
          </p:txBody>
        </p:sp>
        <p:sp>
          <p:nvSpPr>
            <p:cNvPr id="34" name="Rounded Rectangle 33"/>
            <p:cNvSpPr/>
            <p:nvPr/>
          </p:nvSpPr>
          <p:spPr>
            <a:xfrm>
              <a:off x="4419275"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১৪৬  </a:t>
              </a:r>
              <a:endParaRPr lang="en-US" sz="2000" b="1" dirty="0">
                <a:solidFill>
                  <a:sysClr val="windowText" lastClr="000000"/>
                </a:solidFill>
                <a:latin typeface="NikoshBAN" pitchFamily="2" charset="0"/>
                <a:cs typeface="NikoshBAN" pitchFamily="2" charset="0"/>
              </a:endParaRPr>
            </a:p>
          </p:txBody>
        </p:sp>
        <p:sp>
          <p:nvSpPr>
            <p:cNvPr id="35" name="Rounded Rectangle 34"/>
            <p:cNvSpPr/>
            <p:nvPr/>
          </p:nvSpPr>
          <p:spPr>
            <a:xfrm>
              <a:off x="3239404" y="2199645"/>
              <a:ext cx="115906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০৬</a:t>
              </a:r>
              <a:endParaRPr lang="en-US" sz="2000" b="1" dirty="0">
                <a:solidFill>
                  <a:sysClr val="windowText" lastClr="000000"/>
                </a:solidFill>
                <a:latin typeface="NikoshBAN" pitchFamily="2" charset="0"/>
                <a:cs typeface="NikoshBAN" pitchFamily="2" charset="0"/>
              </a:endParaRPr>
            </a:p>
          </p:txBody>
        </p:sp>
        <p:sp>
          <p:nvSpPr>
            <p:cNvPr id="36" name="Rounded Rectangle 35"/>
            <p:cNvSpPr/>
            <p:nvPr/>
          </p:nvSpPr>
          <p:spPr>
            <a:xfrm>
              <a:off x="5599146"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১২</a:t>
              </a:r>
              <a:endParaRPr lang="en-US" sz="2000" b="1" dirty="0">
                <a:solidFill>
                  <a:sysClr val="windowText" lastClr="000000"/>
                </a:solidFill>
                <a:latin typeface="NikoshBAN" pitchFamily="2" charset="0"/>
                <a:cs typeface="NikoshBAN" pitchFamily="2" charset="0"/>
              </a:endParaRPr>
            </a:p>
          </p:txBody>
        </p:sp>
        <p:sp>
          <p:nvSpPr>
            <p:cNvPr id="37" name="Rounded Rectangle 36"/>
            <p:cNvSpPr/>
            <p:nvPr/>
          </p:nvSpPr>
          <p:spPr>
            <a:xfrm>
              <a:off x="7958888" y="2199645"/>
              <a:ext cx="1058650"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১২ </a:t>
              </a:r>
              <a:endParaRPr lang="en-US" sz="2000" b="1" dirty="0">
                <a:solidFill>
                  <a:sysClr val="windowText" lastClr="000000"/>
                </a:solidFill>
                <a:latin typeface="NikoshBAN" pitchFamily="2" charset="0"/>
                <a:cs typeface="NikoshBAN" pitchFamily="2" charset="0"/>
              </a:endParaRPr>
            </a:p>
          </p:txBody>
        </p:sp>
        <p:sp>
          <p:nvSpPr>
            <p:cNvPr id="38" name="Rounded Rectangle 37"/>
            <p:cNvSpPr/>
            <p:nvPr/>
          </p:nvSpPr>
          <p:spPr>
            <a:xfrm>
              <a:off x="6779017" y="2199645"/>
              <a:ext cx="115906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০০</a:t>
              </a:r>
              <a:endParaRPr lang="en-US" sz="2000" b="1" dirty="0">
                <a:solidFill>
                  <a:sysClr val="windowText" lastClr="000000"/>
                </a:solidFill>
                <a:latin typeface="NikoshBAN" pitchFamily="2" charset="0"/>
                <a:cs typeface="NikoshBAN" pitchFamily="2" charset="0"/>
              </a:endParaRPr>
            </a:p>
          </p:txBody>
        </p:sp>
      </p:grpSp>
      <p:grpSp>
        <p:nvGrpSpPr>
          <p:cNvPr id="39" name="Group 38"/>
          <p:cNvGrpSpPr/>
          <p:nvPr/>
        </p:nvGrpSpPr>
        <p:grpSpPr>
          <a:xfrm>
            <a:off x="914400" y="2476500"/>
            <a:ext cx="8229600" cy="304800"/>
            <a:chOff x="24255" y="2199644"/>
            <a:chExt cx="9093696" cy="504057"/>
          </a:xfrm>
        </p:grpSpPr>
        <p:sp>
          <p:nvSpPr>
            <p:cNvPr id="40" name="Rounded Rectangle 39"/>
            <p:cNvSpPr/>
            <p:nvPr/>
          </p:nvSpPr>
          <p:spPr>
            <a:xfrm>
              <a:off x="24255" y="2199644"/>
              <a:ext cx="204221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সর্বমোট   </a:t>
              </a:r>
              <a:endParaRPr lang="en-US" sz="2000" b="1" dirty="0">
                <a:solidFill>
                  <a:sysClr val="windowText" lastClr="000000"/>
                </a:solidFill>
                <a:latin typeface="NikoshBAN" pitchFamily="2" charset="0"/>
                <a:cs typeface="NikoshBAN" pitchFamily="2" charset="0"/>
              </a:endParaRPr>
            </a:p>
          </p:txBody>
        </p:sp>
        <p:sp>
          <p:nvSpPr>
            <p:cNvPr id="41" name="Rounded Rectangle 40"/>
            <p:cNvSpPr/>
            <p:nvPr/>
          </p:nvSpPr>
          <p:spPr>
            <a:xfrm>
              <a:off x="2059533"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৩০০   </a:t>
              </a:r>
              <a:endParaRPr lang="en-US" sz="2000" b="1" dirty="0">
                <a:solidFill>
                  <a:sysClr val="windowText" lastClr="000000"/>
                </a:solidFill>
                <a:latin typeface="NikoshBAN" pitchFamily="2" charset="0"/>
                <a:cs typeface="NikoshBAN" pitchFamily="2" charset="0"/>
              </a:endParaRPr>
            </a:p>
          </p:txBody>
        </p:sp>
        <p:sp>
          <p:nvSpPr>
            <p:cNvPr id="42" name="Rounded Rectangle 41"/>
            <p:cNvSpPr/>
            <p:nvPr/>
          </p:nvSpPr>
          <p:spPr>
            <a:xfrm>
              <a:off x="4419275"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৩১৩  </a:t>
              </a:r>
              <a:endParaRPr lang="en-US" sz="2000" b="1" dirty="0">
                <a:solidFill>
                  <a:sysClr val="windowText" lastClr="000000"/>
                </a:solidFill>
                <a:latin typeface="NikoshBAN" pitchFamily="2" charset="0"/>
                <a:cs typeface="NikoshBAN" pitchFamily="2" charset="0"/>
              </a:endParaRPr>
            </a:p>
          </p:txBody>
        </p:sp>
        <p:sp>
          <p:nvSpPr>
            <p:cNvPr id="43" name="Rounded Rectangle 42"/>
            <p:cNvSpPr/>
            <p:nvPr/>
          </p:nvSpPr>
          <p:spPr>
            <a:xfrm>
              <a:off x="3239404" y="2199645"/>
              <a:ext cx="115906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১৩ </a:t>
              </a:r>
              <a:endParaRPr lang="en-US" sz="2000" b="1" dirty="0">
                <a:solidFill>
                  <a:sysClr val="windowText" lastClr="000000"/>
                </a:solidFill>
                <a:latin typeface="NikoshBAN" pitchFamily="2" charset="0"/>
                <a:cs typeface="NikoshBAN" pitchFamily="2" charset="0"/>
              </a:endParaRPr>
            </a:p>
          </p:txBody>
        </p:sp>
        <p:sp>
          <p:nvSpPr>
            <p:cNvPr id="44" name="Rounded Rectangle 43"/>
            <p:cNvSpPr/>
            <p:nvPr/>
          </p:nvSpPr>
          <p:spPr>
            <a:xfrm>
              <a:off x="5599146"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৩০০</a:t>
              </a:r>
              <a:endParaRPr lang="en-US" sz="2000" b="1" dirty="0">
                <a:solidFill>
                  <a:sysClr val="windowText" lastClr="000000"/>
                </a:solidFill>
                <a:latin typeface="NikoshBAN" pitchFamily="2" charset="0"/>
                <a:cs typeface="NikoshBAN" pitchFamily="2" charset="0"/>
              </a:endParaRPr>
            </a:p>
          </p:txBody>
        </p:sp>
        <p:sp>
          <p:nvSpPr>
            <p:cNvPr id="45" name="Rounded Rectangle 44"/>
            <p:cNvSpPr/>
            <p:nvPr/>
          </p:nvSpPr>
          <p:spPr>
            <a:xfrm>
              <a:off x="7958888" y="2199645"/>
              <a:ext cx="115906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৩১০</a:t>
              </a:r>
              <a:endParaRPr lang="en-US" sz="2000" b="1" dirty="0">
                <a:solidFill>
                  <a:sysClr val="windowText" lastClr="000000"/>
                </a:solidFill>
                <a:latin typeface="NikoshBAN" pitchFamily="2" charset="0"/>
                <a:cs typeface="NikoshBAN" pitchFamily="2" charset="0"/>
              </a:endParaRPr>
            </a:p>
          </p:txBody>
        </p:sp>
        <p:sp>
          <p:nvSpPr>
            <p:cNvPr id="46" name="Rounded Rectangle 45"/>
            <p:cNvSpPr/>
            <p:nvPr/>
          </p:nvSpPr>
          <p:spPr>
            <a:xfrm>
              <a:off x="6779017" y="2199645"/>
              <a:ext cx="115906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2000" b="1" dirty="0" smtClean="0">
                  <a:solidFill>
                    <a:sysClr val="windowText" lastClr="000000"/>
                  </a:solidFill>
                  <a:latin typeface="NikoshBAN" pitchFamily="2" charset="0"/>
                  <a:cs typeface="NikoshBAN" pitchFamily="2" charset="0"/>
                </a:rPr>
                <a:t>১০</a:t>
              </a:r>
              <a:endParaRPr lang="en-US" sz="2000" b="1" dirty="0">
                <a:solidFill>
                  <a:sysClr val="windowText" lastClr="000000"/>
                </a:solidFill>
                <a:latin typeface="NikoshBAN" pitchFamily="2" charset="0"/>
                <a:cs typeface="NikoshBAN" pitchFamily="2" charset="0"/>
              </a:endParaRPr>
            </a:p>
          </p:txBody>
        </p:sp>
      </p:grpSp>
      <p:sp>
        <p:nvSpPr>
          <p:cNvPr id="47" name="Title 1"/>
          <p:cNvSpPr txBox="1">
            <a:spLocks/>
          </p:cNvSpPr>
          <p:nvPr/>
        </p:nvSpPr>
        <p:spPr>
          <a:xfrm>
            <a:off x="838200" y="2781300"/>
            <a:ext cx="8305800" cy="533400"/>
          </a:xfrm>
          <a:prstGeom prst="rect">
            <a:avLst/>
          </a:prstGeom>
          <a:blipFill>
            <a:blip r:embed="rId3" cstate="print"/>
            <a:tile tx="0" ty="0" sx="100000" sy="100000" flip="none" algn="tl"/>
          </a:blip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নির্বাচন</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পরবর্তী</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ঘটনা</a:t>
            </a:r>
            <a:endPar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p:txBody>
      </p:sp>
      <p:sp>
        <p:nvSpPr>
          <p:cNvPr id="48" name="Content Placeholder 2"/>
          <p:cNvSpPr txBox="1">
            <a:spLocks/>
          </p:cNvSpPr>
          <p:nvPr/>
        </p:nvSpPr>
        <p:spPr>
          <a:xfrm>
            <a:off x="838200" y="3467100"/>
            <a:ext cx="8305800" cy="2247900"/>
          </a:xfrm>
          <a:prstGeom prst="rect">
            <a:avLst/>
          </a:prstGeom>
          <a:blipFill>
            <a:blip r:embed="rId2" cstate="print"/>
            <a:tile tx="0" ty="0" sx="100000" sy="100000" flip="none" algn="tl"/>
          </a:blipFill>
        </p:spPr>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2000" b="1" i="0" u="none" strike="noStrike" kern="1200" cap="none" spc="0" normalizeH="0" baseline="0" noProof="0" dirty="0" smtClean="0">
                <a:ln>
                  <a:noFill/>
                </a:ln>
                <a:solidFill>
                  <a:schemeClr val="tx1"/>
                </a:solidFill>
                <a:effectLst/>
                <a:uLnTx/>
                <a:uFillTx/>
                <a:latin typeface="Kalpurush" pitchFamily="2" charset="0"/>
                <a:ea typeface="+mn-ea"/>
                <a:cs typeface="Kalpurush" pitchFamily="2" charset="0"/>
              </a:rPr>
              <a:t>১৫ ফেব্রুয়ারি বঙ্গবন্ধু ঢাকায় জাতীয় পরিষদের অধিবেশন ডাকার আহবান জানান।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2000" b="1" i="0" u="none" strike="noStrike" kern="1200" cap="none" spc="0" normalizeH="0" baseline="0" noProof="0" dirty="0" smtClean="0">
                <a:ln>
                  <a:noFill/>
                </a:ln>
                <a:solidFill>
                  <a:schemeClr val="tx1"/>
                </a:solidFill>
                <a:effectLst/>
                <a:uLnTx/>
                <a:uFillTx/>
                <a:latin typeface="Kalpurush" pitchFamily="2" charset="0"/>
                <a:ea typeface="+mn-ea"/>
                <a:cs typeface="Kalpurush" pitchFamily="2" charset="0"/>
              </a:rPr>
              <a:t>বঙ্গবন্ধুর আহবান প্রত্যাখ্যান করে ভূট্টোর প্রস্তাব মত ৩ মার্চ অধিবেশন আহবান করা হয়।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2000" b="1" i="0" u="none" strike="noStrike" kern="1200" cap="none" spc="0" normalizeH="0" baseline="0" noProof="0" dirty="0" smtClean="0">
                <a:ln>
                  <a:noFill/>
                </a:ln>
                <a:solidFill>
                  <a:schemeClr val="tx1"/>
                </a:solidFill>
                <a:effectLst/>
                <a:uLnTx/>
                <a:uFillTx/>
                <a:latin typeface="Kalpurush" pitchFamily="2" charset="0"/>
                <a:ea typeface="+mn-ea"/>
                <a:cs typeface="Kalpurush" pitchFamily="2" charset="0"/>
              </a:rPr>
              <a:t>০১ মার্চ প্রেসিডেন্ট অধিবেশন অনির্দিষ্টকালের জন্য স্থগিত ঘোষণা করেন।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2000" b="1" i="0" u="none" strike="noStrike" kern="1200" cap="none" spc="0" normalizeH="0" baseline="0" noProof="0" dirty="0" smtClean="0">
                <a:ln>
                  <a:noFill/>
                </a:ln>
                <a:solidFill>
                  <a:schemeClr val="tx1"/>
                </a:solidFill>
                <a:effectLst/>
                <a:uLnTx/>
                <a:uFillTx/>
                <a:latin typeface="Kalpurush" pitchFamily="2" charset="0"/>
                <a:ea typeface="+mn-ea"/>
                <a:cs typeface="Kalpurush" pitchFamily="2" charset="0"/>
              </a:rPr>
              <a:t>০২ ও ০৩ মার্চ পূর্ব বাংলায় হরতাল পালিত হয়। শান্তিপূর্ণ হরতালে পুলিশ ও সেনা বাহিনীর গুলিতে শত শত হতাহতের ঘটনা ঘটে।  </a:t>
            </a:r>
            <a:endParaRPr kumimoji="0" lang="en-US" sz="2000" b="1" i="0" u="none" strike="noStrike" kern="1200" cap="none" spc="0" normalizeH="0" baseline="0" noProof="0" dirty="0">
              <a:ln>
                <a:noFill/>
              </a:ln>
              <a:solidFill>
                <a:schemeClr val="tx1"/>
              </a:solidFill>
              <a:effectLst/>
              <a:uLnTx/>
              <a:uFillTx/>
              <a:latin typeface="Kalpurush" pitchFamily="2" charset="0"/>
              <a:ea typeface="+mn-ea"/>
              <a:cs typeface="Kalpurush" pitchFamily="2" charset="0"/>
            </a:endParaRPr>
          </a:p>
        </p:txBody>
      </p:sp>
      <p:sp>
        <p:nvSpPr>
          <p:cNvPr id="49" name="Rectangle 48"/>
          <p:cNvSpPr>
            <a:spLocks noChangeArrowheads="1"/>
          </p:cNvSpPr>
          <p:nvPr/>
        </p:nvSpPr>
        <p:spPr bwMode="auto">
          <a:xfrm>
            <a:off x="0" y="419100"/>
            <a:ext cx="9144000" cy="523220"/>
          </a:xfrm>
          <a:prstGeom prst="rect">
            <a:avLst/>
          </a:prstGeom>
          <a:blipFill>
            <a:blip r:embed="rId4" cstate="print"/>
            <a:tile tx="0" ty="0" sx="100000" sy="100000" flip="none" algn="tl"/>
          </a:blipFill>
          <a:ln w="9525">
            <a:noFill/>
            <a:miter lim="800000"/>
            <a:headEnd/>
            <a:tailEnd/>
          </a:ln>
        </p:spPr>
        <p:txBody>
          <a:bodyPr wrap="square">
            <a:spAutoFit/>
          </a:bodyPr>
          <a:lstStyle/>
          <a:p>
            <a:pPr algn="ctr"/>
            <a:r>
              <a:rPr lang="bn-IN" sz="2800" b="1" dirty="0" smtClean="0">
                <a:solidFill>
                  <a:srgbClr val="002060"/>
                </a:solidFill>
                <a:effectLst>
                  <a:outerShdw blurRad="38100" dist="38100" dir="2700000" algn="tl">
                    <a:srgbClr val="000000">
                      <a:alpha val="43137"/>
                    </a:srgbClr>
                  </a:outerShdw>
                </a:effectLst>
                <a:latin typeface="NikoshBAN" pitchFamily="2" charset="0"/>
                <a:ea typeface="NikoshBAN" pitchFamily="2" charset="0"/>
                <a:cs typeface="NikoshBAN" pitchFamily="2" charset="0"/>
              </a:rPr>
              <a:t>১৯৭০ সালের নির্বাচনী ফলাফল</a:t>
            </a:r>
            <a:endParaRPr lang="en-US" sz="2800" b="1" dirty="0">
              <a:solidFill>
                <a:srgbClr val="002060"/>
              </a:solidFill>
              <a:effectLst>
                <a:outerShdw blurRad="38100" dist="38100" dir="2700000" algn="tl">
                  <a:srgbClr val="000000">
                    <a:alpha val="43137"/>
                  </a:srgbClr>
                </a:outerShdw>
              </a:effectLst>
              <a:latin typeface="NikoshBAN" pitchFamily="2" charset="0"/>
              <a:ea typeface="NikoshBAN" pitchFamily="2" charset="0"/>
              <a:cs typeface="NikoshBAN" pitchFamily="2" charset="0"/>
            </a:endParaRPr>
          </a:p>
        </p:txBody>
      </p:sp>
      <p:sp>
        <p:nvSpPr>
          <p:cNvPr id="50" name="Title 1"/>
          <p:cNvSpPr txBox="1">
            <a:spLocks/>
          </p:cNvSpPr>
          <p:nvPr/>
        </p:nvSpPr>
        <p:spPr>
          <a:xfrm>
            <a:off x="0" y="0"/>
            <a:ext cx="914400" cy="5715000"/>
          </a:xfrm>
          <a:prstGeom prst="rect">
            <a:avLst/>
          </a:prstGeom>
          <a:blipFill>
            <a:blip r:embed="rId5" cstate="print"/>
            <a:tile tx="0" ty="0" sx="100000" sy="100000" flip="none" algn="tl"/>
          </a:blipFill>
        </p:spPr>
        <p:txBody>
          <a:bodyP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n-IN" sz="6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ভা</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ণে</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র</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য়</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স্তু</a:t>
            </a: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en-US" sz="9000" b="1" i="0" u="none" strike="noStrike" kern="1200" cap="none" spc="0" normalizeH="0" baseline="0" noProof="0" dirty="0">
              <a:ln>
                <a:noFill/>
              </a:ln>
              <a:solidFill>
                <a:schemeClr val="tx1"/>
              </a:solidFill>
              <a:effectLst/>
              <a:uLnTx/>
              <a:uFillTx/>
              <a:latin typeface="Kalpurush" panose="02000600000000000000" pitchFamily="2" charset="0"/>
              <a:ea typeface="+mj-ea"/>
              <a:cs typeface="Kalpurush" panose="02000600000000000000" pitchFamily="2" charset="0"/>
            </a:endParaRPr>
          </a:p>
        </p:txBody>
      </p:sp>
    </p:spTree>
    <p:extLst>
      <p:ext uri="{BB962C8B-B14F-4D97-AF65-F5344CB8AC3E}">
        <p14:creationId xmlns="" xmlns:p14="http://schemas.microsoft.com/office/powerpoint/2010/main" val="4669764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1000" fill="hold"/>
                                        <p:tgtEl>
                                          <p:spTgt spid="31"/>
                                        </p:tgtEl>
                                        <p:attrNameLst>
                                          <p:attrName>ppt_w</p:attrName>
                                        </p:attrNameLst>
                                      </p:cBhvr>
                                      <p:tavLst>
                                        <p:tav tm="0">
                                          <p:val>
                                            <p:fltVal val="0"/>
                                          </p:val>
                                        </p:tav>
                                        <p:tav tm="100000">
                                          <p:val>
                                            <p:strVal val="#ppt_w"/>
                                          </p:val>
                                        </p:tav>
                                      </p:tavLst>
                                    </p:anim>
                                    <p:anim calcmode="lin" valueType="num">
                                      <p:cBhvr>
                                        <p:cTn id="22" dur="1000" fill="hold"/>
                                        <p:tgtEl>
                                          <p:spTgt spid="31"/>
                                        </p:tgtEl>
                                        <p:attrNameLst>
                                          <p:attrName>ppt_h</p:attrName>
                                        </p:attrNameLst>
                                      </p:cBhvr>
                                      <p:tavLst>
                                        <p:tav tm="0">
                                          <p:val>
                                            <p:fltVal val="0"/>
                                          </p:val>
                                        </p:tav>
                                        <p:tav tm="100000">
                                          <p:val>
                                            <p:strVal val="#ppt_h"/>
                                          </p:val>
                                        </p:tav>
                                      </p:tavLst>
                                    </p:anim>
                                    <p:animEffect transition="in" filter="fade">
                                      <p:cBhvr>
                                        <p:cTn id="23" dur="1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Effect transition="in" filter="fade">
                                      <p:cBhvr>
                                        <p:cTn id="30" dur="1000"/>
                                        <p:tgtEl>
                                          <p:spTgt spid="3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Janota.gif"/>
          <p:cNvPicPr>
            <a:picLocks noChangeAspect="1"/>
          </p:cNvPicPr>
          <p:nvPr/>
        </p:nvPicPr>
        <p:blipFill>
          <a:blip r:embed="rId2" cstate="print"/>
          <a:stretch>
            <a:fillRect/>
          </a:stretch>
        </p:blipFill>
        <p:spPr>
          <a:xfrm>
            <a:off x="1295400" y="876300"/>
            <a:ext cx="3257550" cy="4000500"/>
          </a:xfrm>
          <a:prstGeom prst="rect">
            <a:avLst/>
          </a:prstGeom>
        </p:spPr>
      </p:pic>
      <p:sp>
        <p:nvSpPr>
          <p:cNvPr id="6" name="Rectangle 5"/>
          <p:cNvSpPr/>
          <p:nvPr/>
        </p:nvSpPr>
        <p:spPr>
          <a:xfrm>
            <a:off x="533400" y="114300"/>
            <a:ext cx="8763000" cy="646331"/>
          </a:xfrm>
          <a:prstGeom prst="rect">
            <a:avLst/>
          </a:prstGeom>
          <a:blipFill>
            <a:blip r:embed="rId3"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3600" dirty="0">
                <a:latin typeface="NikoshBAN" pitchFamily="2" charset="0"/>
                <a:cs typeface="NikoshBAN" pitchFamily="2" charset="0"/>
              </a:rPr>
              <a:t>বঙ্গবন্ধুর </a:t>
            </a:r>
            <a:r>
              <a:rPr lang="en-US" sz="3600" dirty="0" err="1" smtClean="0">
                <a:latin typeface="NikoshBAN" pitchFamily="2" charset="0"/>
                <a:cs typeface="NikoshBAN" pitchFamily="2" charset="0"/>
              </a:rPr>
              <a:t>শর্তসমূহ</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8" name="TextBox 7"/>
          <p:cNvSpPr txBox="1"/>
          <p:nvPr/>
        </p:nvSpPr>
        <p:spPr>
          <a:xfrm>
            <a:off x="4572000" y="892018"/>
            <a:ext cx="4572000" cy="4145873"/>
          </a:xfrm>
          <a:prstGeom prst="rect">
            <a:avLst/>
          </a:prstGeom>
          <a:solidFill>
            <a:schemeClr val="bg2">
              <a:lumMod val="75000"/>
            </a:schemeClr>
          </a:solidFill>
        </p:spPr>
        <p:txBody>
          <a:bodyPr wrap="square" lIns="82419" tIns="41209" rIns="82419" bIns="41209" rtlCol="0">
            <a:spAutoFit/>
          </a:bodyPr>
          <a:lstStyle/>
          <a:p>
            <a:pPr algn="just"/>
            <a:r>
              <a:rPr lang="bn-IN" sz="2400" dirty="0" smtClean="0">
                <a:latin typeface="NikoshBAN" pitchFamily="2" charset="0"/>
                <a:cs typeface="NikoshBAN" pitchFamily="2" charset="0"/>
              </a:rPr>
              <a:t>২৫ মার্চ  আ</a:t>
            </a:r>
            <a:r>
              <a:rPr lang="en-US" sz="2400" dirty="0" err="1" smtClean="0">
                <a:latin typeface="NikoshBAN" pitchFamily="2" charset="0"/>
                <a:cs typeface="NikoshBAN" pitchFamily="2" charset="0"/>
              </a:rPr>
              <a:t>হূ</a:t>
            </a:r>
            <a:r>
              <a:rPr lang="bn-IN" sz="2400" dirty="0" smtClean="0">
                <a:latin typeface="NikoshBAN" pitchFamily="2" charset="0"/>
                <a:cs typeface="NikoshBAN" pitchFamily="2" charset="0"/>
              </a:rPr>
              <a:t>ত জাতীয় পরিষদের অধিবেশনে যোগদানের জন্য বঙ্গবন্ধু তাঁর ৭ই মার্চের ভাষণে চারটি </a:t>
            </a:r>
            <a:r>
              <a:rPr lang="en-US" sz="2400" dirty="0" err="1" smtClean="0">
                <a:latin typeface="NikoshBAN" pitchFamily="2" charset="0"/>
                <a:cs typeface="NikoshBAN" pitchFamily="2" charset="0"/>
              </a:rPr>
              <a:t>শর্তারোপ</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তাহল</a:t>
            </a:r>
            <a:r>
              <a:rPr lang="en-US" sz="2400" dirty="0" smtClean="0">
                <a:latin typeface="NikoshBAN" pitchFamily="2" charset="0"/>
                <a:cs typeface="NikoshBAN" pitchFamily="2" charset="0"/>
              </a:rPr>
              <a:t>-</a:t>
            </a:r>
            <a:endParaRPr lang="bn-IN" sz="2400" dirty="0" smtClean="0">
              <a:latin typeface="NikoshBAN" pitchFamily="2" charset="0"/>
              <a:cs typeface="NikoshBAN" pitchFamily="2" charset="0"/>
            </a:endParaRPr>
          </a:p>
          <a:p>
            <a:r>
              <a:rPr lang="bn-IN" sz="2400" dirty="0" smtClean="0">
                <a:solidFill>
                  <a:srgbClr val="0000FF"/>
                </a:solidFill>
                <a:latin typeface="NikoshBAN" pitchFamily="2" charset="0"/>
                <a:cs typeface="NikoshBAN" pitchFamily="2" charset="0"/>
              </a:rPr>
              <a:t>১। চলমান সামরিক আইন প্রত্যাহার;</a:t>
            </a:r>
          </a:p>
          <a:p>
            <a:r>
              <a:rPr lang="bn-IN" sz="2400" dirty="0" smtClean="0">
                <a:solidFill>
                  <a:srgbClr val="0000FF"/>
                </a:solidFill>
                <a:latin typeface="NikoshBAN" pitchFamily="2" charset="0"/>
                <a:cs typeface="NikoshBAN" pitchFamily="2" charset="0"/>
              </a:rPr>
              <a:t>২। সৈন্যদের ব্যারাকে ফিরিয়ে নেওয়া;</a:t>
            </a:r>
          </a:p>
          <a:p>
            <a:r>
              <a:rPr lang="bn-IN" sz="2400" dirty="0" smtClean="0">
                <a:solidFill>
                  <a:srgbClr val="0000FF"/>
                </a:solidFill>
                <a:latin typeface="NikoshBAN" pitchFamily="2" charset="0"/>
                <a:cs typeface="NikoshBAN" pitchFamily="2" charset="0"/>
              </a:rPr>
              <a:t>৩। গণহত্যার তদন্ত করা এবং;</a:t>
            </a:r>
          </a:p>
          <a:p>
            <a:r>
              <a:rPr lang="bn-IN" sz="2400" dirty="0" smtClean="0">
                <a:solidFill>
                  <a:srgbClr val="0000FF"/>
                </a:solidFill>
                <a:latin typeface="NikoshBAN" pitchFamily="2" charset="0"/>
                <a:cs typeface="NikoshBAN" pitchFamily="2" charset="0"/>
              </a:rPr>
              <a:t>৪। নির্বাচিত প্রতিনিধিদের হাতে </a:t>
            </a:r>
            <a:r>
              <a:rPr lang="en-US" sz="2400" dirty="0" smtClean="0">
                <a:solidFill>
                  <a:srgbClr val="0000FF"/>
                </a:solidFill>
                <a:latin typeface="NikoshBAN" pitchFamily="2" charset="0"/>
                <a:cs typeface="NikoshBAN" pitchFamily="2" charset="0"/>
              </a:rPr>
              <a:t>         </a:t>
            </a:r>
            <a:r>
              <a:rPr lang="bn-IN" sz="2400" dirty="0" smtClean="0">
                <a:solidFill>
                  <a:srgbClr val="0000FF"/>
                </a:solidFill>
                <a:latin typeface="NikoshBAN" pitchFamily="2" charset="0"/>
                <a:cs typeface="NikoshBAN" pitchFamily="2" charset="0"/>
              </a:rPr>
              <a:t>ক্ষমতা হস্তান্তর করা। </a:t>
            </a:r>
            <a:endParaRPr lang="en-US" sz="2400" dirty="0">
              <a:solidFill>
                <a:srgbClr val="0000FF"/>
              </a:solidFill>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dirty="0"/>
          </a:p>
        </p:txBody>
      </p:sp>
      <p:sp>
        <p:nvSpPr>
          <p:cNvPr id="10" name="Title 1"/>
          <p:cNvSpPr txBox="1">
            <a:spLocks/>
          </p:cNvSpPr>
          <p:nvPr/>
        </p:nvSpPr>
        <p:spPr>
          <a:xfrm>
            <a:off x="0" y="0"/>
            <a:ext cx="914400" cy="5715000"/>
          </a:xfrm>
          <a:prstGeom prst="rect">
            <a:avLst/>
          </a:prstGeom>
          <a:blipFill>
            <a:blip r:embed="rId3" cstate="print"/>
            <a:tile tx="0" ty="0" sx="100000" sy="100000" flip="none" algn="tl"/>
          </a:blipFill>
        </p:spPr>
        <p:txBody>
          <a:bodyP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n-IN" sz="6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ভা</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ণে</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র</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য়</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স্তু</a:t>
            </a: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en-US" sz="9000" b="1" i="0" u="none" strike="noStrike" kern="1200" cap="none" spc="0" normalizeH="0" baseline="0" noProof="0" dirty="0">
              <a:ln>
                <a:noFill/>
              </a:ln>
              <a:solidFill>
                <a:schemeClr val="tx1"/>
              </a:solidFill>
              <a:effectLst/>
              <a:uLnTx/>
              <a:uFillTx/>
              <a:latin typeface="Kalpurush" panose="02000600000000000000" pitchFamily="2" charset="0"/>
              <a:ea typeface="+mj-ea"/>
              <a:cs typeface="Kalpurush" panose="02000600000000000000" pitchFamily="2" charset="0"/>
            </a:endParaRPr>
          </a:p>
        </p:txBody>
      </p:sp>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0"/>
            <a:ext cx="7696200" cy="646331"/>
          </a:xfrm>
          <a:prstGeom prst="rect">
            <a:avLst/>
          </a:prstGeom>
          <a:blipFill>
            <a:blip r:embed="rId2" cstate="print"/>
            <a:tile tx="0" ty="0" sx="100000" sy="100000" flip="none" algn="tl"/>
          </a:blipFill>
        </p:spPr>
        <p:txBody>
          <a:bodyPr wrap="square">
            <a:spAutoFit/>
          </a:bodyPr>
          <a:lstStyle/>
          <a:p>
            <a:pPr algn="ctr"/>
            <a:r>
              <a:rPr lang="en-US" sz="3600" b="1" dirty="0" err="1" smtClean="0">
                <a:latin typeface="Kalpurush" panose="02000600000000000000" pitchFamily="2" charset="0"/>
                <a:cs typeface="Kalpurush" panose="02000600000000000000" pitchFamily="2" charset="0"/>
              </a:rPr>
              <a:t>আন্দোলনের</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নির্দেশনা</a:t>
            </a:r>
            <a:r>
              <a:rPr lang="en-US" sz="3600" b="1" dirty="0" smtClean="0">
                <a:latin typeface="Kalpurush" panose="02000600000000000000" pitchFamily="2" charset="0"/>
                <a:cs typeface="Kalpurush" panose="02000600000000000000" pitchFamily="2" charset="0"/>
              </a:rPr>
              <a:t> </a:t>
            </a:r>
          </a:p>
        </p:txBody>
      </p:sp>
      <p:sp>
        <p:nvSpPr>
          <p:cNvPr id="3" name="Content Placeholder 2"/>
          <p:cNvSpPr txBox="1">
            <a:spLocks/>
          </p:cNvSpPr>
          <p:nvPr/>
        </p:nvSpPr>
        <p:spPr>
          <a:xfrm>
            <a:off x="1066800" y="723900"/>
            <a:ext cx="7848600" cy="1828800"/>
          </a:xfrm>
          <a:prstGeom prst="rect">
            <a:avLst/>
          </a:prstGeom>
          <a:solidFill>
            <a:schemeClr val="tx2">
              <a:lumMod val="20000"/>
              <a:lumOff val="80000"/>
            </a:schemeClr>
          </a:solidFill>
        </p:spPr>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২৮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তারিখে</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কর্মচারিরা</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গিয়ে</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বেতন</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নিয়ে</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আসবেন</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যদি</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বেতন</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দেওয়া</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হয়-আর</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যদি</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একটা</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গুলি</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চল</a:t>
            </a:r>
            <a:r>
              <a:rPr kumimoji="0" lang="bn-IN"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আর</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যদি</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আমার</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একটা</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লোককে</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হত্যা</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করা</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হয়-তোমাদের</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কাছে</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আমার</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অনুরোধ</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রইল</a:t>
            </a:r>
            <a:r>
              <a:rPr kumimoji="0" lang="en-US" sz="24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প্রত্যেক</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bn-BD"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ঘরে</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ঘরে</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দুর্গ</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গড়ে</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তোলো</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তোমাদের</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কিছু</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আছে</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তাই</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নিয়ে</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শত্রুর</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মোকাবেলা</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করতে</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24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হবে</a:t>
            </a:r>
            <a:r>
              <a:rPr kumimoji="0" lang="en-US" sz="24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p>
        </p:txBody>
      </p:sp>
      <p:sp>
        <p:nvSpPr>
          <p:cNvPr id="4" name="Rectangle 3"/>
          <p:cNvSpPr/>
          <p:nvPr/>
        </p:nvSpPr>
        <p:spPr>
          <a:xfrm>
            <a:off x="1219200" y="2476500"/>
            <a:ext cx="7620000" cy="646331"/>
          </a:xfrm>
          <a:prstGeom prst="rect">
            <a:avLst/>
          </a:prstGeom>
          <a:blipFill>
            <a:blip r:embed="rId2" cstate="print"/>
            <a:tile tx="0" ty="0" sx="100000" sy="100000" flip="none" algn="tl"/>
          </a:blipFill>
        </p:spPr>
        <p:txBody>
          <a:bodyPr wrap="square">
            <a:spAutoFit/>
          </a:bodyPr>
          <a:lstStyle/>
          <a:p>
            <a:pPr algn="ctr"/>
            <a:r>
              <a:rPr lang="en-US" sz="3600" b="1" dirty="0" err="1" smtClean="0">
                <a:latin typeface="Kalpurush" panose="02000600000000000000" pitchFamily="2" charset="0"/>
                <a:cs typeface="Kalpurush" panose="02000600000000000000" pitchFamily="2" charset="0"/>
              </a:rPr>
              <a:t>পশ্চিমা</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শাসকগোষ্ঠীর</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প্রতি</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হুমকী</a:t>
            </a:r>
            <a:r>
              <a:rPr lang="en-US" sz="3600" b="1" dirty="0" smtClean="0">
                <a:latin typeface="Kalpurush" panose="02000600000000000000" pitchFamily="2" charset="0"/>
                <a:cs typeface="Kalpurush" panose="02000600000000000000" pitchFamily="2" charset="0"/>
              </a:rPr>
              <a:t> </a:t>
            </a:r>
          </a:p>
        </p:txBody>
      </p:sp>
      <p:sp>
        <p:nvSpPr>
          <p:cNvPr id="5" name="TextBox 4"/>
          <p:cNvSpPr txBox="1"/>
          <p:nvPr/>
        </p:nvSpPr>
        <p:spPr>
          <a:xfrm>
            <a:off x="1143000" y="3162300"/>
            <a:ext cx="7848600" cy="2246769"/>
          </a:xfrm>
          <a:prstGeom prst="rect">
            <a:avLst/>
          </a:prstGeom>
          <a:blipFill>
            <a:blip r:embed="rId3" cstate="print"/>
            <a:tile tx="0" ty="0" sx="100000" sy="100000" flip="none" algn="tl"/>
          </a:blipFill>
        </p:spPr>
        <p:txBody>
          <a:bodyPr wrap="square" rtlCol="0">
            <a:spAutoFit/>
          </a:bodyPr>
          <a:lstStyle/>
          <a:p>
            <a:pPr algn="just"/>
            <a:r>
              <a:rPr lang="bn-IN" sz="2800" b="1" dirty="0" smtClean="0">
                <a:latin typeface="Kalpurush" pitchFamily="2" charset="0"/>
                <a:cs typeface="Kalpurush" pitchFamily="2" charset="0"/>
              </a:rPr>
              <a:t>আমরা ভাতে মারবো, আমরা পানিতে মারবো। তোমরা আমার ভাই, তোমরা ব্যরাকে থাকো, কেউ তোমাদের কিছু বলবে না।  কিন্তু আমার বুকের উপর গুলি চালাবার চেষ্টা করো না। সাত কোটি মানুষকে দাবায়ে রাখতে পারবে না। আমরা যখন মরতে শেখেছি ,তখন কেউ আমাদের দাবাতে পারবে না। </a:t>
            </a:r>
            <a:endParaRPr lang="en-US" sz="2400" b="1" dirty="0">
              <a:latin typeface="Kalpurush" pitchFamily="2" charset="0"/>
              <a:cs typeface="Kalpurush" pitchFamily="2" charset="0"/>
            </a:endParaRPr>
          </a:p>
        </p:txBody>
      </p:sp>
      <p:sp>
        <p:nvSpPr>
          <p:cNvPr id="6" name="Title 1"/>
          <p:cNvSpPr txBox="1">
            <a:spLocks/>
          </p:cNvSpPr>
          <p:nvPr/>
        </p:nvSpPr>
        <p:spPr>
          <a:xfrm>
            <a:off x="0" y="0"/>
            <a:ext cx="914400" cy="5715000"/>
          </a:xfrm>
          <a:prstGeom prst="rect">
            <a:avLst/>
          </a:prstGeom>
          <a:blipFill>
            <a:blip r:embed="rId4" cstate="print"/>
            <a:tile tx="0" ty="0" sx="100000" sy="100000" flip="none" algn="tl"/>
          </a:blipFill>
        </p:spPr>
        <p:txBody>
          <a:bodyP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n-IN" sz="6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ভা</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ণে</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র</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য়</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স্তু</a:t>
            </a: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en-US" sz="9000" b="1" i="0" u="none" strike="noStrike" kern="1200" cap="none" spc="0" normalizeH="0" baseline="0" noProof="0" dirty="0">
              <a:ln>
                <a:noFill/>
              </a:ln>
              <a:solidFill>
                <a:schemeClr val="tx1"/>
              </a:solidFill>
              <a:effectLst/>
              <a:uLnTx/>
              <a:uFillTx/>
              <a:latin typeface="Kalpurush" panose="02000600000000000000" pitchFamily="2" charset="0"/>
              <a:ea typeface="+mj-ea"/>
              <a:cs typeface="Kalpurush" panose="02000600000000000000" pitchFamily="2"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
            <a:ext cx="8077200" cy="646331"/>
          </a:xfrm>
          <a:prstGeom prst="rect">
            <a:avLst/>
          </a:prstGeom>
          <a:blipFill>
            <a:blip r:embed="rId2" cstate="print"/>
            <a:tile tx="0" ty="0" sx="100000" sy="100000" flip="none" algn="tl"/>
          </a:blipFill>
        </p:spPr>
        <p:txBody>
          <a:bodyPr wrap="square">
            <a:spAutoFit/>
          </a:bodyPr>
          <a:lstStyle/>
          <a:p>
            <a:pPr algn="ctr"/>
            <a:r>
              <a:rPr lang="en-US" sz="3600" b="1" dirty="0" err="1" smtClean="0">
                <a:latin typeface="Kalpurush" panose="02000600000000000000" pitchFamily="2" charset="0"/>
                <a:cs typeface="Kalpurush" panose="02000600000000000000" pitchFamily="2" charset="0"/>
              </a:rPr>
              <a:t>বঙ্গবন্ধুর</a:t>
            </a:r>
            <a:r>
              <a:rPr lang="en-US" sz="3600" b="1" dirty="0" smtClean="0">
                <a:latin typeface="Kalpurush" panose="02000600000000000000" pitchFamily="2" charset="0"/>
                <a:cs typeface="Kalpurush" panose="02000600000000000000" pitchFamily="2" charset="0"/>
              </a:rPr>
              <a:t> </a:t>
            </a:r>
            <a:r>
              <a:rPr lang="bn-IN" sz="3600" b="1" dirty="0" smtClean="0">
                <a:latin typeface="Kalpurush" panose="02000600000000000000" pitchFamily="2" charset="0"/>
                <a:cs typeface="Kalpurush" panose="02000600000000000000" pitchFamily="2" charset="0"/>
              </a:rPr>
              <a:t>সতর্কতা </a:t>
            </a:r>
            <a:r>
              <a:rPr lang="en-US" sz="3600" b="1" dirty="0" smtClean="0">
                <a:latin typeface="Kalpurush" panose="02000600000000000000" pitchFamily="2" charset="0"/>
                <a:cs typeface="Kalpurush" panose="02000600000000000000" pitchFamily="2" charset="0"/>
              </a:rPr>
              <a:t> </a:t>
            </a:r>
          </a:p>
        </p:txBody>
      </p:sp>
      <p:sp>
        <p:nvSpPr>
          <p:cNvPr id="3" name="TextBox 2"/>
          <p:cNvSpPr txBox="1"/>
          <p:nvPr/>
        </p:nvSpPr>
        <p:spPr>
          <a:xfrm>
            <a:off x="1219200" y="800100"/>
            <a:ext cx="7924800" cy="2246769"/>
          </a:xfrm>
          <a:prstGeom prst="rect">
            <a:avLst/>
          </a:prstGeom>
          <a:blipFill>
            <a:blip r:embed="rId3" cstate="print"/>
            <a:tile tx="0" ty="0" sx="100000" sy="100000" flip="none" algn="tl"/>
          </a:blipFill>
        </p:spPr>
        <p:txBody>
          <a:bodyPr wrap="square" rtlCol="0">
            <a:spAutoFit/>
          </a:bodyPr>
          <a:lstStyle/>
          <a:p>
            <a:pPr algn="just"/>
            <a:r>
              <a:rPr lang="bn-IN" sz="2800" b="1" dirty="0" smtClean="0">
                <a:latin typeface="Kalpurush" pitchFamily="2" charset="0"/>
                <a:cs typeface="Kalpurush" pitchFamily="2" charset="0"/>
              </a:rPr>
              <a:t>শুনুন, মনে রাখবেন, শত্রুবাহিনী ঢুকেছে নিজেদের মধ্যে আত্নকলহ সৃষ্টি করবে, লুটতরাজ করবে। এই বাংলায় হিন্দু-মুসলমান, বাঙ্গালি-অ বাঙালি যারা আছে তারা আমাদের ভাই, তাদের রক্ষার দায়িত্ব আপনাদের উপর, আমাদের যেন বদনাম না হয়। </a:t>
            </a:r>
            <a:endParaRPr lang="en-US" sz="2800" b="1" dirty="0">
              <a:latin typeface="Kalpurush" pitchFamily="2" charset="0"/>
              <a:cs typeface="Kalpurush" pitchFamily="2" charset="0"/>
            </a:endParaRPr>
          </a:p>
        </p:txBody>
      </p:sp>
      <p:sp>
        <p:nvSpPr>
          <p:cNvPr id="4" name="Rectangle 3"/>
          <p:cNvSpPr/>
          <p:nvPr/>
        </p:nvSpPr>
        <p:spPr>
          <a:xfrm>
            <a:off x="1143000" y="3009900"/>
            <a:ext cx="7848600" cy="646331"/>
          </a:xfrm>
          <a:prstGeom prst="rect">
            <a:avLst/>
          </a:prstGeom>
          <a:blipFill>
            <a:blip r:embed="rId4" cstate="print"/>
            <a:tile tx="0" ty="0" sx="100000" sy="100000" flip="none" algn="tl"/>
          </a:blipFill>
        </p:spPr>
        <p:txBody>
          <a:bodyPr wrap="square">
            <a:spAutoFit/>
          </a:bodyPr>
          <a:lstStyle/>
          <a:p>
            <a:pPr algn="ctr"/>
            <a:r>
              <a:rPr lang="en-US" sz="3600" b="1" dirty="0" err="1" smtClean="0">
                <a:latin typeface="Kalpurush" panose="02000600000000000000" pitchFamily="2" charset="0"/>
                <a:cs typeface="Kalpurush" panose="02000600000000000000" pitchFamily="2" charset="0"/>
              </a:rPr>
              <a:t>পেশাজীবীদের</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প্রতি</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নির্দেশনা</a:t>
            </a:r>
            <a:endParaRPr lang="en-US" sz="3600" b="1" dirty="0" smtClean="0">
              <a:latin typeface="Kalpurush" panose="02000600000000000000" pitchFamily="2" charset="0"/>
              <a:cs typeface="Kalpurush" panose="02000600000000000000" pitchFamily="2" charset="0"/>
            </a:endParaRPr>
          </a:p>
        </p:txBody>
      </p:sp>
      <p:sp>
        <p:nvSpPr>
          <p:cNvPr id="5" name="Content Placeholder 2"/>
          <p:cNvSpPr txBox="1">
            <a:spLocks/>
          </p:cNvSpPr>
          <p:nvPr/>
        </p:nvSpPr>
        <p:spPr>
          <a:xfrm>
            <a:off x="1219200" y="3619500"/>
            <a:ext cx="7924800" cy="2095500"/>
          </a:xfrm>
          <a:prstGeom prst="rect">
            <a:avLst/>
          </a:prstGeom>
          <a:blipFill>
            <a:blip r:embed="rId5" cstate="print"/>
            <a:tile tx="0" ty="0" sx="100000" sy="100000" flip="none" algn="tl"/>
          </a:blipFill>
        </p:spPr>
        <p:txBody>
          <a:bodyPr vert="horz" lIns="91440" tIns="45720" rIns="91440" bIns="45720" rtlCol="0">
            <a:normAutofit fontScale="7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রেডিও</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টেলিভিশনের</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কর্মচারীরা</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যদি</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রেডিওতে</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আমাদের</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কথা</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শোনে</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তাহলে</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কোনো</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বাঙালি</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রেডিও</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স্টেশনে</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যাবেন</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যদি</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টেলিভিশনে</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আমাদের</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নিউজ</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দেয়</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কোনো</a:t>
            </a:r>
            <a:r>
              <a:rPr kumimoji="0" lang="en-US" sz="40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বাঙালি</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টেলিভিশনে</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যাবেন</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40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a:t>
            </a:r>
            <a:r>
              <a:rPr kumimoji="0" lang="en-US"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p>
        </p:txBody>
      </p:sp>
      <p:sp>
        <p:nvSpPr>
          <p:cNvPr id="6" name="Title 1"/>
          <p:cNvSpPr txBox="1">
            <a:spLocks/>
          </p:cNvSpPr>
          <p:nvPr/>
        </p:nvSpPr>
        <p:spPr>
          <a:xfrm>
            <a:off x="0" y="0"/>
            <a:ext cx="914400" cy="5715000"/>
          </a:xfrm>
          <a:prstGeom prst="rect">
            <a:avLst/>
          </a:prstGeom>
          <a:blipFill>
            <a:blip r:embed="rId6" cstate="print"/>
            <a:tile tx="0" ty="0" sx="100000" sy="100000" flip="none" algn="tl"/>
          </a:blipFill>
        </p:spPr>
        <p:txBody>
          <a:bodyP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n-IN" sz="6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ভা</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ণে</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র</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য়</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স্তু</a:t>
            </a: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en-US" sz="9000" b="1" i="0" u="none" strike="noStrike" kern="1200" cap="none" spc="0" normalizeH="0" baseline="0" noProof="0" dirty="0">
              <a:ln>
                <a:noFill/>
              </a:ln>
              <a:solidFill>
                <a:schemeClr val="tx1"/>
              </a:solidFill>
              <a:effectLst/>
              <a:uLnTx/>
              <a:uFillTx/>
              <a:latin typeface="Kalpurush" panose="02000600000000000000" pitchFamily="2" charset="0"/>
              <a:ea typeface="+mj-ea"/>
              <a:cs typeface="Kalpurush" panose="02000600000000000000" pitchFamily="2"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
            <a:ext cx="7620000" cy="707886"/>
          </a:xfrm>
          <a:prstGeom prst="rect">
            <a:avLst/>
          </a:prstGeom>
          <a:blipFill>
            <a:blip r:embed="rId2" cstate="print"/>
            <a:tile tx="0" ty="0" sx="100000" sy="100000" flip="none" algn="tl"/>
          </a:blipFill>
        </p:spPr>
        <p:txBody>
          <a:bodyPr wrap="square">
            <a:spAutoFit/>
          </a:bodyPr>
          <a:lstStyle/>
          <a:p>
            <a:pPr algn="ctr"/>
            <a:r>
              <a:rPr lang="en-US" sz="4000" b="1" dirty="0" err="1" smtClean="0">
                <a:latin typeface="Kalpurush" panose="02000600000000000000" pitchFamily="2" charset="0"/>
                <a:cs typeface="Kalpurush" panose="02000600000000000000" pitchFamily="2" charset="0"/>
              </a:rPr>
              <a:t>আল্লাহর</a:t>
            </a:r>
            <a:r>
              <a:rPr lang="en-US" sz="4000" b="1" dirty="0" smtClean="0">
                <a:latin typeface="Kalpurush" panose="02000600000000000000" pitchFamily="2" charset="0"/>
                <a:cs typeface="Kalpurush" panose="02000600000000000000" pitchFamily="2" charset="0"/>
              </a:rPr>
              <a:t> </a:t>
            </a:r>
            <a:r>
              <a:rPr lang="en-US" sz="4000" b="1" dirty="0" err="1" smtClean="0">
                <a:latin typeface="Kalpurush" panose="02000600000000000000" pitchFamily="2" charset="0"/>
                <a:cs typeface="Kalpurush" panose="02000600000000000000" pitchFamily="2" charset="0"/>
              </a:rPr>
              <a:t>প্রতি</a:t>
            </a:r>
            <a:r>
              <a:rPr lang="en-US" sz="4000" b="1" dirty="0" smtClean="0">
                <a:latin typeface="Kalpurush" panose="02000600000000000000" pitchFamily="2" charset="0"/>
                <a:cs typeface="Kalpurush" panose="02000600000000000000" pitchFamily="2" charset="0"/>
              </a:rPr>
              <a:t> </a:t>
            </a:r>
            <a:r>
              <a:rPr lang="en-US" sz="4000" b="1" dirty="0" err="1" smtClean="0">
                <a:latin typeface="Kalpurush" panose="02000600000000000000" pitchFamily="2" charset="0"/>
                <a:cs typeface="Kalpurush" panose="02000600000000000000" pitchFamily="2" charset="0"/>
              </a:rPr>
              <a:t>আস্থা</a:t>
            </a:r>
            <a:r>
              <a:rPr lang="en-US" sz="4000" b="1" dirty="0" smtClean="0">
                <a:latin typeface="Kalpurush" panose="02000600000000000000" pitchFamily="2" charset="0"/>
                <a:cs typeface="Kalpurush" panose="02000600000000000000" pitchFamily="2" charset="0"/>
              </a:rPr>
              <a:t> </a:t>
            </a:r>
            <a:endParaRPr lang="en-US" sz="4000" dirty="0"/>
          </a:p>
        </p:txBody>
      </p:sp>
      <p:sp>
        <p:nvSpPr>
          <p:cNvPr id="3" name="Content Placeholder 2"/>
          <p:cNvSpPr txBox="1">
            <a:spLocks/>
          </p:cNvSpPr>
          <p:nvPr/>
        </p:nvSpPr>
        <p:spPr>
          <a:xfrm>
            <a:off x="1600200" y="876300"/>
            <a:ext cx="7162800" cy="4495800"/>
          </a:xfrm>
          <a:prstGeom prst="rect">
            <a:avLst/>
          </a:prstGeom>
          <a:solidFill>
            <a:schemeClr val="tx2">
              <a:lumMod val="20000"/>
              <a:lumOff val="80000"/>
            </a:schemeClr>
          </a:solidFill>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যদি</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এদেশের</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মানুষকে</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খতম</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করার</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চেষ্টা</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করা</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হয়</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বাঙ্গালিরা</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বুঝে</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শোনে</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কাজ</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করবেন</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প্রত্যেক</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গ্রাম</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মহল্লায়</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আওয়ামীলীগের</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নেতৃত্বে</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সংগ্রাম</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পরিষদ</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গড়ে</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তোল</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এবং</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তোমাদের</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কিছু</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আছে</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তাই</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নিয়ে</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প্রস্তুত</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0"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থাকো</a:t>
            </a:r>
            <a:r>
              <a:rPr kumimoji="0" lang="en-US" sz="3200" b="0"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রক্ত</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যখন</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দিয়েছি</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রক্ত</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আরো</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দেবো</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এই</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দেশের</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মানুষকে</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মুক্ত</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করে</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en-US" sz="32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ছাড়বো-ইনশাল্লাহ</a:t>
            </a:r>
            <a:r>
              <a:rPr kumimoji="0" lang="en-US"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bn-BD" sz="32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endParaRPr kumimoji="0" lang="en-US" sz="3200" b="1" i="0" u="none" strike="noStrike" kern="1200" cap="none" spc="0" normalizeH="0" baseline="0" noProof="0" dirty="0">
              <a:ln>
                <a:noFill/>
              </a:ln>
              <a:solidFill>
                <a:schemeClr val="tx1"/>
              </a:solidFill>
              <a:effectLst/>
              <a:uLnTx/>
              <a:uFillTx/>
              <a:latin typeface="Kalpurush" panose="02000600000000000000" pitchFamily="2" charset="0"/>
              <a:ea typeface="+mn-ea"/>
              <a:cs typeface="Kalpurush" panose="02000600000000000000" pitchFamily="2" charset="0"/>
            </a:endParaRPr>
          </a:p>
        </p:txBody>
      </p:sp>
      <p:sp>
        <p:nvSpPr>
          <p:cNvPr id="4" name="Title 1"/>
          <p:cNvSpPr txBox="1">
            <a:spLocks/>
          </p:cNvSpPr>
          <p:nvPr/>
        </p:nvSpPr>
        <p:spPr>
          <a:xfrm>
            <a:off x="0" y="0"/>
            <a:ext cx="1219200" cy="5715000"/>
          </a:xfrm>
          <a:prstGeom prst="rect">
            <a:avLst/>
          </a:prstGeom>
          <a:blipFill>
            <a:blip r:embed="rId3" cstate="print"/>
            <a:tile tx="0" ty="0" sx="100000" sy="100000" flip="none" algn="tl"/>
          </a:blipFill>
        </p:spPr>
        <p:txBody>
          <a:bodyP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n-IN" sz="6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ভা</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ণে</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র</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য়</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স্তু</a:t>
            </a: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en-US" sz="9000" b="1" i="0" u="none" strike="noStrike" kern="1200" cap="none" spc="0" normalizeH="0" baseline="0" noProof="0" dirty="0">
              <a:ln>
                <a:noFill/>
              </a:ln>
              <a:solidFill>
                <a:schemeClr val="tx1"/>
              </a:solidFill>
              <a:effectLst/>
              <a:uLnTx/>
              <a:uFillTx/>
              <a:latin typeface="Kalpurush" panose="02000600000000000000" pitchFamily="2" charset="0"/>
              <a:ea typeface="+mj-ea"/>
              <a:cs typeface="Kalpurush" panose="02000600000000000000" pitchFamily="2"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 y="4686300"/>
            <a:ext cx="8915400" cy="830997"/>
          </a:xfrm>
          <a:prstGeom prst="rect">
            <a:avLst/>
          </a:prstGeom>
          <a:pattFill prst="pct20">
            <a:fgClr>
              <a:srgbClr val="FFFF00"/>
            </a:fgClr>
            <a:bgClr>
              <a:schemeClr val="bg1"/>
            </a:bgClr>
          </a:patt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2400" b="1" dirty="0" smtClean="0">
                <a:latin typeface="NikoshBAN" pitchFamily="2" charset="0"/>
                <a:cs typeface="NikoshBAN" pitchFamily="2" charset="0"/>
              </a:rPr>
              <a:t>৭ই মার্চের নির্দেশের পর দেশের স্কুল-কলেজ, অফিস-আদালত, কল-কারখানা সব বন্ধ হয়ে যায়।  </a:t>
            </a:r>
            <a:r>
              <a:rPr lang="bn-BD"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pic>
        <p:nvPicPr>
          <p:cNvPr id="13" name="Picture 12" descr="7 march.jpg"/>
          <p:cNvPicPr>
            <a:picLocks noChangeAspect="1"/>
          </p:cNvPicPr>
          <p:nvPr/>
        </p:nvPicPr>
        <p:blipFill>
          <a:blip r:embed="rId2" cstate="print"/>
          <a:stretch>
            <a:fillRect/>
          </a:stretch>
        </p:blipFill>
        <p:spPr>
          <a:xfrm>
            <a:off x="228600" y="1028700"/>
            <a:ext cx="8915400" cy="3581400"/>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5" name="Rectangle 4"/>
          <p:cNvSpPr/>
          <p:nvPr/>
        </p:nvSpPr>
        <p:spPr>
          <a:xfrm>
            <a:off x="152400" y="1"/>
            <a:ext cx="8610600" cy="1323439"/>
          </a:xfrm>
          <a:prstGeom prst="rect">
            <a:avLst/>
          </a:prstGeom>
        </p:spPr>
        <p:txBody>
          <a:bodyPr wrap="square">
            <a:spAutoFit/>
          </a:bodyPr>
          <a:lstStyle/>
          <a:p>
            <a:pPr algn="ctr"/>
            <a:r>
              <a:rPr lang="bn-IN" sz="4000" b="1" dirty="0" smtClean="0">
                <a:latin typeface="NikoshBAN" pitchFamily="2" charset="0"/>
                <a:cs typeface="NikoshBAN" pitchFamily="2" charset="0"/>
              </a:rPr>
              <a:t>বঙ্গবন্ধুর ৭ই মার্চের ভাষণের </a:t>
            </a:r>
            <a:r>
              <a:rPr lang="bn-IN" sz="4000" b="1" dirty="0" smtClean="0">
                <a:latin typeface="NikoshBAN" pitchFamily="2" charset="0"/>
                <a:cs typeface="NikoshBAN" pitchFamily="2" charset="0"/>
              </a:rPr>
              <a:t>পরবর্ত</a:t>
            </a:r>
            <a:r>
              <a:rPr lang="en-US" sz="4000" b="1" dirty="0" smtClean="0">
                <a:latin typeface="NikoshBAN" pitchFamily="2" charset="0"/>
                <a:cs typeface="NikoshBAN" pitchFamily="2" charset="0"/>
              </a:rPr>
              <a:t>ী </a:t>
            </a:r>
            <a:r>
              <a:rPr lang="bn-IN" sz="4000" b="1" dirty="0" smtClean="0">
                <a:latin typeface="NikoshBAN" pitchFamily="2" charset="0"/>
                <a:cs typeface="NikoshBAN" pitchFamily="2" charset="0"/>
              </a:rPr>
              <a:t>ঘটনাপ্রবাহ</a:t>
            </a:r>
            <a:r>
              <a:rPr lang="bn-IN" sz="3200" b="1" dirty="0" smtClean="0">
                <a:latin typeface="NikoshBAN" pitchFamily="2" charset="0"/>
                <a:cs typeface="NikoshBAN" pitchFamily="2" charset="0"/>
              </a:rPr>
              <a:t> </a:t>
            </a:r>
            <a:r>
              <a:rPr lang="bn-BD"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march samorik ain.jpg"/>
          <p:cNvPicPr>
            <a:picLocks noChangeAspect="1"/>
          </p:cNvPicPr>
          <p:nvPr/>
        </p:nvPicPr>
        <p:blipFill>
          <a:blip r:embed="rId2" cstate="print"/>
          <a:stretch>
            <a:fillRect/>
          </a:stretch>
        </p:blipFill>
        <p:spPr>
          <a:xfrm>
            <a:off x="1676400" y="419100"/>
            <a:ext cx="6934200" cy="3886200"/>
          </a:xfrm>
          <a:prstGeom prst="rect">
            <a:avLst/>
          </a:prstGeom>
        </p:spPr>
      </p:pic>
      <p:sp>
        <p:nvSpPr>
          <p:cNvPr id="3" name="Rectangle 2"/>
          <p:cNvSpPr/>
          <p:nvPr/>
        </p:nvSpPr>
        <p:spPr>
          <a:xfrm>
            <a:off x="990600" y="4152900"/>
            <a:ext cx="8001000" cy="1384995"/>
          </a:xfrm>
          <a:prstGeom prst="rect">
            <a:avLst/>
          </a:prstGeom>
          <a:pattFill prst="pct20">
            <a:fgClr>
              <a:srgbClr val="FFFF00"/>
            </a:fgClr>
            <a:bgClr>
              <a:schemeClr val="bg1"/>
            </a:bgClr>
          </a:patt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2800" b="1" dirty="0" smtClean="0">
                <a:latin typeface="NikoshBAN" pitchFamily="2" charset="0"/>
                <a:cs typeface="NikoshBAN" pitchFamily="2" charset="0"/>
              </a:rPr>
              <a:t>১০ই মার্চ সরকার সামরিক আইন জারি করে</a:t>
            </a:r>
            <a:r>
              <a:rPr lang="en-US" sz="2800" b="1" dirty="0">
                <a:latin typeface="NikoshBAN" pitchFamily="2" charset="0"/>
                <a:cs typeface="NikoshBAN" pitchFamily="2" charset="0"/>
              </a:rPr>
              <a:t> </a:t>
            </a:r>
            <a:r>
              <a:rPr lang="en-US" sz="2800" b="1" dirty="0" err="1" smtClean="0">
                <a:latin typeface="NikoshBAN" pitchFamily="2" charset="0"/>
                <a:cs typeface="NikoshBAN" pitchFamily="2" charset="0"/>
              </a:rPr>
              <a:t>সবাইকে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কাজে</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যোগদানের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নির্দেশ</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দেয়া</a:t>
            </a:r>
            <a:r>
              <a:rPr lang="bn-BD" sz="2800" b="1" dirty="0" smtClean="0">
                <a:latin typeface="NikoshBAN" pitchFamily="2" charset="0"/>
                <a:cs typeface="NikoshBAN" pitchFamily="2" charset="0"/>
              </a:rPr>
              <a:t>র পরও আন্দোলন চলমান থাকে</a:t>
            </a:r>
            <a:r>
              <a:rPr lang="bn-IN" sz="2800" b="1" dirty="0" smtClean="0">
                <a:latin typeface="NikoshBAN" pitchFamily="2" charset="0"/>
                <a:cs typeface="NikoshBAN" pitchFamily="2" charset="0"/>
              </a:rPr>
              <a:t>। </a:t>
            </a:r>
            <a:r>
              <a:rPr lang="bn-BD" sz="1800" b="1" dirty="0" smtClean="0">
                <a:latin typeface="NikoshBAN" pitchFamily="2" charset="0"/>
                <a:cs typeface="NikoshBAN" pitchFamily="2" charset="0"/>
              </a:rPr>
              <a:t> </a:t>
            </a:r>
            <a:endParaRPr lang="en-US" sz="1800" b="1" dirty="0">
              <a:latin typeface="NikoshBAN" pitchFamily="2" charset="0"/>
              <a:cs typeface="NikoshBAN" pitchFamily="2" charset="0"/>
            </a:endParaRPr>
          </a:p>
        </p:txBody>
      </p:sp>
      <p:sp>
        <p:nvSpPr>
          <p:cNvPr id="4" name="Rectangle 3"/>
          <p:cNvSpPr/>
          <p:nvPr/>
        </p:nvSpPr>
        <p:spPr>
          <a:xfrm>
            <a:off x="0" y="342900"/>
            <a:ext cx="1524000" cy="2677656"/>
          </a:xfrm>
          <a:prstGeom prst="rect">
            <a:avLst/>
          </a:prstGeom>
        </p:spPr>
        <p:txBody>
          <a:bodyPr wrap="square">
            <a:spAutoFit/>
          </a:bodyPr>
          <a:lstStyle/>
          <a:p>
            <a:pPr algn="ctr"/>
            <a:r>
              <a:rPr lang="bn-IN" sz="2800" b="1" dirty="0" smtClean="0">
                <a:latin typeface="NikoshBAN" pitchFamily="2" charset="0"/>
                <a:cs typeface="NikoshBAN" pitchFamily="2" charset="0"/>
              </a:rPr>
              <a:t>ভাষণের </a:t>
            </a:r>
          </a:p>
          <a:p>
            <a:pPr algn="ct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পরবর্ত</a:t>
            </a:r>
            <a:r>
              <a:rPr lang="en-US" sz="2800" b="1" dirty="0" smtClean="0">
                <a:latin typeface="NikoshBAN" pitchFamily="2" charset="0"/>
                <a:cs typeface="NikoshBAN" pitchFamily="2" charset="0"/>
              </a:rPr>
              <a:t>ী </a:t>
            </a: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 </a:t>
            </a:r>
          </a:p>
          <a:p>
            <a:pPr algn="ctr"/>
            <a:r>
              <a:rPr lang="bn-IN" sz="2800" b="1" dirty="0" smtClean="0">
                <a:latin typeface="NikoshBAN" pitchFamily="2" charset="0"/>
                <a:cs typeface="NikoshBAN" pitchFamily="2" charset="0"/>
              </a:rPr>
              <a:t>ঘটনা</a:t>
            </a:r>
            <a:endParaRPr lang="en-US"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প্রবাহ</a:t>
            </a:r>
            <a:r>
              <a:rPr lang="bn-IN" sz="2000" b="1" dirty="0" smtClean="0">
                <a:latin typeface="NikoshBAN" pitchFamily="2" charset="0"/>
                <a:cs typeface="NikoshBAN" pitchFamily="2" charset="0"/>
              </a:rPr>
              <a:t> </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457700"/>
            <a:ext cx="8534400" cy="1077218"/>
          </a:xfrm>
          <a:prstGeom prst="rect">
            <a:avLst/>
          </a:prstGeom>
          <a:pattFill prst="pct20">
            <a:fgClr>
              <a:srgbClr val="FFFF00"/>
            </a:fgClr>
            <a:bgClr>
              <a:schemeClr val="bg1"/>
            </a:bgClr>
          </a:patt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3200" b="1" dirty="0" smtClean="0">
                <a:latin typeface="NikoshBAN" pitchFamily="2" charset="0"/>
                <a:cs typeface="NikoshBAN" pitchFamily="2" charset="0"/>
              </a:rPr>
              <a:t>১৬ই মার্চ থেকে ইয়াহিয়া-মুজিব আলোচনা শুরু হয়</a:t>
            </a:r>
            <a:r>
              <a:rPr lang="bn-IN" sz="1800" b="1" dirty="0" smtClean="0">
                <a:latin typeface="NikoshBAN" pitchFamily="2" charset="0"/>
                <a:cs typeface="NikoshBAN" pitchFamily="2" charset="0"/>
              </a:rPr>
              <a:t>।  </a:t>
            </a:r>
            <a:r>
              <a:rPr lang="bn-BD" sz="1800" b="1" dirty="0" smtClean="0">
                <a:latin typeface="NikoshBAN" pitchFamily="2" charset="0"/>
                <a:cs typeface="NikoshBAN" pitchFamily="2" charset="0"/>
              </a:rPr>
              <a:t> </a:t>
            </a:r>
            <a:endParaRPr lang="en-US" sz="1800" b="1" dirty="0">
              <a:latin typeface="NikoshBAN" pitchFamily="2" charset="0"/>
              <a:cs typeface="NikoshBAN" pitchFamily="2" charset="0"/>
            </a:endParaRPr>
          </a:p>
        </p:txBody>
      </p:sp>
      <p:pic>
        <p:nvPicPr>
          <p:cNvPr id="5" name="Picture 4" descr="March-19 mujib iyahia.jpg"/>
          <p:cNvPicPr>
            <a:picLocks noChangeAspect="1"/>
          </p:cNvPicPr>
          <p:nvPr/>
        </p:nvPicPr>
        <p:blipFill>
          <a:blip r:embed="rId2" cstate="print"/>
          <a:stretch>
            <a:fillRect/>
          </a:stretch>
        </p:blipFill>
        <p:spPr>
          <a:xfrm>
            <a:off x="1752600" y="495300"/>
            <a:ext cx="7162800" cy="3429000"/>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
        <p:nvSpPr>
          <p:cNvPr id="6" name="Rectangle 5"/>
          <p:cNvSpPr/>
          <p:nvPr/>
        </p:nvSpPr>
        <p:spPr>
          <a:xfrm>
            <a:off x="0" y="342900"/>
            <a:ext cx="1676400" cy="2677656"/>
          </a:xfrm>
          <a:prstGeom prst="rect">
            <a:avLst/>
          </a:prstGeom>
        </p:spPr>
        <p:txBody>
          <a:bodyPr wrap="square">
            <a:spAutoFit/>
          </a:bodyPr>
          <a:lstStyle/>
          <a:p>
            <a:pPr algn="ctr"/>
            <a:r>
              <a:rPr lang="bn-IN" sz="2800" b="1" dirty="0" smtClean="0">
                <a:latin typeface="NikoshBAN" pitchFamily="2" charset="0"/>
                <a:cs typeface="NikoshBAN" pitchFamily="2" charset="0"/>
              </a:rPr>
              <a:t>ভাষণের </a:t>
            </a:r>
          </a:p>
          <a:p>
            <a:pPr algn="ct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পরবর্ত</a:t>
            </a:r>
            <a:r>
              <a:rPr lang="en-US" sz="2800" b="1" dirty="0" smtClean="0">
                <a:latin typeface="NikoshBAN" pitchFamily="2" charset="0"/>
                <a:cs typeface="NikoshBAN" pitchFamily="2" charset="0"/>
              </a:rPr>
              <a:t>ী </a:t>
            </a: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 </a:t>
            </a:r>
          </a:p>
          <a:p>
            <a:pPr algn="ctr"/>
            <a:r>
              <a:rPr lang="bn-IN" sz="2800" b="1" dirty="0" smtClean="0">
                <a:latin typeface="NikoshBAN" pitchFamily="2" charset="0"/>
                <a:cs typeface="NikoshBAN" pitchFamily="2" charset="0"/>
              </a:rPr>
              <a:t>ঘটনা</a:t>
            </a:r>
          </a:p>
          <a:p>
            <a:pPr algn="ctr"/>
            <a:r>
              <a:rPr lang="bn-IN" sz="2800" b="1" dirty="0" smtClean="0">
                <a:latin typeface="NikoshBAN" pitchFamily="2" charset="0"/>
                <a:cs typeface="NikoshBAN" pitchFamily="2" charset="0"/>
              </a:rPr>
              <a:t>প্রবাহ</a:t>
            </a:r>
            <a:r>
              <a:rPr lang="bn-IN" sz="2000" b="1" dirty="0" smtClean="0">
                <a:latin typeface="NikoshBAN" pitchFamily="2" charset="0"/>
                <a:cs typeface="NikoshBAN" pitchFamily="2" charset="0"/>
              </a:rPr>
              <a:t> </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p:spTree>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47800" y="419100"/>
            <a:ext cx="7391400" cy="3886200"/>
          </a:xfrm>
          <a:prstGeom prst="rect">
            <a:avLst/>
          </a:prstGeom>
        </p:spPr>
      </p:pic>
      <p:sp>
        <p:nvSpPr>
          <p:cNvPr id="3" name="Rectangle 2"/>
          <p:cNvSpPr/>
          <p:nvPr/>
        </p:nvSpPr>
        <p:spPr>
          <a:xfrm>
            <a:off x="457200" y="4457700"/>
            <a:ext cx="8305800" cy="1077218"/>
          </a:xfrm>
          <a:prstGeom prst="rect">
            <a:avLst/>
          </a:prstGeom>
          <a:pattFill prst="pct20">
            <a:fgClr>
              <a:srgbClr val="FFFF00"/>
            </a:fgClr>
            <a:bgClr>
              <a:schemeClr val="bg1"/>
            </a:bgClr>
          </a:patt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3200" b="1" dirty="0" smtClean="0">
                <a:latin typeface="NikoshBAN" pitchFamily="2" charset="0"/>
                <a:cs typeface="NikoshBAN" pitchFamily="2" charset="0"/>
              </a:rPr>
              <a:t>২২</a:t>
            </a:r>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মার্চ হঠাৎ জুলফিকার আলী ভুট্টো ঢাকা আসেন এবং আলোচনায় অংশ নেন।   </a:t>
            </a:r>
            <a:r>
              <a:rPr lang="bn-BD"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4" name="Rectangle 3"/>
          <p:cNvSpPr/>
          <p:nvPr/>
        </p:nvSpPr>
        <p:spPr>
          <a:xfrm>
            <a:off x="0" y="342900"/>
            <a:ext cx="1524000" cy="2677656"/>
          </a:xfrm>
          <a:prstGeom prst="rect">
            <a:avLst/>
          </a:prstGeom>
        </p:spPr>
        <p:txBody>
          <a:bodyPr wrap="square">
            <a:spAutoFit/>
          </a:bodyPr>
          <a:lstStyle/>
          <a:p>
            <a:pPr algn="ctr"/>
            <a:r>
              <a:rPr lang="bn-IN" sz="2800" b="1" dirty="0" smtClean="0">
                <a:latin typeface="NikoshBAN" pitchFamily="2" charset="0"/>
                <a:cs typeface="NikoshBAN" pitchFamily="2" charset="0"/>
              </a:rPr>
              <a:t>ভাষণের </a:t>
            </a:r>
          </a:p>
          <a:p>
            <a:pPr algn="ct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পরবর্ত</a:t>
            </a:r>
            <a:r>
              <a:rPr lang="en-US" sz="2800" b="1" dirty="0" smtClean="0">
                <a:latin typeface="NikoshBAN" pitchFamily="2" charset="0"/>
                <a:cs typeface="NikoshBAN" pitchFamily="2" charset="0"/>
              </a:rPr>
              <a:t>ী </a:t>
            </a: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 </a:t>
            </a:r>
          </a:p>
          <a:p>
            <a:pPr algn="ctr"/>
            <a:r>
              <a:rPr lang="bn-IN" sz="2800" b="1" dirty="0" smtClean="0">
                <a:latin typeface="NikoshBAN" pitchFamily="2" charset="0"/>
                <a:cs typeface="NikoshBAN" pitchFamily="2" charset="0"/>
              </a:rPr>
              <a:t>ঘটনা</a:t>
            </a:r>
            <a:endParaRPr lang="en-US"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প্রবাহ</a:t>
            </a:r>
            <a:r>
              <a:rPr lang="bn-IN" sz="2000" b="1" dirty="0" smtClean="0">
                <a:latin typeface="NikoshBAN" pitchFamily="2" charset="0"/>
                <a:cs typeface="NikoshBAN" pitchFamily="2" charset="0"/>
              </a:rPr>
              <a:t> </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4229100"/>
            <a:ext cx="8686800" cy="1200329"/>
          </a:xfrm>
          <a:prstGeom prst="rect">
            <a:avLst/>
          </a:prstGeom>
          <a:blipFill>
            <a:blip r:embed="rId3"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2400" b="1" dirty="0" smtClean="0">
                <a:latin typeface="NikoshBAN" pitchFamily="2" charset="0"/>
                <a:cs typeface="NikoshBAN" pitchFamily="2" charset="0"/>
              </a:rPr>
              <a:t>২৩</a:t>
            </a:r>
            <a:r>
              <a:rPr lang="en-US" sz="2400" b="1" dirty="0" smtClean="0">
                <a:latin typeface="NikoshBAN" pitchFamily="2" charset="0"/>
                <a:cs typeface="NikoshBAN" pitchFamily="2" charset="0"/>
              </a:rPr>
              <a:t> </a:t>
            </a:r>
            <a:r>
              <a:rPr lang="bn-IN" sz="2400" b="1" dirty="0" smtClean="0">
                <a:latin typeface="NikoshBAN" pitchFamily="2" charset="0"/>
                <a:cs typeface="NikoshBAN" pitchFamily="2" charset="0"/>
              </a:rPr>
              <a:t>মার্চ পাকিস্তানের প্রজাতন্ত্র দিবসে এদেশের ঘরে ঘরে পাকিস্তানের পতাকার বদলে স্বাধীন বাংলার পতাকা উত্তোলন করা হয়। </a:t>
            </a:r>
            <a:r>
              <a:rPr lang="bn-BD"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pic>
        <p:nvPicPr>
          <p:cNvPr id="10" name="Picture 9" descr="rrtt.jpeg"/>
          <p:cNvPicPr>
            <a:picLocks noChangeAspect="1"/>
          </p:cNvPicPr>
          <p:nvPr/>
        </p:nvPicPr>
        <p:blipFill>
          <a:blip r:embed="rId4" cstate="print"/>
          <a:stretch>
            <a:fillRect/>
          </a:stretch>
        </p:blipFill>
        <p:spPr>
          <a:xfrm>
            <a:off x="1600200" y="266700"/>
            <a:ext cx="7086600" cy="38735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6" name="Rectangle 5"/>
          <p:cNvSpPr/>
          <p:nvPr/>
        </p:nvSpPr>
        <p:spPr>
          <a:xfrm>
            <a:off x="0" y="342900"/>
            <a:ext cx="1524000" cy="2677656"/>
          </a:xfrm>
          <a:prstGeom prst="rect">
            <a:avLst/>
          </a:prstGeom>
        </p:spPr>
        <p:txBody>
          <a:bodyPr wrap="square">
            <a:spAutoFit/>
          </a:bodyPr>
          <a:lstStyle/>
          <a:p>
            <a:pPr algn="ctr"/>
            <a:r>
              <a:rPr lang="bn-IN" sz="2800" b="1" dirty="0" smtClean="0">
                <a:latin typeface="NikoshBAN" pitchFamily="2" charset="0"/>
                <a:cs typeface="NikoshBAN" pitchFamily="2" charset="0"/>
              </a:rPr>
              <a:t>ভাষণের </a:t>
            </a:r>
          </a:p>
          <a:p>
            <a:pPr algn="ct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পরবর্তি</a:t>
            </a:r>
          </a:p>
          <a:p>
            <a:pPr algn="ctr"/>
            <a:r>
              <a:rPr lang="bn-IN" sz="2800" b="1" dirty="0" smtClean="0">
                <a:latin typeface="NikoshBAN" pitchFamily="2" charset="0"/>
                <a:cs typeface="NikoshBAN" pitchFamily="2" charset="0"/>
              </a:rPr>
              <a:t> </a:t>
            </a:r>
          </a:p>
          <a:p>
            <a:pPr algn="ctr"/>
            <a:r>
              <a:rPr lang="bn-IN" sz="2800" b="1" dirty="0" smtClean="0">
                <a:latin typeface="NikoshBAN" pitchFamily="2" charset="0"/>
                <a:cs typeface="NikoshBAN" pitchFamily="2" charset="0"/>
              </a:rPr>
              <a:t>ঘটনাপ্রবাহ</a:t>
            </a:r>
            <a:r>
              <a:rPr lang="bn-IN" sz="2000" b="1" dirty="0" smtClean="0">
                <a:latin typeface="NikoshBAN" pitchFamily="2" charset="0"/>
                <a:cs typeface="NikoshBAN" pitchFamily="2" charset="0"/>
              </a:rPr>
              <a:t> </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p:spTree>
  </p:cSld>
  <p:clrMapOvr>
    <a:masterClrMapping/>
  </p:clrMapOvr>
  <p:transition spd="med">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69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535879" y="127001"/>
            <a:ext cx="5608122" cy="3619499"/>
          </a:xfrm>
          <a:prstGeom prst="roundRect">
            <a:avLst/>
          </a:prstGeom>
          <a:blipFill>
            <a:blip r:embed="rId2" cstate="print"/>
            <a:tile tx="0" ty="0" sx="100000" sy="100000" flip="none" algn="tl"/>
          </a:blip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মো</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জিয়াউল</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হক</a:t>
            </a:r>
            <a:r>
              <a:rPr lang="en-US" sz="4000" b="1" dirty="0" smtClean="0">
                <a:solidFill>
                  <a:schemeClr val="tx1"/>
                </a:solidFill>
                <a:latin typeface="NikoshBAN" panose="02000000000000000000" pitchFamily="2" charset="0"/>
                <a:cs typeface="NikoshBAN" panose="02000000000000000000" pitchFamily="2" charset="0"/>
              </a:rPr>
              <a:t> </a:t>
            </a:r>
          </a:p>
          <a:p>
            <a:pPr algn="ctr"/>
            <a:r>
              <a:rPr lang="en-US" sz="2800" b="1" dirty="0" err="1" smtClean="0">
                <a:solidFill>
                  <a:schemeClr val="tx1"/>
                </a:solidFill>
                <a:latin typeface="NikoshBAN" panose="02000000000000000000" pitchFamily="2" charset="0"/>
                <a:cs typeface="NikoshBAN" panose="02000000000000000000" pitchFamily="2" charset="0"/>
              </a:rPr>
              <a:t>প্রভাষক</a:t>
            </a:r>
            <a:endParaRPr lang="en-US" sz="2800" b="1" dirty="0" smtClean="0">
              <a:solidFill>
                <a:schemeClr val="tx1"/>
              </a:solidFill>
              <a:latin typeface="NikoshBAN" panose="02000000000000000000" pitchFamily="2" charset="0"/>
              <a:cs typeface="NikoshBAN" panose="02000000000000000000" pitchFamily="2" charset="0"/>
            </a:endParaRPr>
          </a:p>
          <a:p>
            <a:pPr algn="ctr"/>
            <a:r>
              <a:rPr lang="en-US" sz="2800" b="1" dirty="0" err="1" smtClean="0">
                <a:solidFill>
                  <a:schemeClr val="tx1"/>
                </a:solidFill>
                <a:latin typeface="NikoshBAN" panose="02000000000000000000" pitchFamily="2" charset="0"/>
                <a:cs typeface="NikoshBAN" panose="02000000000000000000" pitchFamily="2" charset="0"/>
              </a:rPr>
              <a:t>ইসলামের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ইতিহাস</a:t>
            </a:r>
            <a:r>
              <a:rPr lang="en-US" sz="2800" b="1" dirty="0" smtClean="0">
                <a:solidFill>
                  <a:schemeClr val="tx1"/>
                </a:solidFill>
                <a:latin typeface="NikoshBAN" panose="02000000000000000000" pitchFamily="2" charset="0"/>
                <a:cs typeface="NikoshBAN" panose="02000000000000000000" pitchFamily="2" charset="0"/>
              </a:rPr>
              <a:t> ও </a:t>
            </a:r>
            <a:r>
              <a:rPr lang="en-US" sz="2800" b="1" dirty="0" err="1" smtClean="0">
                <a:solidFill>
                  <a:schemeClr val="tx1"/>
                </a:solidFill>
                <a:latin typeface="NikoshBAN" panose="02000000000000000000" pitchFamily="2" charset="0"/>
                <a:cs typeface="NikoshBAN" panose="02000000000000000000" pitchFamily="2" charset="0"/>
              </a:rPr>
              <a:t>সংস্কৃতি</a:t>
            </a:r>
            <a:r>
              <a:rPr lang="en-US" sz="3200" b="1" dirty="0" smtClean="0">
                <a:solidFill>
                  <a:schemeClr val="tx1"/>
                </a:solidFill>
                <a:latin typeface="NikoshBAN" panose="02000000000000000000" pitchFamily="2" charset="0"/>
                <a:cs typeface="NikoshBAN" panose="02000000000000000000" pitchFamily="2" charset="0"/>
              </a:rPr>
              <a:t> </a:t>
            </a:r>
          </a:p>
          <a:p>
            <a:pPr algn="ct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রাজশাহী</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ক্যান্টনমেন্ট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বোর্ড</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স্কুল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এন্ড</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কলেজ</a:t>
            </a:r>
            <a:r>
              <a:rPr lang="en-US" sz="2800" b="1" dirty="0" smtClean="0">
                <a:solidFill>
                  <a:schemeClr val="tx1"/>
                </a:solidFill>
                <a:latin typeface="NikoshBAN" panose="02000000000000000000" pitchFamily="2" charset="0"/>
                <a:cs typeface="NikoshBAN" panose="02000000000000000000" pitchFamily="2" charset="0"/>
              </a:rPr>
              <a:t> </a:t>
            </a:r>
          </a:p>
          <a:p>
            <a:pPr algn="ctr"/>
            <a:r>
              <a:rPr lang="en-US" sz="2400" b="1" dirty="0" err="1" smtClean="0">
                <a:solidFill>
                  <a:schemeClr val="tx1"/>
                </a:solidFill>
                <a:latin typeface="NikoshBAN" panose="02000000000000000000" pitchFamily="2" charset="0"/>
                <a:cs typeface="NikoshBAN" panose="02000000000000000000" pitchFamily="2" charset="0"/>
              </a:rPr>
              <a:t>রাজশাহী</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সেনানিবাস</a:t>
            </a:r>
            <a:r>
              <a:rPr lang="en-US" sz="2400" b="1" dirty="0" smtClean="0">
                <a:solidFill>
                  <a:schemeClr val="tx1"/>
                </a:solidFill>
                <a:latin typeface="NikoshBAN" panose="02000000000000000000" pitchFamily="2" charset="0"/>
                <a:cs typeface="NikoshBAN" panose="02000000000000000000" pitchFamily="2" charset="0"/>
              </a:rPr>
              <a:t>। </a:t>
            </a:r>
          </a:p>
          <a:p>
            <a:pPr algn="ctr"/>
            <a:r>
              <a:rPr lang="en-US" sz="2400" b="1" dirty="0" err="1" smtClean="0">
                <a:solidFill>
                  <a:schemeClr val="tx1"/>
                </a:solidFill>
                <a:latin typeface="NikoshBAN" panose="02000000000000000000" pitchFamily="2" charset="0"/>
                <a:cs typeface="NikoshBAN" panose="02000000000000000000" pitchFamily="2" charset="0"/>
              </a:rPr>
              <a:t>মোবাইল</a:t>
            </a:r>
            <a:r>
              <a:rPr lang="en-US" sz="2400" b="1" dirty="0" smtClean="0">
                <a:solidFill>
                  <a:schemeClr val="tx1"/>
                </a:solidFill>
                <a:latin typeface="NikoshBAN" panose="02000000000000000000" pitchFamily="2" charset="0"/>
                <a:cs typeface="NikoshBAN" panose="02000000000000000000" pitchFamily="2" charset="0"/>
              </a:rPr>
              <a:t>: ০১৭৪১-৭৭৩৯৪০  </a:t>
            </a:r>
          </a:p>
          <a:p>
            <a:pPr algn="ctr"/>
            <a:r>
              <a:rPr lang="en-US" sz="2000" b="1" dirty="0" smtClean="0">
                <a:solidFill>
                  <a:schemeClr val="tx1"/>
                </a:solidFill>
                <a:latin typeface="NikoshBAN" panose="02000000000000000000" pitchFamily="2" charset="0"/>
                <a:cs typeface="NikoshBAN" panose="02000000000000000000" pitchFamily="2" charset="0"/>
              </a:rPr>
              <a:t>ই–</a:t>
            </a:r>
            <a:r>
              <a:rPr lang="en-US" sz="2000" b="1" dirty="0" err="1" smtClean="0">
                <a:solidFill>
                  <a:schemeClr val="tx1"/>
                </a:solidFill>
                <a:latin typeface="NikoshBAN" panose="02000000000000000000" pitchFamily="2" charset="0"/>
                <a:cs typeface="NikoshBAN" panose="02000000000000000000" pitchFamily="2" charset="0"/>
              </a:rPr>
              <a:t>মেইল</a:t>
            </a:r>
            <a:r>
              <a:rPr lang="en-US" sz="2000" b="1" dirty="0" smtClean="0">
                <a:solidFill>
                  <a:schemeClr val="tx1"/>
                </a:solidFill>
                <a:latin typeface="NikoshBAN" panose="02000000000000000000" pitchFamily="2" charset="0"/>
                <a:cs typeface="NikoshBAN" panose="02000000000000000000" pitchFamily="2" charset="0"/>
              </a:rPr>
              <a:t>:</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smtClean="0">
                <a:solidFill>
                  <a:schemeClr val="tx1"/>
                </a:solidFill>
                <a:latin typeface="NikoshBAN" panose="02000000000000000000" pitchFamily="2" charset="0"/>
                <a:cs typeface="NikoshBAN" panose="02000000000000000000" pitchFamily="2" charset="0"/>
                <a:hlinkClick r:id="rId3"/>
              </a:rPr>
              <a:t>ziaul39@gma</a:t>
            </a:r>
            <a:r>
              <a:rPr lang="en-US" sz="3200" b="1" dirty="0" smtClean="0">
                <a:solidFill>
                  <a:schemeClr val="tx1"/>
                </a:solidFill>
                <a:latin typeface="NikoshBAN" panose="02000000000000000000" pitchFamily="2" charset="0"/>
                <a:cs typeface="NikoshBAN" panose="02000000000000000000" pitchFamily="2" charset="0"/>
                <a:hlinkClick r:id="rId3"/>
              </a:rPr>
              <a:t>il.com</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389194" y="3746500"/>
            <a:ext cx="8437010" cy="1580253"/>
          </a:xfrm>
          <a:prstGeom prst="roundRect">
            <a:avLst/>
          </a:prstGeom>
          <a:blipFill>
            <a:blip r:embed="rId4" cstate="print"/>
            <a:tile tx="0" ty="0" sx="100000" sy="100000" flip="none" algn="tl"/>
          </a:blip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বিষয়</a:t>
            </a:r>
            <a:r>
              <a:rPr lang="en-US" sz="3600" b="1" dirty="0" smtClean="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ইসলামের</a:t>
            </a:r>
            <a:r>
              <a:rPr lang="en-US" sz="3600" b="1" dirty="0" smtClean="0">
                <a:solidFill>
                  <a:schemeClr val="tx1"/>
                </a:solidFill>
                <a:latin typeface="NikoshBAN" panose="02000000000000000000" pitchFamily="2" charset="0"/>
                <a:cs typeface="NikoshBAN" panose="02000000000000000000" pitchFamily="2" charset="0"/>
              </a:rPr>
              <a:t> </a:t>
            </a:r>
            <a:r>
              <a:rPr lang="bn-IN" sz="3600" b="1" dirty="0" smtClean="0">
                <a:solidFill>
                  <a:schemeClr val="tx1"/>
                </a:solidFill>
                <a:latin typeface="NikoshBAN" panose="02000000000000000000" pitchFamily="2" charset="0"/>
                <a:cs typeface="NikoshBAN" panose="02000000000000000000" pitchFamily="2" charset="0"/>
              </a:rPr>
              <a:t> ইতিহাস ও</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সংস্কৃতি</a:t>
            </a:r>
            <a:r>
              <a:rPr lang="en-US" sz="3600" b="1" dirty="0" smtClean="0">
                <a:solidFill>
                  <a:schemeClr val="tx1"/>
                </a:solidFill>
                <a:latin typeface="NikoshBAN" panose="02000000000000000000" pitchFamily="2" charset="0"/>
                <a:cs typeface="NikoshBAN" panose="02000000000000000000" pitchFamily="2" charset="0"/>
              </a:rPr>
              <a:t> </a:t>
            </a:r>
            <a:endParaRPr lang="bn-IN" sz="3600" b="1" dirty="0" smtClean="0">
              <a:solidFill>
                <a:schemeClr val="tx1"/>
              </a:solidFill>
              <a:latin typeface="NikoshBAN" panose="02000000000000000000" pitchFamily="2" charset="0"/>
              <a:cs typeface="NikoshBAN" panose="02000000000000000000" pitchFamily="2" charset="0"/>
            </a:endParaRPr>
          </a:p>
          <a:p>
            <a:pPr algn="ctr"/>
            <a:r>
              <a:rPr lang="bn-IN" sz="3600" b="1" dirty="0" smtClean="0">
                <a:solidFill>
                  <a:schemeClr val="tx1"/>
                </a:solidFill>
                <a:latin typeface="NikoshBAN" panose="02000000000000000000" pitchFamily="2" charset="0"/>
                <a:cs typeface="NikoshBAN" panose="02000000000000000000" pitchFamily="2" charset="0"/>
              </a:rPr>
              <a:t>শ্রেণি</a:t>
            </a:r>
            <a:r>
              <a:rPr lang="en-US" sz="3600" b="1" dirty="0" smtClean="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একাদশ</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দ্বাদশ</a:t>
            </a:r>
            <a:r>
              <a:rPr lang="en-US" sz="3600" b="1" dirty="0" smtClean="0">
                <a:solidFill>
                  <a:schemeClr val="tx1"/>
                </a:solidFill>
                <a:latin typeface="NikoshBAN" panose="02000000000000000000" pitchFamily="2" charset="0"/>
                <a:cs typeface="NikoshBAN" panose="02000000000000000000" pitchFamily="2" charset="0"/>
              </a:rPr>
              <a:t> </a:t>
            </a:r>
            <a:endParaRPr lang="bn-IN" sz="3600" b="1" dirty="0">
              <a:solidFill>
                <a:schemeClr val="tx1"/>
              </a:solidFill>
              <a:latin typeface="NikoshBAN" panose="02000000000000000000" pitchFamily="2" charset="0"/>
              <a:cs typeface="NikoshBAN" panose="02000000000000000000" pitchFamily="2" charset="0"/>
            </a:endParaRPr>
          </a:p>
          <a:p>
            <a:pPr algn="ctr"/>
            <a:r>
              <a:rPr lang="bn-IN" sz="3600" b="1" dirty="0" smtClean="0">
                <a:solidFill>
                  <a:schemeClr val="tx1"/>
                </a:solidFill>
                <a:latin typeface="NikoshBAN" panose="02000000000000000000" pitchFamily="2" charset="0"/>
                <a:cs typeface="NikoshBAN" panose="02000000000000000000" pitchFamily="2" charset="0"/>
              </a:rPr>
              <a:t>সময়</a:t>
            </a:r>
            <a:r>
              <a:rPr lang="en-US" sz="3600" b="1" dirty="0" smtClean="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৫০ মিনিট</a:t>
            </a:r>
          </a:p>
        </p:txBody>
      </p:sp>
      <p:sp>
        <p:nvSpPr>
          <p:cNvPr id="8" name="10-Point Star 7"/>
          <p:cNvSpPr/>
          <p:nvPr/>
        </p:nvSpPr>
        <p:spPr>
          <a:xfrm>
            <a:off x="2057400" y="286988"/>
            <a:ext cx="1478478" cy="3236025"/>
          </a:xfrm>
          <a:prstGeom prst="star10">
            <a:avLst/>
          </a:prstGeom>
          <a:blipFill>
            <a:blip r:embed="rId5" cstate="print"/>
            <a:tile tx="0" ty="0" sx="100000" sy="100000" flip="none" algn="tl"/>
          </a:blip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প</a:t>
            </a:r>
            <a:endParaRPr lang="en-US" sz="4800" b="1" dirty="0" smtClean="0">
              <a:solidFill>
                <a:schemeClr val="tx1"/>
              </a:solidFill>
              <a:latin typeface="NikoshBAN" panose="02000000000000000000" pitchFamily="2" charset="0"/>
              <a:cs typeface="NikoshBAN" panose="02000000000000000000" pitchFamily="2" charset="0"/>
            </a:endParaRPr>
          </a:p>
          <a:p>
            <a:pPr algn="ctr"/>
            <a:r>
              <a:rPr lang="bn-IN" sz="4800" b="1" dirty="0" smtClean="0">
                <a:solidFill>
                  <a:schemeClr val="tx1"/>
                </a:solidFill>
                <a:latin typeface="NikoshBAN" panose="02000000000000000000" pitchFamily="2" charset="0"/>
                <a:cs typeface="NikoshBAN" panose="02000000000000000000" pitchFamily="2" charset="0"/>
              </a:rPr>
              <a:t>রি</a:t>
            </a:r>
            <a:endParaRPr lang="en-US" sz="4800" b="1" dirty="0" smtClean="0">
              <a:solidFill>
                <a:schemeClr val="tx1"/>
              </a:solidFill>
              <a:latin typeface="NikoshBAN" panose="02000000000000000000" pitchFamily="2" charset="0"/>
              <a:cs typeface="NikoshBAN" panose="02000000000000000000" pitchFamily="2" charset="0"/>
            </a:endParaRPr>
          </a:p>
          <a:p>
            <a:pPr algn="ctr"/>
            <a:r>
              <a:rPr lang="bn-IN" sz="4800" b="1" dirty="0" smtClean="0">
                <a:solidFill>
                  <a:schemeClr val="tx1"/>
                </a:solidFill>
                <a:latin typeface="NikoshBAN" panose="02000000000000000000" pitchFamily="2" charset="0"/>
                <a:cs typeface="NikoshBAN" panose="02000000000000000000" pitchFamily="2" charset="0"/>
              </a:rPr>
              <a:t>চি</a:t>
            </a:r>
            <a:endParaRPr lang="en-US" sz="4800" b="1" dirty="0" smtClean="0">
              <a:solidFill>
                <a:schemeClr val="tx1"/>
              </a:solidFill>
              <a:latin typeface="NikoshBAN" panose="02000000000000000000" pitchFamily="2" charset="0"/>
              <a:cs typeface="NikoshBAN" panose="02000000000000000000" pitchFamily="2" charset="0"/>
            </a:endParaRPr>
          </a:p>
          <a:p>
            <a:pPr algn="ctr"/>
            <a:r>
              <a:rPr lang="bn-IN" sz="4800" b="1" dirty="0" smtClean="0">
                <a:solidFill>
                  <a:schemeClr val="tx1"/>
                </a:solidFill>
                <a:latin typeface="NikoshBAN" panose="02000000000000000000" pitchFamily="2" charset="0"/>
                <a:cs typeface="NikoshBAN" panose="02000000000000000000" pitchFamily="2" charset="0"/>
              </a:rPr>
              <a:t>তি</a:t>
            </a:r>
            <a:endParaRPr lang="en-US" sz="4800" b="1" dirty="0">
              <a:solidFill>
                <a:schemeClr val="tx1"/>
              </a:solidFill>
              <a:latin typeface="NikoshBAN" panose="02000000000000000000" pitchFamily="2" charset="0"/>
              <a:cs typeface="NikoshBAN" panose="02000000000000000000" pitchFamily="2" charset="0"/>
            </a:endParaRPr>
          </a:p>
        </p:txBody>
      </p:sp>
      <p:pic>
        <p:nvPicPr>
          <p:cNvPr id="1026" name="Picture 2" descr="C:\Users\lab\Desktop\Zia QCSC\PIC\Untitled.jpg"/>
          <p:cNvPicPr>
            <a:picLocks noChangeAspect="1" noChangeArrowheads="1"/>
          </p:cNvPicPr>
          <p:nvPr/>
        </p:nvPicPr>
        <p:blipFill>
          <a:blip r:embed="rId6" cstate="print"/>
          <a:srcRect/>
          <a:stretch>
            <a:fillRect/>
          </a:stretch>
        </p:blipFill>
        <p:spPr bwMode="auto">
          <a:xfrm>
            <a:off x="152400" y="719873"/>
            <a:ext cx="1614488" cy="2063750"/>
          </a:xfrm>
          <a:prstGeom prst="rect">
            <a:avLst/>
          </a:prstGeom>
          <a:noFill/>
        </p:spPr>
      </p:pic>
    </p:spTree>
    <p:extLst>
      <p:ext uri="{BB962C8B-B14F-4D97-AF65-F5344CB8AC3E}">
        <p14:creationId xmlns="" xmlns:p14="http://schemas.microsoft.com/office/powerpoint/2010/main" val="2155741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95414307_7c3d92b7-28be-4fde-9c0c-fc15a66ef676.jpg"/>
          <p:cNvPicPr>
            <a:picLocks noChangeAspect="1"/>
          </p:cNvPicPr>
          <p:nvPr/>
        </p:nvPicPr>
        <p:blipFill>
          <a:blip r:embed="rId2" cstate="print"/>
          <a:stretch>
            <a:fillRect/>
          </a:stretch>
        </p:blipFill>
        <p:spPr>
          <a:xfrm>
            <a:off x="1524000" y="266700"/>
            <a:ext cx="6705599" cy="3886200"/>
          </a:xfrm>
          <a:prstGeom prst="rect">
            <a:avLst/>
          </a:prstGeom>
        </p:spPr>
      </p:pic>
      <p:sp>
        <p:nvSpPr>
          <p:cNvPr id="3" name="Rectangle 2"/>
          <p:cNvSpPr/>
          <p:nvPr/>
        </p:nvSpPr>
        <p:spPr>
          <a:xfrm>
            <a:off x="0" y="4514671"/>
            <a:ext cx="8839200" cy="1200329"/>
          </a:xfrm>
          <a:prstGeom prst="rect">
            <a:avLst/>
          </a:prstGeom>
          <a:blipFill>
            <a:blip r:embed="rId3"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2400" b="1" dirty="0" smtClean="0">
                <a:latin typeface="NikoshBAN" pitchFamily="2" charset="0"/>
                <a:cs typeface="NikoshBAN" pitchFamily="2" charset="0"/>
              </a:rPr>
              <a:t>২৫এ মার্চ ইয়াহিয়া খান গোপনে ঢাকা ত্যাগ করেন। তার আগে তিনি সামরিক বাহিনীকে নিরস্ত্র বাঙালির ওপর আক্রমন চালানোর নির্দেশ দিয়ে যান।</a:t>
            </a:r>
            <a:endParaRPr lang="en-US" sz="2000" b="1" dirty="0">
              <a:latin typeface="NikoshBAN" pitchFamily="2" charset="0"/>
              <a:cs typeface="NikoshBAN" pitchFamily="2" charset="0"/>
            </a:endParaRPr>
          </a:p>
        </p:txBody>
      </p:sp>
      <p:sp>
        <p:nvSpPr>
          <p:cNvPr id="4" name="Rectangle 3"/>
          <p:cNvSpPr/>
          <p:nvPr/>
        </p:nvSpPr>
        <p:spPr>
          <a:xfrm>
            <a:off x="0" y="342900"/>
            <a:ext cx="1524000" cy="2677656"/>
          </a:xfrm>
          <a:prstGeom prst="rect">
            <a:avLst/>
          </a:prstGeom>
        </p:spPr>
        <p:txBody>
          <a:bodyPr wrap="square">
            <a:spAutoFit/>
          </a:bodyPr>
          <a:lstStyle/>
          <a:p>
            <a:pPr algn="ctr"/>
            <a:r>
              <a:rPr lang="bn-IN" sz="2800" b="1" dirty="0" smtClean="0">
                <a:latin typeface="NikoshBAN" pitchFamily="2" charset="0"/>
                <a:cs typeface="NikoshBAN" pitchFamily="2" charset="0"/>
              </a:rPr>
              <a:t>ভাষণের </a:t>
            </a:r>
          </a:p>
          <a:p>
            <a:pPr algn="ct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পরবর্ত</a:t>
            </a:r>
            <a:r>
              <a:rPr lang="en-US" sz="2800" b="1" dirty="0" smtClean="0">
                <a:latin typeface="NikoshBAN" pitchFamily="2" charset="0"/>
                <a:cs typeface="NikoshBAN" pitchFamily="2" charset="0"/>
              </a:rPr>
              <a:t>ী </a:t>
            </a: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 </a:t>
            </a:r>
          </a:p>
          <a:p>
            <a:pPr algn="ctr"/>
            <a:r>
              <a:rPr lang="bn-IN" sz="2800" b="1" dirty="0" smtClean="0">
                <a:latin typeface="NikoshBAN" pitchFamily="2" charset="0"/>
                <a:cs typeface="NikoshBAN" pitchFamily="2" charset="0"/>
              </a:rPr>
              <a:t>ঘটনা</a:t>
            </a:r>
            <a:endParaRPr lang="en-US"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প্রবাহ</a:t>
            </a:r>
            <a:r>
              <a:rPr lang="bn-IN" sz="2000" b="1" dirty="0" smtClean="0">
                <a:latin typeface="NikoshBAN" pitchFamily="2" charset="0"/>
                <a:cs typeface="NikoshBAN" pitchFamily="2" charset="0"/>
              </a:rPr>
              <a:t> </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305300"/>
            <a:ext cx="8534400" cy="1200329"/>
          </a:xfrm>
          <a:prstGeom prst="rect">
            <a:avLst/>
          </a:prstGeom>
          <a:blipFill>
            <a:blip r:embed="rId2"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2400" b="1" dirty="0" smtClean="0">
                <a:latin typeface="NikoshBAN" pitchFamily="2" charset="0"/>
                <a:cs typeface="NikoshBAN" pitchFamily="2" charset="0"/>
              </a:rPr>
              <a:t>সেই নির্দেশের ফলে, ২৫এ মার্চ মধ্যরাতে বাঙালির ওপর নেমে আসে চরম আঘাত। সেদিন রাতে পাকিস্তানি সেনারা বহু বাঙালিকে নির্বিচারে হত্যা করে। </a:t>
            </a:r>
            <a:endParaRPr lang="en-US" sz="2400" b="1" dirty="0">
              <a:latin typeface="NikoshBAN" pitchFamily="2" charset="0"/>
              <a:cs typeface="NikoshBAN" pitchFamily="2" charset="0"/>
            </a:endParaRPr>
          </a:p>
        </p:txBody>
      </p:sp>
      <p:pic>
        <p:nvPicPr>
          <p:cNvPr id="5" name="Picture 4" descr="25 march.jpg"/>
          <p:cNvPicPr>
            <a:picLocks noChangeAspect="1"/>
          </p:cNvPicPr>
          <p:nvPr/>
        </p:nvPicPr>
        <p:blipFill>
          <a:blip r:embed="rId3" cstate="print"/>
          <a:stretch>
            <a:fillRect/>
          </a:stretch>
        </p:blipFill>
        <p:spPr>
          <a:xfrm>
            <a:off x="1676400" y="266700"/>
            <a:ext cx="7010400" cy="3831492"/>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6" name="Rectangle 5"/>
          <p:cNvSpPr/>
          <p:nvPr/>
        </p:nvSpPr>
        <p:spPr>
          <a:xfrm>
            <a:off x="0" y="342900"/>
            <a:ext cx="1524000" cy="2677656"/>
          </a:xfrm>
          <a:prstGeom prst="rect">
            <a:avLst/>
          </a:prstGeom>
        </p:spPr>
        <p:txBody>
          <a:bodyPr wrap="square">
            <a:spAutoFit/>
          </a:bodyPr>
          <a:lstStyle/>
          <a:p>
            <a:pPr algn="ctr"/>
            <a:r>
              <a:rPr lang="bn-IN" sz="2800" b="1" dirty="0" smtClean="0">
                <a:latin typeface="NikoshBAN" pitchFamily="2" charset="0"/>
                <a:cs typeface="NikoshBAN" pitchFamily="2" charset="0"/>
              </a:rPr>
              <a:t>ভাষণের </a:t>
            </a:r>
          </a:p>
          <a:p>
            <a:pPr algn="ct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পরবর্ত</a:t>
            </a:r>
            <a:r>
              <a:rPr lang="en-US" sz="2800" b="1" dirty="0" smtClean="0">
                <a:latin typeface="NikoshBAN" pitchFamily="2" charset="0"/>
                <a:cs typeface="NikoshBAN" pitchFamily="2" charset="0"/>
              </a:rPr>
              <a:t>ী </a:t>
            </a:r>
            <a:endParaRPr lang="bn-IN"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 </a:t>
            </a:r>
          </a:p>
          <a:p>
            <a:pPr algn="ctr"/>
            <a:r>
              <a:rPr lang="bn-IN" sz="2800" b="1" dirty="0" smtClean="0">
                <a:latin typeface="NikoshBAN" pitchFamily="2" charset="0"/>
                <a:cs typeface="NikoshBAN" pitchFamily="2" charset="0"/>
              </a:rPr>
              <a:t>ঘটনা</a:t>
            </a:r>
            <a:endParaRPr lang="en-US" sz="2800" b="1" dirty="0" smtClean="0">
              <a:latin typeface="NikoshBAN" pitchFamily="2" charset="0"/>
              <a:cs typeface="NikoshBAN" pitchFamily="2" charset="0"/>
            </a:endParaRPr>
          </a:p>
          <a:p>
            <a:pPr algn="ctr"/>
            <a:r>
              <a:rPr lang="bn-IN" sz="2800" b="1" dirty="0" smtClean="0">
                <a:latin typeface="NikoshBAN" pitchFamily="2" charset="0"/>
                <a:cs typeface="NikoshBAN" pitchFamily="2" charset="0"/>
              </a:rPr>
              <a:t>প্রবাহ</a:t>
            </a:r>
            <a:r>
              <a:rPr lang="bn-IN" sz="2000" b="1" dirty="0" smtClean="0">
                <a:latin typeface="NikoshBAN" pitchFamily="2" charset="0"/>
                <a:cs typeface="NikoshBAN" pitchFamily="2" charset="0"/>
              </a:rPr>
              <a:t> </a:t>
            </a:r>
            <a:r>
              <a:rPr lang="bn-BD" sz="2000" b="1" dirty="0" smtClean="0">
                <a:latin typeface="NikoshBAN" pitchFamily="2" charset="0"/>
                <a:cs typeface="NikoshBAN" pitchFamily="2" charset="0"/>
              </a:rPr>
              <a:t> </a:t>
            </a:r>
            <a:endParaRPr lang="en-US" sz="2000" b="1" dirty="0">
              <a:latin typeface="NikoshBAN" pitchFamily="2" charset="0"/>
              <a:cs typeface="NikoshBAN" pitchFamily="2" charset="0"/>
            </a:endParaRPr>
          </a:p>
        </p:txBody>
      </p:sp>
    </p:spTree>
  </p:cSld>
  <p:clrMapOvr>
    <a:masterClrMapping/>
  </p:clrMapOvr>
  <p:transition spd="med">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00" y="0"/>
            <a:ext cx="4114800" cy="4190999"/>
          </a:xfrm>
          <a:prstGeom prst="rect">
            <a:avLst/>
          </a:prstGeom>
        </p:spPr>
      </p:pic>
      <p:sp>
        <p:nvSpPr>
          <p:cNvPr id="4" name="Rectangle 3"/>
          <p:cNvSpPr>
            <a:spLocks noChangeArrowheads="1"/>
          </p:cNvSpPr>
          <p:nvPr/>
        </p:nvSpPr>
        <p:spPr bwMode="auto">
          <a:xfrm>
            <a:off x="990600" y="4305300"/>
            <a:ext cx="4191000" cy="1200329"/>
          </a:xfrm>
          <a:prstGeom prst="rect">
            <a:avLst/>
          </a:prstGeom>
          <a:noFill/>
          <a:ln w="9525">
            <a:noFill/>
            <a:miter lim="800000"/>
            <a:headEnd/>
            <a:tailEnd/>
          </a:ln>
        </p:spPr>
        <p:txBody>
          <a:bodyPr wrap="square">
            <a:spAutoFit/>
          </a:bodyPr>
          <a:lstStyle/>
          <a:p>
            <a:pPr algn="ctr"/>
            <a:r>
              <a:rPr lang="bn-IN" sz="2400" b="1" dirty="0" smtClean="0">
                <a:solidFill>
                  <a:srgbClr val="002060"/>
                </a:solidFill>
                <a:effectLst>
                  <a:outerShdw blurRad="38100" dist="38100" dir="2700000" algn="tl">
                    <a:srgbClr val="000000">
                      <a:alpha val="43137"/>
                    </a:srgbClr>
                  </a:outerShdw>
                </a:effectLst>
                <a:latin typeface="Kalpurush" pitchFamily="2" charset="0"/>
                <a:ea typeface="NikoshBAN" pitchFamily="2" charset="0"/>
                <a:cs typeface="Kalpurush" pitchFamily="2" charset="0"/>
              </a:rPr>
              <a:t>২৬</a:t>
            </a:r>
            <a:r>
              <a:rPr lang="en-US" sz="2400" b="1" dirty="0" smtClean="0">
                <a:solidFill>
                  <a:srgbClr val="002060"/>
                </a:solidFill>
                <a:effectLst>
                  <a:outerShdw blurRad="38100" dist="38100" dir="2700000" algn="tl">
                    <a:srgbClr val="000000">
                      <a:alpha val="43137"/>
                    </a:srgbClr>
                  </a:outerShdw>
                </a:effectLst>
                <a:latin typeface="Kalpurush" pitchFamily="2" charset="0"/>
                <a:ea typeface="NikoshBAN" pitchFamily="2" charset="0"/>
                <a:cs typeface="Kalpurush" pitchFamily="2" charset="0"/>
              </a:rPr>
              <a:t> </a:t>
            </a:r>
            <a:r>
              <a:rPr lang="bn-IN" sz="2400" b="1" dirty="0" smtClean="0">
                <a:solidFill>
                  <a:srgbClr val="002060"/>
                </a:solidFill>
                <a:effectLst>
                  <a:outerShdw blurRad="38100" dist="38100" dir="2700000" algn="tl">
                    <a:srgbClr val="000000">
                      <a:alpha val="43137"/>
                    </a:srgbClr>
                  </a:outerShdw>
                </a:effectLst>
                <a:latin typeface="Kalpurush" pitchFamily="2" charset="0"/>
                <a:ea typeface="NikoshBAN" pitchFamily="2" charset="0"/>
                <a:cs typeface="Kalpurush" pitchFamily="2" charset="0"/>
              </a:rPr>
              <a:t>মার্চ ১৯৭১ প্রথম প্রহরে বঙ্গবন্ধুকে গ্রেফতারের পূর্ব মহূর্তে তিনি স্বাধীনতার ঘোষণা করেন</a:t>
            </a:r>
            <a:r>
              <a:rPr lang="bn-IN" sz="2400" b="1" dirty="0" smtClean="0">
                <a:solidFill>
                  <a:srgbClr val="002060"/>
                </a:solidFill>
                <a:effectLst>
                  <a:outerShdw blurRad="38100" dist="38100" dir="2700000" algn="tl">
                    <a:srgbClr val="000000">
                      <a:alpha val="43137"/>
                    </a:srgbClr>
                  </a:outerShdw>
                </a:effectLst>
                <a:latin typeface="NikoshBAN" pitchFamily="2" charset="0"/>
                <a:ea typeface="NikoshBAN" pitchFamily="2" charset="0"/>
                <a:cs typeface="NikoshBAN" pitchFamily="2" charset="0"/>
              </a:rPr>
              <a:t>।  </a:t>
            </a:r>
            <a:r>
              <a:rPr lang="bn-IN" sz="2400" b="1" dirty="0" smtClean="0">
                <a:solidFill>
                  <a:srgbClr val="002060"/>
                </a:solidFill>
                <a:effectLst>
                  <a:outerShdw blurRad="38100" dist="38100" dir="2700000" algn="tl">
                    <a:srgbClr val="000000">
                      <a:alpha val="43137"/>
                    </a:srgbClr>
                  </a:outerShdw>
                </a:effectLst>
                <a:latin typeface="SolaimanLipi" pitchFamily="65" charset="0"/>
                <a:ea typeface="NikoshBAN" pitchFamily="2" charset="0"/>
                <a:cs typeface="SolaimanLipi" pitchFamily="65" charset="0"/>
              </a:rPr>
              <a:t> </a:t>
            </a:r>
            <a:endParaRPr lang="en-US" sz="2400" b="1" dirty="0">
              <a:solidFill>
                <a:srgbClr val="002060"/>
              </a:solidFill>
              <a:effectLst>
                <a:outerShdw blurRad="38100" dist="38100" dir="2700000" algn="tl">
                  <a:srgbClr val="000000">
                    <a:alpha val="43137"/>
                  </a:srgbClr>
                </a:outerShdw>
              </a:effectLst>
              <a:latin typeface="SolaimanLipi" pitchFamily="65" charset="0"/>
              <a:ea typeface="NikoshBAN" pitchFamily="2" charset="0"/>
              <a:cs typeface="SolaimanLipi" pitchFamily="65" charset="0"/>
            </a:endParaRPr>
          </a:p>
        </p:txBody>
      </p:sp>
      <p:sp>
        <p:nvSpPr>
          <p:cNvPr id="5" name="Content Placeholder 2"/>
          <p:cNvSpPr txBox="1">
            <a:spLocks/>
          </p:cNvSpPr>
          <p:nvPr/>
        </p:nvSpPr>
        <p:spPr>
          <a:xfrm>
            <a:off x="5334000" y="190500"/>
            <a:ext cx="3581400" cy="5334000"/>
          </a:xfrm>
          <a:prstGeom prst="rect">
            <a:avLst/>
          </a:prstGeom>
          <a:blipFill>
            <a:blip r:embed="rId3" cstate="print"/>
            <a:tile tx="0" ty="0" sx="100000" sy="100000" flip="none" algn="tl"/>
          </a:blipFill>
        </p:spPr>
        <p:txBody>
          <a:bodyPr>
            <a:normAutofit fontScale="6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41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এটাই হয়তো আমার শেষ বার্তা, আজ থেকে বাংলাদেশ </a:t>
            </a:r>
            <a:r>
              <a:rPr kumimoji="0" lang="en-US" sz="4100" b="1" i="0" u="none" strike="noStrike" kern="1200" cap="none" spc="0" normalizeH="0" baseline="0" noProof="0" dirty="0" err="1" smtClean="0">
                <a:ln>
                  <a:noFill/>
                </a:ln>
                <a:solidFill>
                  <a:schemeClr val="tx1"/>
                </a:solidFill>
                <a:effectLst/>
                <a:uLnTx/>
                <a:uFillTx/>
                <a:latin typeface="Kalpurush" panose="02000600000000000000" pitchFamily="2" charset="0"/>
                <a:ea typeface="+mn-ea"/>
                <a:cs typeface="Kalpurush" panose="02000600000000000000" pitchFamily="2" charset="0"/>
              </a:rPr>
              <a:t>স্বা</a:t>
            </a:r>
            <a:r>
              <a:rPr kumimoji="0" lang="bn-IN" sz="41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ধীন।</a:t>
            </a:r>
            <a:r>
              <a:rPr kumimoji="0" lang="bn-BD" sz="41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 </a:t>
            </a:r>
            <a:r>
              <a:rPr kumimoji="0" lang="bn-IN" sz="41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আমি বাংলাদেশের মানুষকে আহবান জানাই, আপনারা যেখানেই থাকুন, আপনাদের সর্বস্ব দিয়ে দখলদার সেনাবাহিনীর বিরুদ্ধে শেষ পর্যন্ত প্রতিরোধ চালিয়ে যান। বাংলাদেশের মাটি থেকে সর্বশেষ সৈন্যটিকে উৎখাত করা এবং চূড়ান্ত বিজয় অর্জনের আগ পর্যন্ত আপনাদের যুদ্ধ অব্যাহত থাকুক। </a:t>
            </a:r>
            <a:endParaRPr kumimoji="0" lang="en-US" sz="41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0" y="342900"/>
            <a:ext cx="1295400" cy="3046988"/>
          </a:xfrm>
          <a:prstGeom prst="rect">
            <a:avLst/>
          </a:prstGeom>
        </p:spPr>
        <p:txBody>
          <a:bodyPr wrap="square">
            <a:spAutoFit/>
          </a:bodyPr>
          <a:lstStyle/>
          <a:p>
            <a:pPr algn="ctr"/>
            <a:r>
              <a:rPr lang="bn-IN" sz="3200" b="1" dirty="0" smtClean="0">
                <a:latin typeface="Kalpurush" pitchFamily="2" charset="0"/>
                <a:cs typeface="Kalpurush" pitchFamily="2" charset="0"/>
              </a:rPr>
              <a:t>ভাষণের </a:t>
            </a:r>
          </a:p>
          <a:p>
            <a:pPr algn="ctr"/>
            <a:endParaRPr lang="bn-IN" sz="3200" b="1" dirty="0" smtClean="0">
              <a:latin typeface="Kalpurush" pitchFamily="2" charset="0"/>
              <a:cs typeface="Kalpurush" pitchFamily="2" charset="0"/>
            </a:endParaRPr>
          </a:p>
          <a:p>
            <a:pPr algn="ctr"/>
            <a:r>
              <a:rPr lang="bn-IN" sz="3200" b="1" dirty="0" smtClean="0">
                <a:latin typeface="Kalpurush" pitchFamily="2" charset="0"/>
                <a:cs typeface="Kalpurush" pitchFamily="2" charset="0"/>
              </a:rPr>
              <a:t>পরবর্ত</a:t>
            </a:r>
            <a:r>
              <a:rPr lang="en-US" sz="3200" b="1" dirty="0" smtClean="0">
                <a:latin typeface="Kalpurush" pitchFamily="2" charset="0"/>
                <a:cs typeface="Kalpurush" pitchFamily="2" charset="0"/>
              </a:rPr>
              <a:t>ী </a:t>
            </a:r>
            <a:endParaRPr lang="bn-IN" sz="3200" b="1" dirty="0" smtClean="0">
              <a:latin typeface="Kalpurush" pitchFamily="2" charset="0"/>
              <a:cs typeface="Kalpurush" pitchFamily="2" charset="0"/>
            </a:endParaRPr>
          </a:p>
          <a:p>
            <a:pPr algn="ctr"/>
            <a:r>
              <a:rPr lang="bn-IN" sz="3200" b="1" dirty="0" smtClean="0">
                <a:latin typeface="Kalpurush" pitchFamily="2" charset="0"/>
                <a:cs typeface="Kalpurush" pitchFamily="2" charset="0"/>
              </a:rPr>
              <a:t> </a:t>
            </a:r>
          </a:p>
          <a:p>
            <a:pPr algn="ctr"/>
            <a:r>
              <a:rPr lang="bn-IN" sz="3200" b="1" dirty="0" smtClean="0">
                <a:latin typeface="Kalpurush" pitchFamily="2" charset="0"/>
                <a:cs typeface="Kalpurush" pitchFamily="2" charset="0"/>
              </a:rPr>
              <a:t>ঘটনা</a:t>
            </a:r>
          </a:p>
          <a:p>
            <a:pPr algn="ctr"/>
            <a:r>
              <a:rPr lang="bn-IN" sz="3200" b="1" dirty="0" smtClean="0">
                <a:latin typeface="Kalpurush" pitchFamily="2" charset="0"/>
                <a:cs typeface="Kalpurush" pitchFamily="2" charset="0"/>
              </a:rPr>
              <a:t>প্রবাহ</a:t>
            </a:r>
            <a:r>
              <a:rPr lang="bn-IN" sz="2400" b="1" dirty="0" smtClean="0">
                <a:latin typeface="Kalpurush" pitchFamily="2" charset="0"/>
                <a:cs typeface="Kalpurush" pitchFamily="2" charset="0"/>
              </a:rPr>
              <a:t> </a:t>
            </a:r>
            <a:r>
              <a:rPr lang="bn-BD"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xmlns="" val="29528156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71500"/>
            <a:ext cx="7924800" cy="1981200"/>
          </a:xfrm>
          <a:solidFill>
            <a:schemeClr val="bg2">
              <a:lumMod val="90000"/>
            </a:schemeClr>
          </a:solidFill>
        </p:spPr>
        <p:txBody>
          <a:bodyPr>
            <a:noAutofit/>
          </a:bodyPr>
          <a:lstStyle/>
          <a:p>
            <a:pPr algn="just"/>
            <a:r>
              <a:rPr lang="en-US" b="1" dirty="0" smtClean="0">
                <a:latin typeface="SutonnyMJ" pitchFamily="2" charset="0"/>
                <a:cs typeface="SutonnyMJ" pitchFamily="2" charset="0"/>
              </a:rPr>
              <a:t>2017 </a:t>
            </a:r>
            <a:r>
              <a:rPr lang="en-US" b="1" dirty="0" err="1" smtClean="0">
                <a:latin typeface="SutonnyMJ" pitchFamily="2" charset="0"/>
                <a:cs typeface="SutonnyMJ" pitchFamily="2" charset="0"/>
              </a:rPr>
              <a:t>mv‡ji</a:t>
            </a:r>
            <a:r>
              <a:rPr lang="en-US" b="1" dirty="0" smtClean="0">
                <a:latin typeface="SutonnyMJ" pitchFamily="2" charset="0"/>
                <a:cs typeface="SutonnyMJ" pitchFamily="2" charset="0"/>
              </a:rPr>
              <a:t> 30 A‡±</a:t>
            </a:r>
            <a:r>
              <a:rPr lang="en-US" b="1" dirty="0" err="1" smtClean="0">
                <a:latin typeface="SutonnyMJ" pitchFamily="2" charset="0"/>
                <a:cs typeface="SutonnyMJ" pitchFamily="2" charset="0"/>
              </a:rPr>
              <a:t>vei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BD‡b</a:t>
            </a:r>
            <a:r>
              <a:rPr lang="en-US" b="1" dirty="0" smtClean="0">
                <a:latin typeface="SutonnyMJ" pitchFamily="2" charset="0"/>
                <a:cs typeface="SutonnyMJ" pitchFamily="2" charset="0"/>
              </a:rPr>
              <a:t>‡¯‹v </a:t>
            </a:r>
            <a:r>
              <a:rPr lang="en-US" b="1" dirty="0" err="1" smtClean="0">
                <a:latin typeface="SutonnyMJ" pitchFamily="2" charset="0"/>
                <a:cs typeface="SutonnyMJ" pitchFamily="2" charset="0"/>
              </a:rPr>
              <a:t>fvlYwU‡K</a:t>
            </a:r>
            <a:r>
              <a:rPr lang="en-US" b="1" dirty="0" smtClean="0">
                <a:latin typeface="SutonnyMJ" pitchFamily="2" charset="0"/>
                <a:cs typeface="SutonnyMJ" pitchFamily="2" charset="0"/>
              </a:rPr>
              <a:t> </a:t>
            </a:r>
            <a:r>
              <a:rPr lang="en-US" b="1" dirty="0" smtClean="0">
                <a:latin typeface="Times New Roman" pitchFamily="18" charset="0"/>
                <a:cs typeface="Times New Roman" pitchFamily="18" charset="0"/>
              </a:rPr>
              <a:t>World’s Documentary Heritage</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Gi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gh©v`v</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w`‡q</a:t>
            </a:r>
            <a:r>
              <a:rPr lang="en-US" b="1" dirty="0" smtClean="0">
                <a:latin typeface="SutonnyMJ" pitchFamily="2" charset="0"/>
                <a:cs typeface="SutonnyMJ" pitchFamily="2" charset="0"/>
              </a:rPr>
              <a:t> </a:t>
            </a:r>
            <a:r>
              <a:rPr lang="en-US" b="1" dirty="0" smtClean="0">
                <a:latin typeface="Times New Roman" pitchFamily="18" charset="0"/>
                <a:cs typeface="Times New Roman" pitchFamily="18" charset="0"/>
              </a:rPr>
              <a:t>International </a:t>
            </a:r>
            <a:r>
              <a:rPr lang="en-US" b="1" dirty="0" smtClean="0">
                <a:latin typeface="Times New Roman" pitchFamily="18" charset="0"/>
                <a:cs typeface="Times New Roman" pitchFamily="18" charset="0"/>
              </a:rPr>
              <a:t>Memory </a:t>
            </a:r>
            <a:r>
              <a:rPr lang="en-US" b="1" dirty="0" smtClean="0">
                <a:latin typeface="Times New Roman" pitchFamily="18" charset="0"/>
                <a:cs typeface="Times New Roman" pitchFamily="18" charset="0"/>
              </a:rPr>
              <a:t>of the World Register- </a:t>
            </a:r>
            <a:r>
              <a:rPr lang="en-US" b="1" dirty="0" smtClean="0">
                <a:latin typeface="SutonnyMJ" pitchFamily="2" charset="0"/>
                <a:cs typeface="SutonnyMJ" pitchFamily="2" charset="0"/>
              </a:rPr>
              <a:t>G</a:t>
            </a:r>
            <a:r>
              <a:rPr lang="en-US" b="1" dirty="0" smtClean="0">
                <a:latin typeface="Times New Roman" pitchFamily="18" charset="0"/>
                <a:cs typeface="Times New Roman" pitchFamily="18" charset="0"/>
              </a:rPr>
              <a:t> </a:t>
            </a:r>
            <a:r>
              <a:rPr lang="en-US" b="1" dirty="0" smtClean="0">
                <a:latin typeface="SutonnyMJ" pitchFamily="2" charset="0"/>
                <a:cs typeface="SutonnyMJ" pitchFamily="2" charset="0"/>
              </a:rPr>
              <a:t>AšÍ©fy³ </a:t>
            </a:r>
            <a:r>
              <a:rPr lang="en-US" b="1" dirty="0" err="1" smtClean="0">
                <a:latin typeface="SutonnyMJ" pitchFamily="2" charset="0"/>
                <a:cs typeface="SutonnyMJ" pitchFamily="2" charset="0"/>
              </a:rPr>
              <a:t>K‡i‡Q</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evOvwj</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RvwZ</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wn‡m‡e</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GwU</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Avgv‡`i</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A‡bK</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eo</a:t>
            </a:r>
            <a:r>
              <a:rPr lang="en-US" b="1" dirty="0" smtClean="0">
                <a:latin typeface="SutonnyMJ" pitchFamily="2" charset="0"/>
                <a:cs typeface="SutonnyMJ" pitchFamily="2" charset="0"/>
              </a:rPr>
              <a:t> </a:t>
            </a:r>
            <a:r>
              <a:rPr lang="en-US" b="1" dirty="0" err="1" smtClean="0">
                <a:latin typeface="SutonnyMJ" pitchFamily="2" charset="0"/>
                <a:cs typeface="SutonnyMJ" pitchFamily="2" charset="0"/>
              </a:rPr>
              <a:t>AR©b</a:t>
            </a:r>
            <a:r>
              <a:rPr lang="en-US" b="1" dirty="0" smtClean="0">
                <a:latin typeface="SutonnyMJ" pitchFamily="2" charset="0"/>
                <a:cs typeface="SutonnyMJ" pitchFamily="2" charset="0"/>
              </a:rPr>
              <a:t>|</a:t>
            </a:r>
            <a:r>
              <a:rPr lang="bn-IN" b="1" dirty="0" smtClean="0">
                <a:latin typeface="SutonnyMJ" pitchFamily="2" charset="0"/>
                <a:cs typeface="SutonnyMJ" pitchFamily="2" charset="0"/>
              </a:rPr>
              <a:t> </a:t>
            </a:r>
            <a:endParaRPr lang="en-US" sz="2800" b="1" dirty="0" smtClean="0">
              <a:latin typeface="Kalpurush" panose="02000600000000000000" pitchFamily="2" charset="0"/>
              <a:cs typeface="Kalpurush" panose="02000600000000000000"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Title 4"/>
          <p:cNvSpPr>
            <a:spLocks noGrp="1"/>
          </p:cNvSpPr>
          <p:nvPr>
            <p:ph type="title"/>
          </p:nvPr>
        </p:nvSpPr>
        <p:spPr>
          <a:xfrm>
            <a:off x="914400" y="0"/>
            <a:ext cx="8229600" cy="571500"/>
          </a:xfrm>
          <a:blipFill>
            <a:blip r:embed="rId2" cstate="print"/>
            <a:tile tx="0" ty="0" sx="100000" sy="100000" flip="none" algn="tl"/>
          </a:blipFill>
        </p:spPr>
        <p:txBody>
          <a:bodyPr>
            <a:normAutofit fontScale="90000"/>
          </a:bodyPr>
          <a:lstStyle/>
          <a:p>
            <a:r>
              <a:rPr lang="bn-IN" b="1" dirty="0" smtClean="0">
                <a:latin typeface="Kalpurush" panose="02000600000000000000" pitchFamily="2" charset="0"/>
                <a:cs typeface="Kalpurush" panose="02000600000000000000" pitchFamily="2" charset="0"/>
              </a:rPr>
              <a:t/>
            </a:r>
            <a:br>
              <a:rPr lang="bn-IN" b="1" dirty="0" smtClean="0">
                <a:latin typeface="Kalpurush" panose="02000600000000000000" pitchFamily="2" charset="0"/>
                <a:cs typeface="Kalpurush" panose="02000600000000000000" pitchFamily="2" charset="0"/>
              </a:rPr>
            </a:br>
            <a:r>
              <a:rPr lang="en-US" b="1" dirty="0" err="1" smtClean="0">
                <a:latin typeface="Kalpurush" panose="02000600000000000000" pitchFamily="2" charset="0"/>
                <a:cs typeface="Kalpurush" panose="02000600000000000000" pitchFamily="2" charset="0"/>
              </a:rPr>
              <a:t>ইতিহাসের</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এক</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মূল্যবান</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দলীল</a:t>
            </a:r>
            <a:r>
              <a:rPr lang="bn-IN" b="1" dirty="0" smtClean="0">
                <a:latin typeface="Kalpurush" panose="02000600000000000000" pitchFamily="2" charset="0"/>
                <a:cs typeface="Kalpurush" panose="02000600000000000000" pitchFamily="2" charset="0"/>
              </a:rPr>
              <a:t/>
            </a:r>
            <a:br>
              <a:rPr lang="bn-IN" b="1" dirty="0" smtClean="0">
                <a:latin typeface="Kalpurush" panose="02000600000000000000" pitchFamily="2" charset="0"/>
                <a:cs typeface="Kalpurush" panose="02000600000000000000" pitchFamily="2" charset="0"/>
              </a:rPr>
            </a:br>
            <a:endParaRPr lang="en-US" dirty="0"/>
          </a:p>
        </p:txBody>
      </p:sp>
      <p:sp>
        <p:nvSpPr>
          <p:cNvPr id="7" name="Content Placeholder 2"/>
          <p:cNvSpPr txBox="1">
            <a:spLocks/>
          </p:cNvSpPr>
          <p:nvPr/>
        </p:nvSpPr>
        <p:spPr>
          <a:xfrm>
            <a:off x="1143000" y="3314700"/>
            <a:ext cx="7848600" cy="2209800"/>
          </a:xfrm>
          <a:prstGeom prst="rect">
            <a:avLst/>
          </a:prstGeom>
          <a:blipFill>
            <a:blip r:embed="rId3" cstate="print"/>
            <a:tile tx="0" ty="0" sx="100000" sy="100000" flip="none" algn="tl"/>
          </a:blipFill>
        </p:spPr>
        <p:txBody>
          <a:bodyPr vert="horz" lIns="91440" tIns="45720" rIns="91440" bIns="45720" rtlCol="0">
            <a:normAutofit fontScale="7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4400" b="1" i="0" u="none" strike="noStrike" kern="1200" cap="none" spc="0" normalizeH="0" baseline="0" noProof="0" dirty="0" smtClean="0">
                <a:ln>
                  <a:noFill/>
                </a:ln>
                <a:solidFill>
                  <a:schemeClr val="tx1"/>
                </a:solidFill>
                <a:effectLst/>
                <a:uLnTx/>
                <a:uFillTx/>
                <a:latin typeface="Kalpurush" pitchFamily="2" charset="0"/>
                <a:ea typeface="+mn-ea"/>
                <a:cs typeface="Kalpurush" pitchFamily="2" charset="0"/>
              </a:rPr>
              <a:t>এ ভাষণের পর পূর্ব পাকিস্তানের সকল স্কুল কলেজ, অফিস আদালত, কাল কারখানা বন্ধ হয়ে যায়; খাজনা ট্যাক্স বন্ধ হয়ে যায়। সহজ কথায়- বাংলাদেশে চলতে শুরু করে বঙ্গবন্ধুর প্রশাসন। </a:t>
            </a:r>
            <a:endParaRPr kumimoji="0" lang="en-US" sz="4400" b="1" i="0" u="none" strike="noStrike" kern="1200" cap="none" spc="0" normalizeH="0" baseline="0" noProof="0" dirty="0">
              <a:ln>
                <a:noFill/>
              </a:ln>
              <a:solidFill>
                <a:schemeClr val="tx1"/>
              </a:solidFill>
              <a:effectLst/>
              <a:uLnTx/>
              <a:uFillTx/>
              <a:latin typeface="Kalpurush" pitchFamily="2" charset="0"/>
              <a:ea typeface="+mn-ea"/>
              <a:cs typeface="Kalpurush" pitchFamily="2" charset="0"/>
            </a:endParaRPr>
          </a:p>
        </p:txBody>
      </p:sp>
      <p:sp>
        <p:nvSpPr>
          <p:cNvPr id="9" name="TextBox 8"/>
          <p:cNvSpPr txBox="1"/>
          <p:nvPr/>
        </p:nvSpPr>
        <p:spPr>
          <a:xfrm>
            <a:off x="1143000" y="2552700"/>
            <a:ext cx="8001000" cy="646331"/>
          </a:xfrm>
          <a:prstGeom prst="rect">
            <a:avLst/>
          </a:prstGeom>
          <a:blipFill>
            <a:blip r:embed="rId2" cstate="print"/>
            <a:tile tx="0" ty="0" sx="100000" sy="100000" flip="none" algn="tl"/>
          </a:blipFill>
        </p:spPr>
        <p:txBody>
          <a:bodyPr wrap="square" rtlCol="0">
            <a:spAutoFit/>
          </a:bodyPr>
          <a:lstStyle/>
          <a:p>
            <a:pPr algn="ctr"/>
            <a:r>
              <a:rPr lang="en-US" sz="3600" b="1" dirty="0" err="1" smtClean="0"/>
              <a:t>বঙ্গবন্ধুর</a:t>
            </a:r>
            <a:r>
              <a:rPr lang="en-US" sz="3600" b="1" dirty="0" smtClean="0"/>
              <a:t> </a:t>
            </a:r>
            <a:r>
              <a:rPr lang="en-US" sz="3600" b="1" dirty="0" err="1" smtClean="0"/>
              <a:t>প্রশাসন</a:t>
            </a:r>
            <a:r>
              <a:rPr lang="en-US" sz="3600" b="1" dirty="0" smtClean="0"/>
              <a:t> </a:t>
            </a:r>
            <a:endParaRPr lang="en-US" sz="3600" b="1" dirty="0"/>
          </a:p>
        </p:txBody>
      </p:sp>
      <p:sp>
        <p:nvSpPr>
          <p:cNvPr id="8" name="Title 1"/>
          <p:cNvSpPr txBox="1">
            <a:spLocks/>
          </p:cNvSpPr>
          <p:nvPr/>
        </p:nvSpPr>
        <p:spPr>
          <a:xfrm>
            <a:off x="0" y="0"/>
            <a:ext cx="1066800" cy="5715000"/>
          </a:xfrm>
          <a:prstGeom prst="rect">
            <a:avLst/>
          </a:prstGeom>
          <a:blipFill>
            <a:blip r:embed="rId4" cstate="print"/>
            <a:tile tx="0" ty="0" sx="100000" sy="100000" flip="none" algn="tl"/>
          </a:blip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smtClean="0">
                <a:ln>
                  <a:noFill/>
                </a:ln>
                <a:solidFill>
                  <a:schemeClr val="tx1"/>
                </a:solidFill>
                <a:effectLst/>
                <a:uLnTx/>
                <a:uFillTx/>
                <a:latin typeface="+mj-lt"/>
                <a:ea typeface="+mj-ea"/>
                <a:cs typeface="+mj-cs"/>
              </a:rPr>
              <a:t>গুরুত্ব</a:t>
            </a:r>
            <a:endParaRPr kumimoji="0" lang="en-US" sz="7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3526149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09900"/>
            <a:ext cx="8610600" cy="571500"/>
          </a:xfrm>
        </p:spPr>
        <p:txBody>
          <a:bodyPr>
            <a:normAutofit fontScale="90000"/>
          </a:bodyPr>
          <a:lstStyle/>
          <a:p>
            <a:r>
              <a:rPr lang="bn-IN" b="1" dirty="0" smtClean="0">
                <a:latin typeface="Kalpurush" panose="02000600000000000000" pitchFamily="2" charset="0"/>
                <a:cs typeface="Kalpurush" panose="02000600000000000000" pitchFamily="2" charset="0"/>
              </a:rPr>
              <a:t/>
            </a:r>
            <a:br>
              <a:rPr lang="bn-IN" b="1" dirty="0" smtClean="0">
                <a:latin typeface="Kalpurush" panose="02000600000000000000" pitchFamily="2" charset="0"/>
                <a:cs typeface="Kalpurush" panose="02000600000000000000" pitchFamily="2" charset="0"/>
              </a:rPr>
            </a:br>
            <a:r>
              <a:rPr lang="bn-BD" sz="5300" b="1" dirty="0" smtClean="0">
                <a:latin typeface="Kalpurush" panose="02000600000000000000" pitchFamily="2" charset="0"/>
                <a:cs typeface="Kalpurush" panose="02000600000000000000" pitchFamily="2" charset="0"/>
              </a:rPr>
              <a:t> স্বাধীন সার্বভৌম বাংলাদেশ</a:t>
            </a:r>
            <a:r>
              <a:rPr lang="bn-BD" sz="5300" b="1" dirty="0" smtClean="0"/>
              <a:t> </a:t>
            </a:r>
            <a:r>
              <a:rPr lang="bn-BD" b="1" dirty="0" smtClean="0">
                <a:latin typeface="Kalpurush" panose="02000600000000000000" pitchFamily="2" charset="0"/>
                <a:cs typeface="Kalpurush" panose="02000600000000000000" pitchFamily="2" charset="0"/>
              </a:rPr>
              <a:t/>
            </a:r>
            <a:br>
              <a:rPr lang="bn-BD" b="1" dirty="0" smtClean="0">
                <a:latin typeface="Kalpurush" panose="02000600000000000000" pitchFamily="2" charset="0"/>
                <a:cs typeface="Kalpurush" panose="02000600000000000000" pitchFamily="2" charset="0"/>
              </a:rPr>
            </a:br>
            <a:endParaRPr lang="en-US" dirty="0"/>
          </a:p>
        </p:txBody>
      </p:sp>
      <p:sp>
        <p:nvSpPr>
          <p:cNvPr id="3" name="Content Placeholder 2"/>
          <p:cNvSpPr>
            <a:spLocks noGrp="1"/>
          </p:cNvSpPr>
          <p:nvPr>
            <p:ph idx="1"/>
          </p:nvPr>
        </p:nvSpPr>
        <p:spPr>
          <a:xfrm>
            <a:off x="1066800" y="495300"/>
            <a:ext cx="7772400" cy="2514600"/>
          </a:xfrm>
          <a:blipFill>
            <a:blip r:embed="rId2" cstate="print"/>
            <a:tile tx="0" ty="0" sx="100000" sy="100000" flip="none" algn="tl"/>
          </a:blipFill>
        </p:spPr>
        <p:txBody>
          <a:bodyPr>
            <a:normAutofit fontScale="77500" lnSpcReduction="20000"/>
          </a:bodyPr>
          <a:lstStyle/>
          <a:p>
            <a:pPr algn="just"/>
            <a:r>
              <a:rPr lang="en-US" b="1" dirty="0" smtClean="0">
                <a:latin typeface="Kalpurush" pitchFamily="2" charset="0"/>
                <a:cs typeface="Kalpurush" pitchFamily="2" charset="0"/>
              </a:rPr>
              <a:t>৭ </a:t>
            </a:r>
            <a:r>
              <a:rPr lang="en-US" b="1" dirty="0" err="1" smtClean="0">
                <a:latin typeface="Kalpurush" pitchFamily="2" charset="0"/>
                <a:cs typeface="Kalpurush" pitchFamily="2" charset="0"/>
              </a:rPr>
              <a:t>মার্চের</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ভাষণের</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আগে</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শুধু</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বাঙালি</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জাতি</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নয়</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সারা</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বিশ্ব</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উৎকন্ঠার</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মধ্যে</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ছিল</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সবারউৎকন্ঠা</a:t>
            </a:r>
            <a:r>
              <a:rPr lang="bn-IN" b="1" dirty="0" smtClean="0">
                <a:latin typeface="Kalpurush" pitchFamily="2" charset="0"/>
                <a:cs typeface="Kalpurush" pitchFamily="2" charset="0"/>
              </a:rPr>
              <a:t> একটি,</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বঙ্গবন্ধু</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কি</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স্বাধীনতার</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ঘোষণা</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করবেন</a:t>
            </a:r>
            <a:r>
              <a:rPr lang="en-US" b="1" dirty="0" smtClean="0">
                <a:latin typeface="Kalpurush" pitchFamily="2" charset="0"/>
                <a:cs typeface="Kalpurush" pitchFamily="2" charset="0"/>
              </a:rPr>
              <a:t>?</a:t>
            </a:r>
            <a:r>
              <a:rPr lang="bn-IN" b="1" dirty="0" smtClean="0">
                <a:latin typeface="Kalpurush" pitchFamily="2" charset="0"/>
                <a:cs typeface="Kalpurush" pitchFamily="2" charset="0"/>
              </a:rPr>
              <a:t> কিন্তু তিনি সরাসরি স্বাধীনতার ঘোষণা দেননি সত্য, তবে তিনি এ ভাষণে স্বাধীনতার কথা এমনভাবে উচ্চারণ করলেন যাতে ঘোষণার কিছু বাকি রইল না। ফলে শাসক গোষ্ঠীর পক্ষে তাঁর বিরুদ্ধে স্বাধীনতার ঘোষণা দেওয়ার অভিযোগ উত্থাপনও সহজ ছিলনা। তবে বাঙালি যা বোঝার তা বুঝে নিল।   </a:t>
            </a:r>
            <a:r>
              <a:rPr lang="en-US" b="1" dirty="0" smtClean="0">
                <a:latin typeface="Kalpurush" pitchFamily="2" charset="0"/>
                <a:cs typeface="Kalpurush" pitchFamily="2" charset="0"/>
              </a:rPr>
              <a:t> </a:t>
            </a:r>
            <a:endParaRPr lang="en-US" b="1" dirty="0">
              <a:latin typeface="Kalpurush" pitchFamily="2" charset="0"/>
              <a:cs typeface="Kalpurush" pitchFamily="2" charset="0"/>
            </a:endParaRPr>
          </a:p>
        </p:txBody>
      </p:sp>
      <p:sp>
        <p:nvSpPr>
          <p:cNvPr id="5" name="Content Placeholder 2"/>
          <p:cNvSpPr txBox="1">
            <a:spLocks/>
          </p:cNvSpPr>
          <p:nvPr/>
        </p:nvSpPr>
        <p:spPr>
          <a:xfrm>
            <a:off x="1066800" y="3657600"/>
            <a:ext cx="7848600" cy="2057400"/>
          </a:xfrm>
          <a:prstGeom prst="rect">
            <a:avLst/>
          </a:prstGeom>
          <a:blipFill>
            <a:blip r:embed="rId2" cstate="print"/>
            <a:tile tx="0" ty="0" sx="100000" sy="100000" flip="none" algn="tl"/>
          </a:blipFill>
        </p:spPr>
        <p:txBody>
          <a:bodyPr vert="horz" lIns="91440" tIns="45720" rIns="91440" bIns="45720" rtlCol="0">
            <a:normAutofit fontScale="7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4000" b="0" i="0" u="none" strike="noStrike" kern="1200" cap="none" spc="0" normalizeH="0" baseline="0" noProof="0" dirty="0" smtClean="0">
                <a:ln>
                  <a:noFill/>
                </a:ln>
                <a:solidFill>
                  <a:schemeClr val="tx1"/>
                </a:solidFill>
                <a:effectLst/>
                <a:uLnTx/>
                <a:uFillTx/>
                <a:latin typeface="+mn-lt"/>
                <a:ea typeface="+mn-ea"/>
                <a:cs typeface="+mn-cs"/>
              </a:rPr>
              <a:t> </a:t>
            </a:r>
            <a:r>
              <a:rPr kumimoji="0" lang="bn-IN" sz="4000" b="1" i="0" u="none" strike="noStrike" kern="1200" cap="none" spc="0" normalizeH="0" baseline="0" noProof="0" dirty="0" smtClean="0">
                <a:ln>
                  <a:noFill/>
                </a:ln>
                <a:solidFill>
                  <a:schemeClr val="tx1"/>
                </a:solidFill>
                <a:effectLst/>
                <a:uLnTx/>
                <a:uFillTx/>
                <a:latin typeface="Kalpurush" pitchFamily="2" charset="0"/>
                <a:ea typeface="+mn-ea"/>
                <a:cs typeface="Kalpurush" pitchFamily="2" charset="0"/>
              </a:rPr>
              <a:t>অসংখ্য শর্তযুক্ত এ ভাষণের মাধ্যমে বঙ্গবন্ধু তাঁর প্রিয় বাঙালি জাতিকে ঘরে ঘরে দুর্গ গড়ে তোলার মাধ্যমে গেরিলা পদ্ধতিতে যুদ্ধ করে হানাদার অত্যাচারী পাকিস্তানি শাসক গোষ্ঠীকে হঠিয়ে স্বাধীন </a:t>
            </a:r>
            <a:r>
              <a:rPr kumimoji="0" lang="bn-BD"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সার্বভৌম বাংলাদে</a:t>
            </a:r>
            <a:r>
              <a:rPr kumimoji="0" lang="bn-IN" sz="4000" b="1" i="0" u="none" strike="noStrike" kern="1200" cap="none" spc="0" normalizeH="0" baseline="0" noProof="0" dirty="0" smtClean="0">
                <a:ln>
                  <a:noFill/>
                </a:ln>
                <a:solidFill>
                  <a:schemeClr val="tx1"/>
                </a:solidFill>
                <a:effectLst/>
                <a:uLnTx/>
                <a:uFillTx/>
                <a:latin typeface="Kalpurush" panose="02000600000000000000" pitchFamily="2" charset="0"/>
                <a:ea typeface="+mn-ea"/>
                <a:cs typeface="Kalpurush" panose="02000600000000000000" pitchFamily="2" charset="0"/>
              </a:rPr>
              <a:t>শের বার্তা দিলেন। </a:t>
            </a:r>
            <a:r>
              <a:rPr kumimoji="0" lang="bn-BD" sz="4000" b="1" i="0" u="none" strike="noStrike" kern="1200" cap="none" spc="0" normalizeH="0" baseline="0" noProof="0" dirty="0" smtClean="0">
                <a:ln>
                  <a:noFill/>
                </a:ln>
                <a:solidFill>
                  <a:schemeClr val="tx1"/>
                </a:solidFill>
                <a:effectLst/>
                <a:uLnTx/>
                <a:uFillTx/>
                <a:latin typeface="+mn-lt"/>
                <a:ea typeface="+mn-ea"/>
                <a:cs typeface="+mn-cs"/>
              </a:rPr>
              <a:t> </a:t>
            </a:r>
            <a:r>
              <a:rPr kumimoji="0" lang="bn-IN" sz="40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4000" b="1" i="0" u="none" strike="noStrike" kern="1200" cap="none" spc="0" normalizeH="0" baseline="0" noProof="0" dirty="0">
              <a:ln>
                <a:noFill/>
              </a:ln>
              <a:solidFill>
                <a:schemeClr val="tx1"/>
              </a:solidFill>
              <a:effectLst/>
              <a:uLnTx/>
              <a:uFillTx/>
              <a:latin typeface="Kalpurush" pitchFamily="2" charset="0"/>
              <a:ea typeface="+mn-ea"/>
              <a:cs typeface="Kalpurush" pitchFamily="2" charset="0"/>
            </a:endParaRPr>
          </a:p>
        </p:txBody>
      </p:sp>
      <p:sp>
        <p:nvSpPr>
          <p:cNvPr id="6" name="Title 1"/>
          <p:cNvSpPr txBox="1">
            <a:spLocks/>
          </p:cNvSpPr>
          <p:nvPr/>
        </p:nvSpPr>
        <p:spPr>
          <a:xfrm>
            <a:off x="228600" y="1"/>
            <a:ext cx="8839200" cy="7238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36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r>
            <a:br>
              <a:rPr kumimoji="0" lang="bn-IN" sz="36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br>
            <a:r>
              <a:rPr kumimoji="0" lang="bn-BD" sz="4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কৌশলগত স্বাধীনতার ঘোষনা </a:t>
            </a:r>
            <a:r>
              <a:rPr kumimoji="0" lang="bn-BD" sz="36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r>
            <a:br>
              <a:rPr kumimoji="0" lang="bn-BD" sz="36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b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0"/>
            <a:ext cx="1066800" cy="5715000"/>
          </a:xfrm>
          <a:prstGeom prst="rect">
            <a:avLst/>
          </a:prstGeom>
          <a:blipFill>
            <a:blip r:embed="rId3" cstate="print"/>
            <a:tile tx="0" ty="0" sx="100000" sy="100000" flip="none" algn="tl"/>
          </a:blip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smtClean="0">
                <a:ln>
                  <a:noFill/>
                </a:ln>
                <a:solidFill>
                  <a:schemeClr val="tx1"/>
                </a:solidFill>
                <a:effectLst/>
                <a:uLnTx/>
                <a:uFillTx/>
                <a:latin typeface="+mj-lt"/>
                <a:ea typeface="+mj-ea"/>
                <a:cs typeface="+mj-cs"/>
              </a:rPr>
              <a:t>গুরুত্ব</a:t>
            </a:r>
            <a:endParaRPr kumimoji="0" lang="en-US" sz="7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05800" cy="1028700"/>
          </a:xfrm>
        </p:spPr>
        <p:txBody>
          <a:bodyPr>
            <a:normAutofit/>
          </a:bodyPr>
          <a:lstStyle/>
          <a:p>
            <a:r>
              <a:rPr lang="bn-IN" sz="4800" b="1" dirty="0" smtClean="0">
                <a:latin typeface="Kalpurush" pitchFamily="2" charset="0"/>
                <a:cs typeface="Kalpurush" pitchFamily="2" charset="0"/>
              </a:rPr>
              <a:t>বিশ্বনেতাদের মূল্যায়ন </a:t>
            </a:r>
            <a:endParaRPr lang="en-US" sz="4800" b="1" dirty="0">
              <a:latin typeface="Kalpurush" pitchFamily="2" charset="0"/>
              <a:cs typeface="Kalpurush" pitchFamily="2" charset="0"/>
            </a:endParaRPr>
          </a:p>
        </p:txBody>
      </p:sp>
      <p:sp>
        <p:nvSpPr>
          <p:cNvPr id="3" name="Content Placeholder 2"/>
          <p:cNvSpPr>
            <a:spLocks noGrp="1"/>
          </p:cNvSpPr>
          <p:nvPr>
            <p:ph idx="1"/>
          </p:nvPr>
        </p:nvSpPr>
        <p:spPr>
          <a:xfrm>
            <a:off x="1371600" y="952500"/>
            <a:ext cx="7467600" cy="4419600"/>
          </a:xfrm>
          <a:blipFill>
            <a:blip r:embed="rId2" cstate="print"/>
            <a:tile tx="0" ty="0" sx="100000" sy="100000" flip="none" algn="tl"/>
          </a:blipFill>
        </p:spPr>
        <p:txBody>
          <a:bodyPr>
            <a:normAutofit fontScale="92500" lnSpcReduction="10000"/>
          </a:bodyPr>
          <a:lstStyle/>
          <a:p>
            <a:pPr algn="just"/>
            <a:r>
              <a:rPr lang="bn-IN" b="1" dirty="0" smtClean="0">
                <a:latin typeface="Kalpurush" pitchFamily="2" charset="0"/>
                <a:cs typeface="Kalpurush" pitchFamily="2" charset="0"/>
              </a:rPr>
              <a:t>দক্ষিন আফ্রিকার সাবেক প্রেসিডেন্ট নেলসন ম্যান্ডেলার মতে- ৭ ই মার্চের ভাষণ মূলত স্বাধীনতার দলীল।</a:t>
            </a:r>
          </a:p>
          <a:p>
            <a:pPr algn="just"/>
            <a:r>
              <a:rPr lang="bn-IN" b="1" dirty="0" smtClean="0">
                <a:latin typeface="Kalpurush" pitchFamily="2" charset="0"/>
                <a:cs typeface="Kalpurush" pitchFamily="2" charset="0"/>
              </a:rPr>
              <a:t>কিউবার সাবেক প্রেসিডেন্ট ফিদেল কাস্ত্রোর  মতে- ৭ ই মার্চের  শেখ মুজিবুর রহমানের ভাষণ শুধুমাত্র ভাষণ নয়, এটি একটি অনন্য রণকৌশলের দলীল। </a:t>
            </a:r>
          </a:p>
          <a:p>
            <a:pPr algn="just"/>
            <a:r>
              <a:rPr lang="bn-IN" b="1" dirty="0" smtClean="0">
                <a:latin typeface="Kalpurush" pitchFamily="2" charset="0"/>
                <a:cs typeface="Kalpurush" pitchFamily="2" charset="0"/>
              </a:rPr>
              <a:t>পশ্চিমবঙ্গের সাবেক মূখ্যমন্ত্রী জ্যোতি বসু মতে- ৭ ই মার্চের  ভাষণ একটি অনন্য দলীল। এতে একদিকে আছে মুক্তির প্রেরণা, অন্য দিকে আছে স্বাধীনতার পরবর্তী পরিকল্পনা।  </a:t>
            </a:r>
          </a:p>
          <a:p>
            <a:endParaRPr lang="en-US" b="1" dirty="0">
              <a:latin typeface="Kalpurush" pitchFamily="2" charset="0"/>
              <a:cs typeface="Kalpurush" pitchFamily="2" charset="0"/>
            </a:endParaRPr>
          </a:p>
        </p:txBody>
      </p:sp>
      <p:sp>
        <p:nvSpPr>
          <p:cNvPr id="4" name="Title 1"/>
          <p:cNvSpPr txBox="1">
            <a:spLocks/>
          </p:cNvSpPr>
          <p:nvPr/>
        </p:nvSpPr>
        <p:spPr>
          <a:xfrm>
            <a:off x="0" y="0"/>
            <a:ext cx="1066800" cy="5715000"/>
          </a:xfrm>
          <a:prstGeom prst="rect">
            <a:avLst/>
          </a:prstGeom>
          <a:blipFill>
            <a:blip r:embed="rId3" cstate="print"/>
            <a:tile tx="0" ty="0" sx="100000" sy="100000" flip="none" algn="tl"/>
          </a:blip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smtClean="0">
                <a:ln>
                  <a:noFill/>
                </a:ln>
                <a:solidFill>
                  <a:schemeClr val="tx1"/>
                </a:solidFill>
                <a:effectLst/>
                <a:uLnTx/>
                <a:uFillTx/>
                <a:latin typeface="+mj-lt"/>
                <a:ea typeface="+mj-ea"/>
                <a:cs typeface="+mj-cs"/>
              </a:rPr>
              <a:t>গুরুত্ব</a:t>
            </a:r>
            <a:endParaRPr kumimoji="0" lang="en-US" sz="7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610600" cy="1191218"/>
          </a:xfrm>
          <a:prstGeom prst="rect">
            <a:avLst/>
          </a:prstGeom>
          <a:blipFill>
            <a:blip r:embed="rId2" cstate="print"/>
            <a:tile tx="0" ty="0" sx="100000" sy="100000" flip="none" algn="tl"/>
          </a:blipFill>
        </p:spPr>
        <p:txBody>
          <a:bodyPr wrap="square" lIns="82419" tIns="41209" rIns="82419" bIns="41209" rtlCol="0">
            <a:spAutoFit/>
          </a:bodyPr>
          <a:lstStyle/>
          <a:p>
            <a:pPr algn="ctr"/>
            <a:r>
              <a:rPr lang="en-US" sz="6600" dirty="0" err="1">
                <a:latin typeface="NikoshBAN" pitchFamily="2" charset="0"/>
                <a:cs typeface="NikoshBAN" pitchFamily="2" charset="0"/>
              </a:rPr>
              <a:t>মূল্যায়ন</a:t>
            </a:r>
            <a:r>
              <a:rPr lang="en-US" sz="7200" dirty="0">
                <a:latin typeface="NikoshBAN" pitchFamily="2" charset="0"/>
                <a:cs typeface="NikoshBAN" pitchFamily="2" charset="0"/>
              </a:rPr>
              <a:t> </a:t>
            </a:r>
          </a:p>
        </p:txBody>
      </p:sp>
      <p:sp>
        <p:nvSpPr>
          <p:cNvPr id="3" name="TextBox 2"/>
          <p:cNvSpPr txBox="1"/>
          <p:nvPr/>
        </p:nvSpPr>
        <p:spPr>
          <a:xfrm>
            <a:off x="304800" y="1257300"/>
            <a:ext cx="8534400" cy="3430293"/>
          </a:xfrm>
          <a:prstGeom prst="rect">
            <a:avLst/>
          </a:prstGeom>
          <a:noFill/>
        </p:spPr>
        <p:txBody>
          <a:bodyPr wrap="square" lIns="82419" tIns="41209" rIns="82419" bIns="41209" rtlCol="0">
            <a:spAutoFit/>
          </a:bodyPr>
          <a:lstStyle/>
          <a:p>
            <a:pPr>
              <a:lnSpc>
                <a:spcPct val="150000"/>
              </a:lnSpc>
            </a:pPr>
            <a:r>
              <a:rPr lang="en-US" sz="2900" b="1" dirty="0">
                <a:latin typeface="NikoshBAN" pitchFamily="2" charset="0"/>
                <a:cs typeface="NikoshBAN" pitchFamily="2" charset="0"/>
              </a:rPr>
              <a:t>১। </a:t>
            </a:r>
            <a:r>
              <a:rPr lang="bn-IN" sz="2900" b="1" dirty="0" smtClean="0">
                <a:latin typeface="NikoshBAN" pitchFamily="2" charset="0"/>
                <a:cs typeface="NikoshBAN" pitchFamily="2" charset="0"/>
              </a:rPr>
              <a:t>৭ই মার্চের ভাষণকে ঐতিহাসিক বলা হয় কে</a:t>
            </a:r>
            <a:r>
              <a:rPr lang="en-US" sz="2900" b="1" dirty="0" smtClean="0">
                <a:latin typeface="NikoshBAN" pitchFamily="2" charset="0"/>
                <a:cs typeface="NikoshBAN" pitchFamily="2" charset="0"/>
              </a:rPr>
              <a:t>ন? </a:t>
            </a:r>
            <a:r>
              <a:rPr lang="bn-IN" sz="2900" b="1" dirty="0" smtClean="0">
                <a:latin typeface="NikoshBAN" pitchFamily="2" charset="0"/>
                <a:cs typeface="NikoshBAN" pitchFamily="2" charset="0"/>
              </a:rPr>
              <a:t> </a:t>
            </a:r>
            <a:endParaRPr lang="en-US" sz="2900" b="1" dirty="0">
              <a:latin typeface="NikoshBAN" pitchFamily="2" charset="0"/>
              <a:cs typeface="NikoshBAN" pitchFamily="2" charset="0"/>
            </a:endParaRPr>
          </a:p>
          <a:p>
            <a:pPr>
              <a:lnSpc>
                <a:spcPct val="150000"/>
              </a:lnSpc>
            </a:pPr>
            <a:r>
              <a:rPr lang="en-US" sz="2900" b="1" dirty="0">
                <a:latin typeface="NikoshBAN" pitchFamily="2" charset="0"/>
                <a:cs typeface="NikoshBAN" pitchFamily="2" charset="0"/>
              </a:rPr>
              <a:t>২</a:t>
            </a:r>
            <a:r>
              <a:rPr lang="en-US" sz="2900" b="1" dirty="0" smtClean="0">
                <a:latin typeface="NikoshBAN" pitchFamily="2" charset="0"/>
                <a:cs typeface="NikoshBAN" pitchFamily="2" charset="0"/>
              </a:rPr>
              <a:t>।</a:t>
            </a:r>
            <a:r>
              <a:rPr lang="bn-IN" sz="2900" b="1" dirty="0" smtClean="0">
                <a:latin typeface="NikoshBAN" pitchFamily="2" charset="0"/>
                <a:cs typeface="NikoshBAN" pitchFamily="2" charset="0"/>
              </a:rPr>
              <a:t> </a:t>
            </a:r>
            <a:r>
              <a:rPr lang="en-US" sz="2900" b="1" dirty="0" err="1">
                <a:latin typeface="NikoshBAN" pitchFamily="2" charset="0"/>
                <a:cs typeface="NikoshBAN" pitchFamily="2" charset="0"/>
              </a:rPr>
              <a:t>বঙ্গবন্ধু</a:t>
            </a:r>
            <a:r>
              <a:rPr lang="en-US" sz="2900" b="1" dirty="0" smtClean="0">
                <a:latin typeface="NikoshBAN" pitchFamily="2" charset="0"/>
                <a:cs typeface="NikoshBAN" pitchFamily="2" charset="0"/>
              </a:rPr>
              <a:t> </a:t>
            </a:r>
            <a:r>
              <a:rPr lang="en-US" sz="2900" b="1" dirty="0" err="1">
                <a:latin typeface="NikoshBAN" pitchFamily="2" charset="0"/>
                <a:cs typeface="NikoshBAN" pitchFamily="2" charset="0"/>
              </a:rPr>
              <a:t>শেখ</a:t>
            </a:r>
            <a:r>
              <a:rPr lang="en-US" sz="2900" b="1" dirty="0">
                <a:latin typeface="NikoshBAN" pitchFamily="2" charset="0"/>
                <a:cs typeface="NikoshBAN" pitchFamily="2" charset="0"/>
              </a:rPr>
              <a:t> </a:t>
            </a:r>
            <a:r>
              <a:rPr lang="en-US" sz="2900" b="1" dirty="0" err="1">
                <a:latin typeface="NikoshBAN" pitchFamily="2" charset="0"/>
                <a:cs typeface="NikoshBAN" pitchFamily="2" charset="0"/>
              </a:rPr>
              <a:t>মুজিবুর</a:t>
            </a:r>
            <a:r>
              <a:rPr lang="en-US" sz="2900" b="1" dirty="0">
                <a:latin typeface="NikoshBAN" pitchFamily="2" charset="0"/>
                <a:cs typeface="NikoshBAN" pitchFamily="2" charset="0"/>
              </a:rPr>
              <a:t> </a:t>
            </a:r>
            <a:r>
              <a:rPr lang="en-US" sz="2900" b="1" dirty="0" err="1" smtClean="0">
                <a:latin typeface="NikoshBAN" pitchFamily="2" charset="0"/>
                <a:cs typeface="NikoshBAN" pitchFamily="2" charset="0"/>
              </a:rPr>
              <a:t>রহমান</a:t>
            </a:r>
            <a:r>
              <a:rPr lang="bn-IN" sz="2900" b="1" dirty="0" smtClean="0">
                <a:latin typeface="NikoshBAN" pitchFamily="2" charset="0"/>
                <a:cs typeface="NikoshBAN" pitchFamily="2" charset="0"/>
              </a:rPr>
              <a:t> কবে কোথায় এই ভাষণ দিয়েছিলেন? </a:t>
            </a:r>
          </a:p>
          <a:p>
            <a:pPr>
              <a:lnSpc>
                <a:spcPct val="150000"/>
              </a:lnSpc>
            </a:pPr>
            <a:r>
              <a:rPr lang="en-US" sz="2900" b="1" dirty="0" smtClean="0">
                <a:latin typeface="NikoshBAN" pitchFamily="2" charset="0"/>
                <a:cs typeface="NikoshBAN" pitchFamily="2" charset="0"/>
              </a:rPr>
              <a:t>৩।</a:t>
            </a:r>
            <a:r>
              <a:rPr lang="bn-IN" sz="2900" b="1" dirty="0" smtClean="0">
                <a:latin typeface="NikoshBAN" pitchFamily="2" charset="0"/>
                <a:cs typeface="NikoshBAN" pitchFamily="2" charset="0"/>
              </a:rPr>
              <a:t> </a:t>
            </a:r>
            <a:r>
              <a:rPr lang="en-US" sz="2900" b="1" dirty="0" err="1" smtClean="0">
                <a:latin typeface="NikoshBAN" pitchFamily="2" charset="0"/>
                <a:cs typeface="NikoshBAN" pitchFamily="2" charset="0"/>
              </a:rPr>
              <a:t>তাঁর</a:t>
            </a:r>
            <a:r>
              <a:rPr lang="bn-IN" sz="2900" b="1" dirty="0" smtClean="0">
                <a:latin typeface="NikoshBAN" pitchFamily="2" charset="0"/>
                <a:cs typeface="NikoshBAN" pitchFamily="2" charset="0"/>
              </a:rPr>
              <a:t> ভাষণে কয়টি দাবি উত্থাপণ করেছিলেন? সেগুলো কী কী</a:t>
            </a:r>
            <a:r>
              <a:rPr lang="en-US" sz="2900" b="1" dirty="0" smtClean="0">
                <a:latin typeface="NikoshBAN" pitchFamily="2" charset="0"/>
                <a:cs typeface="NikoshBAN" pitchFamily="2" charset="0"/>
              </a:rPr>
              <a:t>?   </a:t>
            </a:r>
            <a:endParaRPr lang="en-US" sz="2900" b="1" dirty="0">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spd="med">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660135"/>
          </a:xfrm>
          <a:blipFill>
            <a:blip r:embed="rId2" cstate="print"/>
            <a:tile tx="0" ty="0" sx="100000" sy="100000" flip="none" algn="tl"/>
          </a:blipFill>
        </p:spPr>
        <p:txBody>
          <a:bodyPr>
            <a:normAutofit fontScale="90000"/>
          </a:bodyPr>
          <a:lstStyle/>
          <a:p>
            <a:r>
              <a:rPr lang="bn-IN" b="1" dirty="0" smtClean="0">
                <a:latin typeface="Kalpurush" panose="02000600000000000000" pitchFamily="2" charset="0"/>
                <a:cs typeface="Kalpurush" panose="02000600000000000000" pitchFamily="2" charset="0"/>
              </a:rPr>
              <a:t>মূল্যায়ন (</a:t>
            </a:r>
            <a:r>
              <a:rPr lang="bn-BD" b="1" dirty="0" smtClean="0">
                <a:latin typeface="Kalpurush" panose="02000600000000000000" pitchFamily="2" charset="0"/>
                <a:cs typeface="Kalpurush" panose="02000600000000000000" pitchFamily="2" charset="0"/>
              </a:rPr>
              <a:t>সৃজনশীল প্রশ্ন</a:t>
            </a:r>
            <a:r>
              <a:rPr lang="bn-IN" b="1" dirty="0" smtClean="0">
                <a:latin typeface="Kalpurush" panose="02000600000000000000" pitchFamily="2" charset="0"/>
                <a:cs typeface="Kalpurush" panose="02000600000000000000" pitchFamily="2" charset="0"/>
              </a:rPr>
              <a:t>) </a:t>
            </a:r>
            <a:r>
              <a:rPr lang="bn-BD" b="1" dirty="0" smtClean="0">
                <a:latin typeface="Kalpurush" panose="02000600000000000000" pitchFamily="2" charset="0"/>
                <a:cs typeface="Kalpurush" panose="02000600000000000000" pitchFamily="2" charset="0"/>
              </a:rPr>
              <a:t> </a:t>
            </a:r>
            <a:endParaRPr lang="en-US" b="1" dirty="0">
              <a:latin typeface="Kalpurush" panose="02000600000000000000" pitchFamily="2" charset="0"/>
              <a:cs typeface="Kalpurush" panose="02000600000000000000" pitchFamily="2" charset="0"/>
            </a:endParaRPr>
          </a:p>
        </p:txBody>
      </p:sp>
      <p:sp>
        <p:nvSpPr>
          <p:cNvPr id="3" name="Content Placeholder 2"/>
          <p:cNvSpPr>
            <a:spLocks noGrp="1"/>
          </p:cNvSpPr>
          <p:nvPr>
            <p:ph idx="1"/>
          </p:nvPr>
        </p:nvSpPr>
        <p:spPr>
          <a:xfrm>
            <a:off x="381000" y="952500"/>
            <a:ext cx="8305800" cy="4572000"/>
          </a:xfrm>
          <a:solidFill>
            <a:schemeClr val="tx2">
              <a:lumMod val="20000"/>
              <a:lumOff val="80000"/>
            </a:schemeClr>
          </a:solidFill>
        </p:spPr>
        <p:txBody>
          <a:bodyPr>
            <a:normAutofit fontScale="85000" lnSpcReduction="20000"/>
          </a:bodyPr>
          <a:lstStyle/>
          <a:p>
            <a:r>
              <a:rPr lang="bn-BD" b="1" dirty="0">
                <a:latin typeface="Kalpurush" panose="02000600000000000000" pitchFamily="2" charset="0"/>
                <a:cs typeface="Kalpurush" panose="02000600000000000000" pitchFamily="2" charset="0"/>
              </a:rPr>
              <a:t>উদ্দীপকটি পড় এবং নিচের প্রশ্নগুলোর উত্তর দাওঃ</a:t>
            </a:r>
            <a:endParaRPr lang="en-US" b="1" dirty="0">
              <a:latin typeface="Kalpurush" panose="02000600000000000000" pitchFamily="2" charset="0"/>
              <a:cs typeface="Kalpurush" panose="02000600000000000000" pitchFamily="2" charset="0"/>
            </a:endParaRPr>
          </a:p>
          <a:p>
            <a:pPr algn="just"/>
            <a:r>
              <a:rPr lang="bn-BD" b="1" dirty="0">
                <a:latin typeface="Kalpurush" panose="02000600000000000000" pitchFamily="2" charset="0"/>
                <a:cs typeface="Kalpurush" panose="02000600000000000000" pitchFamily="2" charset="0"/>
              </a:rPr>
              <a:t>১৯৬৩ সালে আমেরিকার প্রেসিডেন্ট আব্রাহাম লিংকন একটি মূল্যবান ভাষণ প্রদান করেন। তাঁর ভাষনের দৈর্ঘ্য মাত্র তিন মিনিট হলেও ঐ ভাষণটি আজও ইতিহাস হয়ে আছে। বিশ্বের অন্যতম ভাষনে পরিণত হয়েছে। তাঁর ভাষণটি ছিল গনতন্ত্রের জন্য, মানুষের অধিকার আদায়ের জন্য</a:t>
            </a:r>
            <a:r>
              <a:rPr lang="bn-BD" b="1" dirty="0" smtClean="0">
                <a:latin typeface="Kalpurush" panose="02000600000000000000" pitchFamily="2" charset="0"/>
                <a:cs typeface="Kalpurush" panose="02000600000000000000" pitchFamily="2" charset="0"/>
              </a:rPr>
              <a:t>। </a:t>
            </a:r>
            <a:endParaRPr lang="en-US" b="1" dirty="0">
              <a:latin typeface="Kalpurush" panose="02000600000000000000" pitchFamily="2" charset="0"/>
              <a:cs typeface="Kalpurush" panose="02000600000000000000" pitchFamily="2" charset="0"/>
            </a:endParaRPr>
          </a:p>
          <a:p>
            <a:pPr algn="just"/>
            <a:r>
              <a:rPr lang="bn-BD" b="1" dirty="0" smtClean="0">
                <a:latin typeface="Kalpurush" panose="02000600000000000000" pitchFamily="2" charset="0"/>
                <a:cs typeface="Kalpurush" panose="02000600000000000000" pitchFamily="2" charset="0"/>
              </a:rPr>
              <a:t>ক</a:t>
            </a:r>
            <a:r>
              <a:rPr lang="bn-IN" b="1" dirty="0" smtClean="0">
                <a:latin typeface="Kalpurush" panose="02000600000000000000" pitchFamily="2" charset="0"/>
                <a:cs typeface="Kalpurush" panose="02000600000000000000" pitchFamily="2" charset="0"/>
              </a:rPr>
              <a:t>) </a:t>
            </a:r>
            <a:r>
              <a:rPr lang="bn-BD" b="1" dirty="0" smtClean="0">
                <a:latin typeface="Kalpurush" panose="02000600000000000000" pitchFamily="2" charset="0"/>
                <a:cs typeface="Kalpurush" panose="02000600000000000000" pitchFamily="2" charset="0"/>
              </a:rPr>
              <a:t> </a:t>
            </a:r>
            <a:r>
              <a:rPr lang="bn-BD" b="1" dirty="0">
                <a:latin typeface="Kalpurush" panose="02000600000000000000" pitchFamily="2" charset="0"/>
                <a:cs typeface="Kalpurush" panose="02000600000000000000" pitchFamily="2" charset="0"/>
              </a:rPr>
              <a:t>বাংলাদেশের প্রথম রাষ্ট্রপতি কে ছিলেন?</a:t>
            </a:r>
            <a:endParaRPr lang="en-US" b="1" dirty="0">
              <a:latin typeface="Kalpurush" panose="02000600000000000000" pitchFamily="2" charset="0"/>
              <a:cs typeface="Kalpurush" panose="02000600000000000000" pitchFamily="2" charset="0"/>
            </a:endParaRPr>
          </a:p>
          <a:p>
            <a:pPr algn="just"/>
            <a:r>
              <a:rPr lang="bn-BD" b="1" dirty="0" smtClean="0">
                <a:latin typeface="Kalpurush" panose="02000600000000000000" pitchFamily="2" charset="0"/>
                <a:cs typeface="Kalpurush" panose="02000600000000000000" pitchFamily="2" charset="0"/>
              </a:rPr>
              <a:t>খ</a:t>
            </a:r>
            <a:r>
              <a:rPr lang="bn-IN" b="1" dirty="0" smtClean="0">
                <a:latin typeface="Kalpurush" panose="02000600000000000000" pitchFamily="2" charset="0"/>
                <a:cs typeface="Kalpurush" panose="02000600000000000000" pitchFamily="2" charset="0"/>
              </a:rPr>
              <a:t>) </a:t>
            </a:r>
            <a:r>
              <a:rPr lang="bn-BD" b="1" dirty="0" smtClean="0">
                <a:latin typeface="Kalpurush" panose="02000600000000000000" pitchFamily="2" charset="0"/>
                <a:cs typeface="Kalpurush" panose="02000600000000000000" pitchFamily="2" charset="0"/>
              </a:rPr>
              <a:t> </a:t>
            </a:r>
            <a:r>
              <a:rPr lang="bn-BD" b="1" dirty="0">
                <a:latin typeface="Kalpurush" panose="02000600000000000000" pitchFamily="2" charset="0"/>
                <a:cs typeface="Kalpurush" panose="02000600000000000000" pitchFamily="2" charset="0"/>
              </a:rPr>
              <a:t>মুজিবনগর সরকার গঠনের কারণ ব্যাখ্যা কর।</a:t>
            </a:r>
            <a:endParaRPr lang="en-US" b="1" dirty="0">
              <a:latin typeface="Kalpurush" panose="02000600000000000000" pitchFamily="2" charset="0"/>
              <a:cs typeface="Kalpurush" panose="02000600000000000000" pitchFamily="2" charset="0"/>
            </a:endParaRPr>
          </a:p>
          <a:p>
            <a:pPr algn="just"/>
            <a:r>
              <a:rPr lang="bn-BD" b="1" dirty="0" smtClean="0">
                <a:latin typeface="Kalpurush" panose="02000600000000000000" pitchFamily="2" charset="0"/>
                <a:cs typeface="Kalpurush" panose="02000600000000000000" pitchFamily="2" charset="0"/>
              </a:rPr>
              <a:t>গ</a:t>
            </a:r>
            <a:r>
              <a:rPr lang="bn-IN" b="1" dirty="0" smtClean="0">
                <a:latin typeface="Kalpurush" panose="02000600000000000000" pitchFamily="2" charset="0"/>
                <a:cs typeface="Kalpurush" panose="02000600000000000000" pitchFamily="2" charset="0"/>
              </a:rPr>
              <a:t>) </a:t>
            </a:r>
            <a:r>
              <a:rPr lang="bn-BD" b="1" dirty="0" smtClean="0">
                <a:latin typeface="Kalpurush" panose="02000600000000000000" pitchFamily="2" charset="0"/>
                <a:cs typeface="Kalpurush" panose="02000600000000000000" pitchFamily="2" charset="0"/>
              </a:rPr>
              <a:t> </a:t>
            </a:r>
            <a:r>
              <a:rPr lang="bn-BD" b="1" dirty="0">
                <a:latin typeface="Kalpurush" panose="02000600000000000000" pitchFamily="2" charset="0"/>
                <a:cs typeface="Kalpurush" panose="02000600000000000000" pitchFamily="2" charset="0"/>
              </a:rPr>
              <a:t>উদ্দিপকের ভাষণের সাথে বাংলার ইতিহাসের কোন ভাষণের মিল করা যেতে পারে? ব্যাখ্যা কর।</a:t>
            </a:r>
            <a:endParaRPr lang="en-US" b="1" dirty="0">
              <a:latin typeface="Kalpurush" panose="02000600000000000000" pitchFamily="2" charset="0"/>
              <a:cs typeface="Kalpurush" panose="02000600000000000000" pitchFamily="2" charset="0"/>
            </a:endParaRPr>
          </a:p>
          <a:p>
            <a:pPr algn="just"/>
            <a:r>
              <a:rPr lang="bn-BD" b="1" dirty="0" smtClean="0">
                <a:latin typeface="Kalpurush" panose="02000600000000000000" pitchFamily="2" charset="0"/>
                <a:cs typeface="Kalpurush" panose="02000600000000000000" pitchFamily="2" charset="0"/>
              </a:rPr>
              <a:t>ঘ</a:t>
            </a:r>
            <a:r>
              <a:rPr lang="bn-IN" b="1" dirty="0" smtClean="0">
                <a:latin typeface="Kalpurush" panose="02000600000000000000" pitchFamily="2" charset="0"/>
                <a:cs typeface="Kalpurush" panose="02000600000000000000" pitchFamily="2" charset="0"/>
              </a:rPr>
              <a:t>) </a:t>
            </a:r>
            <a:r>
              <a:rPr lang="bn-BD" b="1" dirty="0" smtClean="0">
                <a:latin typeface="Kalpurush" panose="02000600000000000000" pitchFamily="2" charset="0"/>
                <a:cs typeface="Kalpurush" panose="02000600000000000000" pitchFamily="2" charset="0"/>
              </a:rPr>
              <a:t>“</a:t>
            </a:r>
            <a:r>
              <a:rPr lang="bn-BD" b="1" dirty="0">
                <a:latin typeface="Kalpurush" panose="02000600000000000000" pitchFamily="2" charset="0"/>
                <a:cs typeface="Kalpurush" panose="02000600000000000000" pitchFamily="2" charset="0"/>
              </a:rPr>
              <a:t>প্রেসিডেন্ট লিংকনের ভাষণের মত উপর্যুক্ত ভাষণটিও তাৎপর্যপূর্ণ”  উক্তিটির যথার্থতা নিরূপণ কর।</a:t>
            </a:r>
            <a:endParaRPr lang="en-US" b="1" dirty="0">
              <a:latin typeface="Kalpurush" panose="02000600000000000000" pitchFamily="2" charset="0"/>
              <a:cs typeface="Kalpurush" panose="02000600000000000000" pitchFamily="2"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 xmlns:p14="http://schemas.microsoft.com/office/powerpoint/2010/main" val="1277646463"/>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934743" y="199116"/>
            <a:ext cx="0" cy="5265798"/>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5426" y="213218"/>
            <a:ext cx="0" cy="5300422"/>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337" y="58616"/>
            <a:ext cx="4138" cy="5614359"/>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40658" y="82063"/>
            <a:ext cx="0" cy="552620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44708" y="190855"/>
            <a:ext cx="8812275" cy="8260"/>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2337" y="82062"/>
            <a:ext cx="8958322" cy="3110"/>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86366" y="5472843"/>
            <a:ext cx="8770617" cy="331"/>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2337" y="5578351"/>
            <a:ext cx="8958322" cy="22008"/>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160470"/>
            <a:ext cx="8686800" cy="830997"/>
          </a:xfrm>
          <a:prstGeom prst="rect">
            <a:avLst/>
          </a:prstGeom>
          <a:blipFill>
            <a:blip r:embed="rId3" cstate="print"/>
            <a:tile tx="0" ty="0" sx="100000" sy="100000" flip="none" algn="tl"/>
          </a:blipFill>
          <a:ln>
            <a:solidFill>
              <a:schemeClr val="tx1"/>
            </a:solidFill>
          </a:ln>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1000" y="1206501"/>
            <a:ext cx="8512332" cy="3141614"/>
          </a:xfrm>
          <a:prstGeom prst="rect">
            <a:avLst/>
          </a:prstGeom>
          <a:ln w="228600" cap="sq" cmpd="thickThin">
            <a:solidFill>
              <a:srgbClr val="000000"/>
            </a:solidFill>
            <a:prstDash val="solid"/>
            <a:miter lim="800000"/>
          </a:ln>
          <a:effectLst>
            <a:innerShdw blurRad="76200">
              <a:srgbClr val="000000"/>
            </a:innerShdw>
          </a:effectLst>
        </p:spPr>
      </p:pic>
      <p:sp>
        <p:nvSpPr>
          <p:cNvPr id="17" name="Rectangle 16"/>
          <p:cNvSpPr/>
          <p:nvPr/>
        </p:nvSpPr>
        <p:spPr>
          <a:xfrm>
            <a:off x="281342" y="4537072"/>
            <a:ext cx="8710259" cy="1200329"/>
          </a:xfrm>
          <a:prstGeom prst="rect">
            <a:avLst/>
          </a:prstGeom>
          <a:blipFill>
            <a:blip r:embed="rId5" cstate="print"/>
            <a:tile tx="0" ty="0" sx="100000" sy="100000" flip="none" algn="tl"/>
          </a:blip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3600" b="1" dirty="0" smtClean="0">
                <a:latin typeface="Kalpurush" panose="02000600000000000000" pitchFamily="2" charset="0"/>
                <a:cs typeface="Kalpurush" panose="02000600000000000000" pitchFamily="2" charset="0"/>
              </a:rPr>
              <a:t>স্বাধীনতা যুদ্ধে </a:t>
            </a:r>
            <a:r>
              <a:rPr lang="en-US" sz="3600" b="1" dirty="0" smtClean="0">
                <a:latin typeface="Kalpurush" panose="02000600000000000000" pitchFamily="2" charset="0"/>
                <a:cs typeface="Kalpurush" panose="02000600000000000000" pitchFamily="2" charset="0"/>
              </a:rPr>
              <a:t>৭ ই </a:t>
            </a:r>
            <a:r>
              <a:rPr lang="en-US" sz="3600" b="1" dirty="0" err="1" smtClean="0">
                <a:latin typeface="Kalpurush" panose="02000600000000000000" pitchFamily="2" charset="0"/>
                <a:cs typeface="Kalpurush" panose="02000600000000000000" pitchFamily="2" charset="0"/>
              </a:rPr>
              <a:t>মার্চের</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ভাষণের</a:t>
            </a:r>
            <a:r>
              <a:rPr lang="bn-BD" sz="3600" b="1" dirty="0" smtClean="0">
                <a:latin typeface="Kalpurush" panose="02000600000000000000" pitchFamily="2" charset="0"/>
                <a:cs typeface="Kalpurush" panose="02000600000000000000" pitchFamily="2" charset="0"/>
              </a:rPr>
              <a:t> প্রভাব </a:t>
            </a:r>
            <a:r>
              <a:rPr lang="en-US" sz="3600" b="1" dirty="0" err="1" smtClean="0">
                <a:latin typeface="Kalpurush" panose="02000600000000000000" pitchFamily="2" charset="0"/>
                <a:cs typeface="Kalpurush" panose="02000600000000000000" pitchFamily="2" charset="0"/>
              </a:rPr>
              <a:t>আলোচনা</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কর</a:t>
            </a:r>
            <a:r>
              <a:rPr lang="en-US" sz="3600" b="1" dirty="0" smtClean="0">
                <a:latin typeface="Kalpurush" panose="02000600000000000000" pitchFamily="2" charset="0"/>
                <a:cs typeface="Kalpurush" panose="02000600000000000000" pitchFamily="2" charset="0"/>
              </a:rPr>
              <a:t>। </a:t>
            </a:r>
            <a:endParaRPr lang="en-US" sz="3600" dirty="0">
              <a:solidFill>
                <a:schemeClr val="tx1"/>
              </a:solidFill>
              <a:latin typeface="NikoshBAN" pitchFamily="2" charset="0"/>
              <a:cs typeface="NikoshBAN" pitchFamily="2" charset="0"/>
            </a:endParaRPr>
          </a:p>
        </p:txBody>
      </p:sp>
    </p:spTree>
    <p:extLst>
      <p:ext uri="{BB962C8B-B14F-4D97-AF65-F5344CB8AC3E}">
        <p14:creationId xmlns="" xmlns:p14="http://schemas.microsoft.com/office/powerpoint/2010/main" val="7776648"/>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as-IN" smtClean="0"/>
              <a:t>বঙ্গবন্ধুর ভাষণ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6" name="Picture 10" descr="fl1"/>
          <p:cNvPicPr>
            <a:picLocks noChangeAspect="1" noChangeArrowheads="1"/>
          </p:cNvPicPr>
          <p:nvPr/>
        </p:nvPicPr>
        <p:blipFill>
          <a:blip r:embed="rId3" cstate="print"/>
          <a:srcRect/>
          <a:stretch>
            <a:fillRect/>
          </a:stretch>
        </p:blipFill>
        <p:spPr>
          <a:xfrm>
            <a:off x="0" y="762000"/>
            <a:ext cx="9144000" cy="4953000"/>
          </a:xfrm>
          <a:prstGeom prst="rect">
            <a:avLst/>
          </a:prstGeom>
          <a:noFill/>
        </p:spPr>
      </p:pic>
      <p:sp>
        <p:nvSpPr>
          <p:cNvPr id="7" name="Rectangle 6"/>
          <p:cNvSpPr/>
          <p:nvPr/>
        </p:nvSpPr>
        <p:spPr>
          <a:xfrm>
            <a:off x="0" y="0"/>
            <a:ext cx="9144000" cy="923330"/>
          </a:xfrm>
          <a:prstGeom prst="rect">
            <a:avLst/>
          </a:prstGeom>
          <a:blipFill>
            <a:blip r:embed="rId4" cstate="print"/>
            <a:tile tx="0" ty="0" sx="100000" sy="100000" flip="none" algn="tl"/>
          </a:blip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solidFill>
                  <a:schemeClr val="tx2">
                    <a:lumMod val="40000"/>
                    <a:lumOff val="60000"/>
                  </a:schemeClr>
                </a:solidFill>
                <a:effectLst>
                  <a:outerShdw blurRad="50800" dist="39000" dir="5460000" algn="tl">
                    <a:srgbClr val="000000">
                      <a:alpha val="38000"/>
                    </a:srgbClr>
                  </a:outerShdw>
                </a:effectLst>
                <a:latin typeface="NikoshBAN" pitchFamily="2" charset="0"/>
                <a:cs typeface="NikoshBAN" pitchFamily="2" charset="0"/>
              </a:rPr>
              <a:t>সবাইকে</a:t>
            </a:r>
            <a:r>
              <a:rPr lang="en-US" sz="5400" b="1" cap="none" spc="0" dirty="0">
                <a:ln w="11430"/>
                <a:solidFill>
                  <a:schemeClr val="tx2">
                    <a:lumMod val="40000"/>
                    <a:lumOff val="60000"/>
                  </a:schemeClr>
                </a:solidFill>
                <a:effectLst>
                  <a:outerShdw blurRad="50800" dist="39000" dir="5460000" algn="tl">
                    <a:srgbClr val="000000">
                      <a:alpha val="38000"/>
                    </a:srgbClr>
                  </a:outerShdw>
                </a:effectLst>
                <a:latin typeface="NikoshBAN" pitchFamily="2" charset="0"/>
                <a:cs typeface="NikoshBAN" pitchFamily="2" charset="0"/>
              </a:rPr>
              <a:t> </a:t>
            </a:r>
            <a:r>
              <a:rPr lang="en-US" sz="5400" b="1" cap="none" spc="0" dirty="0" err="1">
                <a:ln w="11430"/>
                <a:solidFill>
                  <a:schemeClr val="tx2">
                    <a:lumMod val="40000"/>
                    <a:lumOff val="60000"/>
                  </a:schemeClr>
                </a:solidFill>
                <a:effectLst>
                  <a:outerShdw blurRad="50800" dist="39000" dir="5460000" algn="tl">
                    <a:srgbClr val="000000">
                      <a:alpha val="38000"/>
                    </a:srgbClr>
                  </a:outerShdw>
                </a:effectLst>
                <a:latin typeface="NikoshBAN" pitchFamily="2" charset="0"/>
                <a:cs typeface="NikoshBAN" pitchFamily="2" charset="0"/>
              </a:rPr>
              <a:t>ধন্যবাদ</a:t>
            </a:r>
            <a:r>
              <a:rPr lang="en-US" sz="5400" b="1" cap="none" spc="0" dirty="0">
                <a:ln w="11430"/>
                <a:solidFill>
                  <a:schemeClr val="tx2">
                    <a:lumMod val="40000"/>
                    <a:lumOff val="60000"/>
                  </a:schemeClr>
                </a:solidFill>
                <a:effectLst>
                  <a:outerShdw blurRad="50800" dist="39000" dir="5460000" algn="tl">
                    <a:srgbClr val="000000">
                      <a:alpha val="38000"/>
                    </a:srgbClr>
                  </a:outerShdw>
                </a:effectLst>
                <a:latin typeface="NikoshBAN" pitchFamily="2" charset="0"/>
                <a:cs typeface="NikoshBAN" pitchFamily="2" charset="0"/>
              </a:rPr>
              <a:t> </a:t>
            </a:r>
            <a:endParaRPr lang="en-US" sz="5400" b="1" cap="none" spc="0" dirty="0">
              <a:ln w="11430"/>
              <a:solidFill>
                <a:schemeClr val="tx2">
                  <a:lumMod val="40000"/>
                  <a:lumOff val="60000"/>
                </a:schemeClr>
              </a:solidFill>
              <a:effectLst>
                <a:outerShdw blurRad="50800" dist="39000" dir="5460000" algn="tl">
                  <a:srgbClr val="000000">
                    <a:alpha val="38000"/>
                  </a:srgbClr>
                </a:outerShdw>
              </a:effectLst>
            </a:endParaRPr>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7000"/>
            <a:ext cx="8534400" cy="514110"/>
          </a:xfrm>
          <a:prstGeom prst="rect">
            <a:avLst/>
          </a:prstGeom>
          <a:blipFill>
            <a:blip r:embed="rId3" cstate="print"/>
            <a:tile tx="0" ty="0" sx="100000" sy="100000" flip="none" algn="tl"/>
          </a:blipFill>
          <a:ln>
            <a:solidFill>
              <a:schemeClr val="accent5">
                <a:lumMod val="60000"/>
                <a:lumOff val="40000"/>
              </a:schemeClr>
            </a:solidFill>
          </a:ln>
        </p:spPr>
        <p:txBody>
          <a:bodyPr wrap="square" lIns="82419" tIns="41209" rIns="82419" bIns="41209" rtlCol="0">
            <a:spAutoFit/>
          </a:bodyPr>
          <a:lstStyle/>
          <a:p>
            <a:pPr algn="ctr"/>
            <a:r>
              <a:rPr lang="bn-IN" sz="2800" b="1" dirty="0">
                <a:latin typeface="NikoshBAN" pitchFamily="2" charset="0"/>
                <a:cs typeface="NikoshBAN" pitchFamily="2" charset="0"/>
              </a:rPr>
              <a:t>প্রদর্শিত ছবিগুলো খুব মনোযোগ সহকারে দেখো  </a:t>
            </a:r>
            <a:endParaRPr lang="en-US" sz="2800" b="1" dirty="0">
              <a:latin typeface="NikoshBAN" pitchFamily="2" charset="0"/>
              <a:cs typeface="NikoshBAN" pitchFamily="2" charset="0"/>
            </a:endParaRPr>
          </a:p>
        </p:txBody>
      </p:sp>
      <p:sp>
        <p:nvSpPr>
          <p:cNvPr id="6" name="TextBox 5"/>
          <p:cNvSpPr txBox="1"/>
          <p:nvPr/>
        </p:nvSpPr>
        <p:spPr>
          <a:xfrm>
            <a:off x="4267200" y="825500"/>
            <a:ext cx="4343400" cy="791109"/>
          </a:xfrm>
          <a:prstGeom prst="rect">
            <a:avLst/>
          </a:prstGeom>
          <a:blipFill>
            <a:blip r:embed="rId4" cstate="print"/>
            <a:tile tx="0" ty="0" sx="100000" sy="100000" flip="none" algn="tl"/>
          </a:blipFill>
        </p:spPr>
        <p:txBody>
          <a:bodyPr wrap="square" lIns="82419" tIns="41209" rIns="82419" bIns="41209" rtlCol="0">
            <a:spAutoFit/>
          </a:bodyPr>
          <a:lstStyle/>
          <a:p>
            <a:r>
              <a:rPr lang="bn-IN" sz="2300" b="1" dirty="0">
                <a:latin typeface="NikoshBAN" pitchFamily="2" charset="0"/>
                <a:cs typeface="NikoshBAN" pitchFamily="2" charset="0"/>
              </a:rPr>
              <a:t>১। বলতো, এই মহান মানুষটির নাম কী? </a:t>
            </a:r>
            <a:endParaRPr lang="en-US" sz="2300" b="1" dirty="0">
              <a:latin typeface="NikoshBAN" pitchFamily="2" charset="0"/>
              <a:cs typeface="NikoshBAN" pitchFamily="2" charset="0"/>
            </a:endParaRPr>
          </a:p>
        </p:txBody>
      </p:sp>
      <p:sp>
        <p:nvSpPr>
          <p:cNvPr id="7" name="TextBox 6"/>
          <p:cNvSpPr txBox="1"/>
          <p:nvPr/>
        </p:nvSpPr>
        <p:spPr>
          <a:xfrm>
            <a:off x="4275165" y="1640438"/>
            <a:ext cx="4106839" cy="437166"/>
          </a:xfrm>
          <a:prstGeom prst="rect">
            <a:avLst/>
          </a:prstGeom>
          <a:blipFill>
            <a:blip r:embed="rId5" cstate="print"/>
            <a:tile tx="0" ty="0" sx="100000" sy="100000" flip="none" algn="tl"/>
          </a:blipFill>
        </p:spPr>
        <p:txBody>
          <a:bodyPr wrap="square" lIns="82419" tIns="41209" rIns="82419" bIns="41209" rtlCol="0">
            <a:spAutoFit/>
          </a:bodyPr>
          <a:lstStyle/>
          <a:p>
            <a:r>
              <a:rPr lang="bn-IN" sz="2300" b="1" dirty="0">
                <a:latin typeface="NikoshBAN" pitchFamily="2" charset="0"/>
                <a:cs typeface="NikoshBAN" pitchFamily="2" charset="0"/>
              </a:rPr>
              <a:t>উত্তরঃ শেখ মুজিবুর রহমান। </a:t>
            </a:r>
            <a:endParaRPr lang="en-US" sz="2300" b="1" dirty="0">
              <a:latin typeface="NikoshBAN" pitchFamily="2" charset="0"/>
              <a:cs typeface="NikoshBAN" pitchFamily="2" charset="0"/>
            </a:endParaRPr>
          </a:p>
        </p:txBody>
      </p:sp>
      <p:sp>
        <p:nvSpPr>
          <p:cNvPr id="8" name="TextBox 7"/>
          <p:cNvSpPr txBox="1"/>
          <p:nvPr/>
        </p:nvSpPr>
        <p:spPr>
          <a:xfrm>
            <a:off x="4267200" y="2095501"/>
            <a:ext cx="4343400" cy="791109"/>
          </a:xfrm>
          <a:prstGeom prst="rect">
            <a:avLst/>
          </a:prstGeom>
          <a:blipFill>
            <a:blip r:embed="rId4" cstate="print"/>
            <a:tile tx="0" ty="0" sx="100000" sy="100000" flip="none" algn="tl"/>
          </a:blipFill>
        </p:spPr>
        <p:txBody>
          <a:bodyPr wrap="square" lIns="82419" tIns="41209" rIns="82419" bIns="41209" rtlCol="0">
            <a:spAutoFit/>
          </a:bodyPr>
          <a:lstStyle/>
          <a:p>
            <a:r>
              <a:rPr lang="bn-IN" sz="2300" b="1" dirty="0">
                <a:latin typeface="NikoshBAN" pitchFamily="2" charset="0"/>
                <a:cs typeface="NikoshBAN" pitchFamily="2" charset="0"/>
              </a:rPr>
              <a:t>২। ছবিতে তাকে কী করতে দেখা যাচ্ছে?  </a:t>
            </a:r>
            <a:endParaRPr lang="en-US" sz="2300" b="1" dirty="0">
              <a:latin typeface="NikoshBAN" pitchFamily="2" charset="0"/>
              <a:cs typeface="NikoshBAN" pitchFamily="2" charset="0"/>
            </a:endParaRPr>
          </a:p>
        </p:txBody>
      </p:sp>
      <p:sp>
        <p:nvSpPr>
          <p:cNvPr id="9" name="TextBox 8"/>
          <p:cNvSpPr txBox="1"/>
          <p:nvPr/>
        </p:nvSpPr>
        <p:spPr>
          <a:xfrm>
            <a:off x="4267201" y="2794000"/>
            <a:ext cx="4114797" cy="791109"/>
          </a:xfrm>
          <a:prstGeom prst="rect">
            <a:avLst/>
          </a:prstGeom>
          <a:blipFill>
            <a:blip r:embed="rId6" cstate="print"/>
            <a:tile tx="0" ty="0" sx="100000" sy="100000" flip="none" algn="tl"/>
          </a:blipFill>
        </p:spPr>
        <p:txBody>
          <a:bodyPr wrap="square" lIns="82419" tIns="41209" rIns="82419" bIns="41209" rtlCol="0">
            <a:spAutoFit/>
          </a:bodyPr>
          <a:lstStyle/>
          <a:p>
            <a:r>
              <a:rPr lang="bn-IN" sz="2300" b="1" dirty="0">
                <a:latin typeface="NikoshBAN" pitchFamily="2" charset="0"/>
                <a:cs typeface="NikoshBAN" pitchFamily="2" charset="0"/>
              </a:rPr>
              <a:t>উত্তরঃ ভাষণ দিতে দেখা যাচ্ছে। </a:t>
            </a:r>
            <a:endParaRPr lang="en-US" sz="2300" b="1" dirty="0">
              <a:latin typeface="NikoshBAN" pitchFamily="2" charset="0"/>
              <a:cs typeface="NikoshBAN" pitchFamily="2" charset="0"/>
            </a:endParaRPr>
          </a:p>
        </p:txBody>
      </p:sp>
      <p:sp>
        <p:nvSpPr>
          <p:cNvPr id="10" name="TextBox 9"/>
          <p:cNvSpPr txBox="1"/>
          <p:nvPr/>
        </p:nvSpPr>
        <p:spPr>
          <a:xfrm>
            <a:off x="4343400" y="3238500"/>
            <a:ext cx="4355912" cy="791109"/>
          </a:xfrm>
          <a:prstGeom prst="rect">
            <a:avLst/>
          </a:prstGeom>
          <a:blipFill>
            <a:blip r:embed="rId7" cstate="print"/>
            <a:tile tx="0" ty="0" sx="100000" sy="100000" flip="none" algn="tl"/>
          </a:blipFill>
        </p:spPr>
        <p:txBody>
          <a:bodyPr wrap="square" lIns="82419" tIns="41209" rIns="82419" bIns="41209" rtlCol="0">
            <a:spAutoFit/>
          </a:bodyPr>
          <a:lstStyle/>
          <a:p>
            <a:r>
              <a:rPr lang="bn-IN" sz="2300" b="1" dirty="0">
                <a:latin typeface="NikoshBAN" pitchFamily="2" charset="0"/>
                <a:cs typeface="NikoshBAN" pitchFamily="2" charset="0"/>
              </a:rPr>
              <a:t>৩। তিনি কখন এবং কবে এই ভাষণ দিয়েছিলেন? </a:t>
            </a:r>
            <a:endParaRPr lang="en-US" sz="2300" b="1" dirty="0">
              <a:latin typeface="NikoshBAN" pitchFamily="2" charset="0"/>
              <a:cs typeface="NikoshBAN" pitchFamily="2" charset="0"/>
            </a:endParaRPr>
          </a:p>
        </p:txBody>
      </p:sp>
      <p:sp>
        <p:nvSpPr>
          <p:cNvPr id="11" name="TextBox 10"/>
          <p:cNvSpPr txBox="1"/>
          <p:nvPr/>
        </p:nvSpPr>
        <p:spPr>
          <a:xfrm>
            <a:off x="4254689" y="4064000"/>
            <a:ext cx="4127311" cy="1145052"/>
          </a:xfrm>
          <a:prstGeom prst="rect">
            <a:avLst/>
          </a:prstGeom>
          <a:blipFill>
            <a:blip r:embed="rId8" cstate="print"/>
            <a:tile tx="0" ty="0" sx="100000" sy="100000" flip="none" algn="tl"/>
          </a:blipFill>
        </p:spPr>
        <p:txBody>
          <a:bodyPr wrap="square" lIns="82419" tIns="41209" rIns="82419" bIns="41209" rtlCol="0">
            <a:spAutoFit/>
          </a:bodyPr>
          <a:lstStyle/>
          <a:p>
            <a:r>
              <a:rPr lang="bn-IN" sz="2300" b="1" dirty="0">
                <a:latin typeface="NikoshBAN" pitchFamily="2" charset="0"/>
                <a:cs typeface="NikoshBAN" pitchFamily="2" charset="0"/>
              </a:rPr>
              <a:t>উত্তরঃ বাংলাদেশের মুক্তিযুদ্ধের সময়, ১৯৭১ সালে।  </a:t>
            </a:r>
            <a:endParaRPr lang="en-US" sz="2300" b="1" dirty="0">
              <a:latin typeface="NikoshBAN" pitchFamily="2" charset="0"/>
              <a:cs typeface="NikoshBAN" pitchFamily="2" charset="0"/>
            </a:endParaRPr>
          </a:p>
        </p:txBody>
      </p:sp>
      <p:sp>
        <p:nvSpPr>
          <p:cNvPr id="12" name="TextBox 11"/>
          <p:cNvSpPr txBox="1"/>
          <p:nvPr/>
        </p:nvSpPr>
        <p:spPr>
          <a:xfrm>
            <a:off x="228600" y="4826000"/>
            <a:ext cx="8915400" cy="852664"/>
          </a:xfrm>
          <a:prstGeom prst="rect">
            <a:avLst/>
          </a:prstGeom>
          <a:blipFill>
            <a:blip r:embed="rId9" cstate="print"/>
            <a:tile tx="0" ty="0" sx="100000" sy="100000" flip="none" algn="tl"/>
          </a:blipFill>
        </p:spPr>
        <p:txBody>
          <a:bodyPr wrap="square" lIns="82419" tIns="41209" rIns="82419" bIns="41209" rtlCol="0">
            <a:spAutoFit/>
          </a:bodyPr>
          <a:lstStyle/>
          <a:p>
            <a:pPr algn="ctr"/>
            <a:r>
              <a:rPr lang="bn-IN" sz="2500" b="1" dirty="0">
                <a:latin typeface="NikoshBAN" pitchFamily="2" charset="0"/>
                <a:cs typeface="NikoshBAN" pitchFamily="2" charset="0"/>
              </a:rPr>
              <a:t>ঠিকই বলেছো, ১৯৭১ সালের ৭ই মার্চ তিনি এই ভাষণ দিয়েছিলেন</a:t>
            </a:r>
            <a:r>
              <a:rPr lang="bn-IN" sz="2500" dirty="0">
                <a:latin typeface="NikoshBAN" pitchFamily="2" charset="0"/>
                <a:cs typeface="NikoshBAN" pitchFamily="2" charset="0"/>
              </a:rPr>
              <a:t>। </a:t>
            </a:r>
            <a:endParaRPr lang="en-US" sz="2500" dirty="0">
              <a:latin typeface="NikoshBAN" pitchFamily="2" charset="0"/>
              <a:cs typeface="NikoshBAN" pitchFamily="2" charset="0"/>
            </a:endParaRPr>
          </a:p>
        </p:txBody>
      </p:sp>
      <p:pic>
        <p:nvPicPr>
          <p:cNvPr id="13" name="Picture 1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62000" y="1257300"/>
            <a:ext cx="2879717" cy="2133123"/>
          </a:xfrm>
          <a:prstGeom prst="rect">
            <a:avLst/>
          </a:prstGeom>
        </p:spPr>
      </p:pic>
      <p:sp>
        <p:nvSpPr>
          <p:cNvPr id="3" name="Bevel 2"/>
          <p:cNvSpPr/>
          <p:nvPr/>
        </p:nvSpPr>
        <p:spPr>
          <a:xfrm>
            <a:off x="609601" y="1206501"/>
            <a:ext cx="3448050" cy="3011715"/>
          </a:xfrm>
          <a:prstGeom prst="bevel">
            <a:avLst>
              <a:gd name="adj" fmla="val 5930"/>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4000"/>
            <a:ext cx="8001000" cy="698501"/>
          </a:xfrm>
          <a:blipFill>
            <a:blip r:embed="rId2" cstate="print"/>
            <a:tile tx="0" ty="0" sx="100000" sy="100000" flip="none" algn="tl"/>
          </a:blipFill>
        </p:spPr>
        <p:txBody>
          <a:bodyPr>
            <a:normAutofit fontScale="90000"/>
          </a:bodyPr>
          <a:lstStyle/>
          <a:p>
            <a:r>
              <a:rPr lang="bn-BD" b="1" dirty="0" smtClean="0"/>
              <a:t>পাঠ </a:t>
            </a:r>
            <a:r>
              <a:rPr lang="en-US" b="1" dirty="0" err="1" smtClean="0"/>
              <a:t>ঘোষণা</a:t>
            </a:r>
            <a:r>
              <a:rPr lang="en-US" b="1" dirty="0" smtClean="0"/>
              <a:t>  </a:t>
            </a:r>
            <a:endParaRPr lang="en-US" b="1" dirty="0"/>
          </a:p>
        </p:txBody>
      </p:sp>
      <p:sp>
        <p:nvSpPr>
          <p:cNvPr id="3" name="Subtitle 2"/>
          <p:cNvSpPr>
            <a:spLocks noGrp="1"/>
          </p:cNvSpPr>
          <p:nvPr>
            <p:ph type="subTitle" idx="1"/>
          </p:nvPr>
        </p:nvSpPr>
        <p:spPr>
          <a:xfrm>
            <a:off x="1524000" y="4889500"/>
            <a:ext cx="6477000" cy="571500"/>
          </a:xfrm>
        </p:spPr>
        <p:txBody>
          <a:bodyPr>
            <a:normAutofit lnSpcReduction="10000"/>
          </a:bodyPr>
          <a:lstStyle/>
          <a:p>
            <a:endParaRPr lang="bn-BD" dirty="0" smtClean="0"/>
          </a:p>
          <a:p>
            <a:endParaRPr lang="bn-BD" dirty="0"/>
          </a:p>
          <a:p>
            <a:endParaRPr lang="bn-BD" dirty="0" smtClean="0"/>
          </a:p>
          <a:p>
            <a:endParaRPr lang="bn-BD" dirty="0"/>
          </a:p>
          <a:p>
            <a:endParaRPr lang="bn-BD" dirty="0" smtClean="0"/>
          </a:p>
          <a:p>
            <a:endParaRPr lang="bn-BD" dirty="0" smtClean="0"/>
          </a:p>
          <a:p>
            <a:endParaRPr lang="bn-BD" dirty="0"/>
          </a:p>
        </p:txBody>
      </p:sp>
      <p:pic>
        <p:nvPicPr>
          <p:cNvPr id="4" name="Picture 2" descr="D:\Historical Picture\Bangabondhu\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4414" y="1016000"/>
            <a:ext cx="8188779" cy="37465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Footer Placeholder 5"/>
          <p:cNvSpPr>
            <a:spLocks noGrp="1"/>
          </p:cNvSpPr>
          <p:nvPr>
            <p:ph type="ftr" sz="quarter" idx="11"/>
          </p:nvPr>
        </p:nvSpPr>
        <p:spPr>
          <a:xfrm>
            <a:off x="457200" y="4914900"/>
            <a:ext cx="8153400" cy="431271"/>
          </a:xfrm>
          <a:blipFill>
            <a:blip r:embed="rId4" cstate="print"/>
            <a:tile tx="0" ty="0" sx="100000" sy="100000" flip="none" algn="tl"/>
          </a:blipFill>
        </p:spPr>
        <p:txBody>
          <a:bodyPr/>
          <a:lstStyle/>
          <a:p>
            <a:r>
              <a:rPr lang="as-IN" sz="2800" b="1" dirty="0" smtClean="0"/>
              <a:t>বঙ্গবন্ধুর </a:t>
            </a:r>
            <a:r>
              <a:rPr lang="en-US" sz="2800" b="1" dirty="0" smtClean="0"/>
              <a:t>৭ ই </a:t>
            </a:r>
            <a:r>
              <a:rPr lang="en-US" sz="2800" b="1" dirty="0" err="1" smtClean="0"/>
              <a:t>মার্চের</a:t>
            </a:r>
            <a:r>
              <a:rPr lang="en-US" sz="2800" b="1" dirty="0" smtClean="0"/>
              <a:t> </a:t>
            </a:r>
            <a:r>
              <a:rPr lang="as-IN" sz="2800" b="1" dirty="0" smtClean="0"/>
              <a:t>ভাষণ </a:t>
            </a:r>
            <a:r>
              <a:rPr lang="bn-IN" sz="2800" b="1" dirty="0" smtClean="0"/>
              <a:t> </a:t>
            </a:r>
            <a:endParaRPr lang="en-US" sz="2800" b="1" dirty="0"/>
          </a:p>
        </p:txBody>
      </p:sp>
    </p:spTree>
    <p:extLst>
      <p:ext uri="{BB962C8B-B14F-4D97-AF65-F5344CB8AC3E}">
        <p14:creationId xmlns="" xmlns:p14="http://schemas.microsoft.com/office/powerpoint/2010/main" val="2656646871"/>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1365"/>
          </a:xfrm>
          <a:blipFill>
            <a:blip r:embed="rId2" cstate="print"/>
            <a:tile tx="0" ty="0" sx="100000" sy="100000" flip="none" algn="tl"/>
          </a:blipFill>
        </p:spPr>
        <p:txBody>
          <a:bodyPr/>
          <a:lstStyle/>
          <a:p>
            <a:r>
              <a:rPr lang="en-US" dirty="0" err="1" smtClean="0"/>
              <a:t>শিখনফল</a:t>
            </a:r>
            <a:endParaRPr lang="en-US" dirty="0"/>
          </a:p>
        </p:txBody>
      </p:sp>
      <p:sp>
        <p:nvSpPr>
          <p:cNvPr id="3" name="Content Placeholder 2"/>
          <p:cNvSpPr>
            <a:spLocks noGrp="1"/>
          </p:cNvSpPr>
          <p:nvPr>
            <p:ph idx="1"/>
          </p:nvPr>
        </p:nvSpPr>
        <p:spPr>
          <a:xfrm>
            <a:off x="0" y="1206500"/>
            <a:ext cx="9144000" cy="4508500"/>
          </a:xfrm>
          <a:blipFill>
            <a:blip r:embed="rId3" cstate="print"/>
            <a:tile tx="0" ty="0" sx="100000" sy="100000" flip="none" algn="tl"/>
          </a:blipFill>
        </p:spPr>
        <p:txBody>
          <a:bodyPr/>
          <a:lstStyle/>
          <a:p>
            <a:r>
              <a:rPr lang="en-US" sz="3600" b="1" dirty="0" err="1" smtClean="0">
                <a:latin typeface="Kalpurush" panose="02000600000000000000" pitchFamily="2" charset="0"/>
                <a:cs typeface="Kalpurush" panose="02000600000000000000" pitchFamily="2" charset="0"/>
              </a:rPr>
              <a:t>বঙ্গবন্ধুর</a:t>
            </a:r>
            <a:r>
              <a:rPr lang="en-US" sz="3600" b="1" dirty="0" smtClean="0">
                <a:latin typeface="Kalpurush" panose="02000600000000000000" pitchFamily="2" charset="0"/>
                <a:cs typeface="Kalpurush" panose="02000600000000000000" pitchFamily="2" charset="0"/>
              </a:rPr>
              <a:t> ৭ ই </a:t>
            </a:r>
            <a:r>
              <a:rPr lang="en-US" sz="3600" b="1" dirty="0" err="1" smtClean="0">
                <a:latin typeface="Kalpurush" panose="02000600000000000000" pitchFamily="2" charset="0"/>
                <a:cs typeface="Kalpurush" panose="02000600000000000000" pitchFamily="2" charset="0"/>
              </a:rPr>
              <a:t>মার্চের</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ভাষণের</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প্রেক্ষাপট</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বর্ণনা</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করতে</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পারবে</a:t>
            </a:r>
            <a:r>
              <a:rPr lang="en-US" sz="3600" b="1" dirty="0" smtClean="0">
                <a:latin typeface="Kalpurush" panose="02000600000000000000" pitchFamily="2" charset="0"/>
                <a:cs typeface="Kalpurush" panose="02000600000000000000" pitchFamily="2" charset="0"/>
              </a:rPr>
              <a:t>। </a:t>
            </a:r>
          </a:p>
          <a:p>
            <a:r>
              <a:rPr lang="en-US" sz="3600" b="1" dirty="0" smtClean="0">
                <a:latin typeface="Kalpurush" panose="02000600000000000000" pitchFamily="2" charset="0"/>
                <a:cs typeface="Kalpurush" panose="02000600000000000000" pitchFamily="2" charset="0"/>
              </a:rPr>
              <a:t>এ </a:t>
            </a:r>
            <a:r>
              <a:rPr lang="en-US" sz="3600" b="1" dirty="0" err="1" smtClean="0">
                <a:latin typeface="Kalpurush" panose="02000600000000000000" pitchFamily="2" charset="0"/>
                <a:cs typeface="Kalpurush" panose="02000600000000000000" pitchFamily="2" charset="0"/>
              </a:rPr>
              <a:t>ভাষণের</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শর্তাবলি</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বলতে</a:t>
            </a:r>
            <a:r>
              <a:rPr lang="en-US" sz="3600" b="1" dirty="0" smtClean="0">
                <a:latin typeface="Kalpurush" panose="02000600000000000000" pitchFamily="2" charset="0"/>
                <a:cs typeface="Kalpurush" panose="02000600000000000000" pitchFamily="2" charset="0"/>
              </a:rPr>
              <a:t> </a:t>
            </a:r>
            <a:r>
              <a:rPr lang="en-US" sz="3600" b="1" dirty="0" err="1" smtClean="0">
                <a:latin typeface="Kalpurush" panose="02000600000000000000" pitchFamily="2" charset="0"/>
                <a:cs typeface="Kalpurush" panose="02000600000000000000" pitchFamily="2" charset="0"/>
              </a:rPr>
              <a:t>পারবে</a:t>
            </a:r>
            <a:r>
              <a:rPr lang="en-US" sz="3600" b="1" dirty="0" smtClean="0">
                <a:latin typeface="Kalpurush" panose="02000600000000000000" pitchFamily="2" charset="0"/>
                <a:cs typeface="Kalpurush" panose="02000600000000000000" pitchFamily="2" charset="0"/>
              </a:rPr>
              <a:t>।</a:t>
            </a:r>
            <a:endParaRPr lang="bn-BD" sz="3600" b="1" dirty="0" smtClean="0">
              <a:latin typeface="Kalpurush" panose="02000600000000000000" pitchFamily="2" charset="0"/>
              <a:cs typeface="Kalpurush" panose="02000600000000000000" pitchFamily="2" charset="0"/>
            </a:endParaRPr>
          </a:p>
          <a:p>
            <a:r>
              <a:rPr lang="en-US" sz="3600" b="1" dirty="0">
                <a:latin typeface="Kalpurush" panose="02000600000000000000" pitchFamily="2" charset="0"/>
                <a:cs typeface="Kalpurush" panose="02000600000000000000" pitchFamily="2" charset="0"/>
              </a:rPr>
              <a:t>এ </a:t>
            </a:r>
            <a:r>
              <a:rPr lang="en-US" sz="3600" b="1" dirty="0" err="1">
                <a:latin typeface="Kalpurush" panose="02000600000000000000" pitchFamily="2" charset="0"/>
                <a:cs typeface="Kalpurush" panose="02000600000000000000" pitchFamily="2" charset="0"/>
              </a:rPr>
              <a:t>ভাষণের</a:t>
            </a:r>
            <a:r>
              <a:rPr lang="en-US" sz="3600" b="1" dirty="0">
                <a:latin typeface="Kalpurush" panose="02000600000000000000" pitchFamily="2" charset="0"/>
                <a:cs typeface="Kalpurush" panose="02000600000000000000" pitchFamily="2" charset="0"/>
              </a:rPr>
              <a:t> </a:t>
            </a:r>
            <a:r>
              <a:rPr lang="bn-BD" sz="3600" b="1" dirty="0" smtClean="0">
                <a:latin typeface="Kalpurush" panose="02000600000000000000" pitchFamily="2" charset="0"/>
                <a:cs typeface="Kalpurush" panose="02000600000000000000" pitchFamily="2" charset="0"/>
              </a:rPr>
              <a:t>গুরুত্ব বিশ্লেষণ করতে </a:t>
            </a:r>
            <a:r>
              <a:rPr lang="en-US" sz="3600" b="1" dirty="0" err="1" smtClean="0">
                <a:latin typeface="Kalpurush" panose="02000600000000000000" pitchFamily="2" charset="0"/>
                <a:cs typeface="Kalpurush" panose="02000600000000000000" pitchFamily="2" charset="0"/>
              </a:rPr>
              <a:t>পারবে</a:t>
            </a:r>
            <a:r>
              <a:rPr lang="en-US" sz="3600" b="1" dirty="0" smtClean="0">
                <a:latin typeface="Kalpurush" panose="02000600000000000000" pitchFamily="2" charset="0"/>
                <a:cs typeface="Kalpurush" panose="02000600000000000000" pitchFamily="2" charset="0"/>
              </a:rPr>
              <a:t>।</a:t>
            </a:r>
            <a:endParaRPr lang="bn-BD" sz="3600" b="1" dirty="0" smtClean="0">
              <a:latin typeface="Kalpurush" panose="02000600000000000000" pitchFamily="2" charset="0"/>
              <a:cs typeface="Kalpurush" panose="02000600000000000000" pitchFamily="2" charset="0"/>
            </a:endParaRPr>
          </a:p>
          <a:p>
            <a:r>
              <a:rPr lang="bn-BD" sz="3600" b="1" dirty="0" smtClean="0">
                <a:latin typeface="Kalpurush" panose="02000600000000000000" pitchFamily="2" charset="0"/>
                <a:cs typeface="Kalpurush" panose="02000600000000000000" pitchFamily="2" charset="0"/>
              </a:rPr>
              <a:t>স্বাধীনতা যুদ্ধে এর প্রভাব ব্যাখ্যা করতে পারবে। </a:t>
            </a:r>
            <a:endParaRPr lang="bn-BD" sz="3600" b="1" dirty="0">
              <a:latin typeface="Kalpurush" panose="02000600000000000000" pitchFamily="2" charset="0"/>
              <a:cs typeface="Kalpurush" panose="02000600000000000000" pitchFamily="2" charset="0"/>
            </a:endParaRPr>
          </a:p>
          <a:p>
            <a:r>
              <a:rPr lang="bn-BD" sz="3600" b="1" dirty="0" smtClean="0">
                <a:latin typeface="Kalpurush" panose="02000600000000000000" pitchFamily="2" charset="0"/>
                <a:cs typeface="Kalpurush" panose="02000600000000000000" pitchFamily="2" charset="0"/>
              </a:rPr>
              <a:t>এ অধ্যায় থেকে সৃজনশীল প্রশ্নের সমাধান করতে পারবে।  </a:t>
            </a:r>
            <a:endParaRPr lang="en-US" sz="3600" b="1" dirty="0" smtClean="0">
              <a:latin typeface="Kalpurush" panose="02000600000000000000" pitchFamily="2" charset="0"/>
              <a:cs typeface="Kalpurush" panose="02000600000000000000" pitchFamily="2" charset="0"/>
            </a:endParaRP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 xmlns:p14="http://schemas.microsoft.com/office/powerpoint/2010/main" val="230484592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8229600" cy="5143500"/>
          </a:xfrm>
        </p:spPr>
        <p:txBody>
          <a:bodyPr>
            <a:noAutofit/>
          </a:bodyPr>
          <a:lstStyle/>
          <a:p>
            <a:pPr algn="just"/>
            <a:r>
              <a:rPr lang="en-US" sz="2400" b="1" dirty="0" smtClean="0">
                <a:latin typeface="SutonnyMJ" pitchFamily="2" charset="0"/>
                <a:cs typeface="SutonnyMJ" pitchFamily="2" charset="0"/>
              </a:rPr>
              <a:t>1971 </a:t>
            </a:r>
            <a:r>
              <a:rPr lang="en-US" sz="2400" b="1" dirty="0" err="1" smtClean="0">
                <a:latin typeface="SutonnyMJ" pitchFamily="2" charset="0"/>
                <a:cs typeface="SutonnyMJ" pitchFamily="2" charset="0"/>
              </a:rPr>
              <a:t>mv‡ji</a:t>
            </a:r>
            <a:r>
              <a:rPr lang="en-US" sz="2400" b="1" dirty="0" smtClean="0">
                <a:latin typeface="SutonnyMJ" pitchFamily="2" charset="0"/>
                <a:cs typeface="SutonnyMJ" pitchFamily="2" charset="0"/>
              </a:rPr>
              <a:t> 7B </a:t>
            </a:r>
            <a:r>
              <a:rPr lang="en-US" sz="2400" b="1" dirty="0" err="1" smtClean="0">
                <a:latin typeface="SutonnyMJ" pitchFamily="2" charset="0"/>
                <a:cs typeface="SutonnyMJ" pitchFamily="2" charset="0"/>
              </a:rPr>
              <a:t>gvP</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Aciv‡nè</a:t>
            </a:r>
            <a:r>
              <a:rPr lang="en-US" sz="2400" b="1" dirty="0" smtClean="0">
                <a:latin typeface="SutonnyMJ" pitchFamily="2" charset="0"/>
                <a:cs typeface="SutonnyMJ" pitchFamily="2" charset="0"/>
              </a:rPr>
              <a:t> e½eÜz </a:t>
            </a:r>
            <a:r>
              <a:rPr lang="en-US" sz="2400" b="1" dirty="0" err="1" smtClean="0">
                <a:latin typeface="SutonnyMJ" pitchFamily="2" charset="0"/>
                <a:cs typeface="SutonnyMJ" pitchFamily="2" charset="0"/>
              </a:rPr>
              <a:t>mKj</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Ríbv-Kíbvi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Aemvb</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NwU‡q</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nvwRi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n‡jb</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im‡Kvm</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gq`v‡b</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evsjv‡`‡ki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cÖL¨vZ</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Kwe</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wbg</a:t>
            </a:r>
            <a:r>
              <a:rPr lang="en-US" sz="2400" b="1" dirty="0" smtClean="0">
                <a:latin typeface="SutonnyMJ" pitchFamily="2" charset="0"/>
                <a:cs typeface="SutonnyMJ" pitchFamily="2" charset="0"/>
              </a:rPr>
              <a:t>‡©</a:t>
            </a:r>
            <a:r>
              <a:rPr lang="en-US" sz="2400" b="1" dirty="0" err="1" smtClean="0">
                <a:latin typeface="SutonnyMJ" pitchFamily="2" charset="0"/>
                <a:cs typeface="SutonnyMJ" pitchFamily="2" charset="0"/>
              </a:rPr>
              <a:t>j›`y</a:t>
            </a:r>
            <a:r>
              <a:rPr lang="en-US" sz="2400" b="1" dirty="0" smtClean="0">
                <a:latin typeface="SutonnyMJ" pitchFamily="2" charset="0"/>
                <a:cs typeface="SutonnyMJ" pitchFamily="2" charset="0"/>
              </a:rPr>
              <a:t> ¸Y </a:t>
            </a:r>
            <a:r>
              <a:rPr lang="en-US" sz="2400" b="1" dirty="0" err="1" smtClean="0">
                <a:latin typeface="SutonnyMJ" pitchFamily="2" charset="0"/>
                <a:cs typeface="SutonnyMJ" pitchFamily="2" charset="0"/>
              </a:rPr>
              <a:t>Zuvi</a:t>
            </a:r>
            <a:r>
              <a:rPr lang="en-US" sz="2400" b="1" dirty="0" smtClean="0">
                <a:latin typeface="SutonnyMJ" pitchFamily="2" charset="0"/>
                <a:cs typeface="SutonnyMJ" pitchFamily="2" charset="0"/>
              </a:rPr>
              <a:t>, Ô¯^</a:t>
            </a:r>
            <a:r>
              <a:rPr lang="en-US" sz="2400" b="1" dirty="0" err="1" smtClean="0">
                <a:latin typeface="SutonnyMJ" pitchFamily="2" charset="0"/>
                <a:cs typeface="SutonnyMJ" pitchFamily="2" charset="0"/>
              </a:rPr>
              <a:t>vaxbZv</a:t>
            </a:r>
            <a:r>
              <a:rPr lang="en-US" sz="2400" b="1" dirty="0" smtClean="0">
                <a:latin typeface="SutonnyMJ" pitchFamily="2" charset="0"/>
                <a:cs typeface="SutonnyMJ" pitchFamily="2" charset="0"/>
              </a:rPr>
              <a:t>, GB </a:t>
            </a:r>
            <a:r>
              <a:rPr lang="en-US" sz="2400" b="1" dirty="0" err="1" smtClean="0">
                <a:latin typeface="SutonnyMJ" pitchFamily="2" charset="0"/>
                <a:cs typeface="SutonnyMJ" pitchFamily="2" charset="0"/>
              </a:rPr>
              <a:t>kãwU</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Kxfv‡e</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Avgv‡`i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n‡jvÕ</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kxl©K</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KweZvq</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wj‡L‡Qb</a:t>
            </a:r>
            <a:r>
              <a:rPr lang="en-US" sz="2400" b="1" dirty="0" smtClean="0">
                <a:latin typeface="SutonnyMJ" pitchFamily="2" charset="0"/>
                <a:cs typeface="SutonnyMJ" pitchFamily="2" charset="0"/>
              </a:rPr>
              <a:t>,.. </a:t>
            </a:r>
          </a:p>
          <a:p>
            <a:r>
              <a:rPr lang="en-US" sz="2400" b="1" dirty="0" err="1" smtClean="0">
                <a:latin typeface="SutonnyMJ" pitchFamily="2" charset="0"/>
                <a:cs typeface="SutonnyMJ" pitchFamily="2" charset="0"/>
              </a:rPr>
              <a:t>Kwe</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G‡m</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RbZvi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g‡Â</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vuov‡jb</a:t>
            </a:r>
            <a:r>
              <a:rPr lang="bn-IN"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ZLb</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cj‡K</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viæY</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Sj‡K</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Zix‡Z</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DwVj</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Rj</a:t>
            </a:r>
            <a:r>
              <a:rPr lang="en-US" sz="2400" b="1" dirty="0" smtClean="0">
                <a:latin typeface="SutonnyMJ" pitchFamily="2" charset="0"/>
                <a:cs typeface="SutonnyMJ" pitchFamily="2" charset="0"/>
              </a:rPr>
              <a:t>, </a:t>
            </a:r>
            <a:endParaRPr lang="bn-IN" sz="2400" b="1" dirty="0" smtClean="0">
              <a:latin typeface="SutonnyMJ" pitchFamily="2" charset="0"/>
              <a:cs typeface="SutonnyMJ" pitchFamily="2" charset="0"/>
            </a:endParaRPr>
          </a:p>
          <a:p>
            <a:r>
              <a:rPr lang="en-US" sz="2400" b="1" dirty="0" err="1" smtClean="0">
                <a:latin typeface="SutonnyMJ" pitchFamily="2" charset="0"/>
                <a:cs typeface="SutonnyMJ" pitchFamily="2" charset="0"/>
              </a:rPr>
              <a:t>ü`‡q</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jvwMj</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vjv</a:t>
            </a:r>
            <a:r>
              <a:rPr lang="en-US" sz="2400" b="1" dirty="0" smtClean="0">
                <a:latin typeface="SutonnyMJ" pitchFamily="2" charset="0"/>
                <a:cs typeface="SutonnyMJ" pitchFamily="2" charset="0"/>
              </a:rPr>
              <a:t>, </a:t>
            </a:r>
            <a:endParaRPr lang="bn-IN" sz="2400" b="1" dirty="0" smtClean="0">
              <a:latin typeface="SutonnyMJ" pitchFamily="2" charset="0"/>
              <a:cs typeface="SutonnyMJ" pitchFamily="2" charset="0"/>
            </a:endParaRPr>
          </a:p>
          <a:p>
            <a:r>
              <a:rPr lang="en-US" sz="2400" b="1" dirty="0" err="1" smtClean="0">
                <a:latin typeface="SutonnyMJ" pitchFamily="2" charset="0"/>
                <a:cs typeface="SutonnyMJ" pitchFamily="2" charset="0"/>
              </a:rPr>
              <a:t>Rbmgy</a:t>
            </a:r>
            <a:r>
              <a:rPr lang="en-US" sz="2400" b="1" dirty="0" smtClean="0">
                <a:latin typeface="SutonnyMJ" pitchFamily="2" charset="0"/>
                <a:cs typeface="SutonnyMJ" pitchFamily="2" charset="0"/>
              </a:rPr>
              <a:t>‡`ª </a:t>
            </a:r>
            <a:r>
              <a:rPr lang="en-US" sz="2400" b="1" dirty="0" err="1" smtClean="0">
                <a:latin typeface="SutonnyMJ" pitchFamily="2" charset="0"/>
                <a:cs typeface="SutonnyMJ" pitchFamily="2" charset="0"/>
              </a:rPr>
              <a:t>RvwMj</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Rvqvi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mKj</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vqvi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Lvjv</a:t>
            </a:r>
            <a:r>
              <a:rPr lang="en-US" sz="2400" b="1" dirty="0" smtClean="0">
                <a:latin typeface="SutonnyMJ" pitchFamily="2" charset="0"/>
                <a:cs typeface="SutonnyMJ" pitchFamily="2" charset="0"/>
              </a:rPr>
              <a:t>|</a:t>
            </a:r>
            <a:endParaRPr lang="bn-IN" sz="2400" b="1" dirty="0" smtClean="0">
              <a:latin typeface="SutonnyMJ" pitchFamily="2" charset="0"/>
              <a:cs typeface="SutonnyMJ" pitchFamily="2" charset="0"/>
            </a:endParaRPr>
          </a:p>
          <a:p>
            <a:r>
              <a:rPr lang="en-US" sz="2400" b="1" dirty="0" smtClean="0">
                <a:latin typeface="SutonnyMJ" pitchFamily="2" charset="0"/>
                <a:cs typeface="SutonnyMJ" pitchFamily="2" charset="0"/>
              </a:rPr>
              <a:t>†K †</a:t>
            </a:r>
            <a:r>
              <a:rPr lang="en-US" sz="2400" b="1" dirty="0" err="1" smtClean="0">
                <a:latin typeface="SutonnyMJ" pitchFamily="2" charset="0"/>
                <a:cs typeface="SutonnyMJ" pitchFamily="2" charset="0"/>
              </a:rPr>
              <a:t>iv‡a</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Zuvnvi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eRªKÚ</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evYx</a:t>
            </a:r>
            <a:r>
              <a:rPr lang="en-US" sz="2400" b="1" dirty="0" smtClean="0">
                <a:latin typeface="SutonnyMJ" pitchFamily="2" charset="0"/>
                <a:cs typeface="SutonnyMJ" pitchFamily="2" charset="0"/>
              </a:rPr>
              <a:t>? </a:t>
            </a:r>
          </a:p>
          <a:p>
            <a:r>
              <a:rPr lang="en-US" sz="2400" b="1" dirty="0" err="1" smtClean="0">
                <a:latin typeface="SutonnyMJ" pitchFamily="2" charset="0"/>
                <a:cs typeface="SutonnyMJ" pitchFamily="2" charset="0"/>
              </a:rPr>
              <a:t>MYm</a:t>
            </a:r>
            <a:r>
              <a:rPr lang="en-US" sz="2400" b="1" dirty="0" smtClean="0">
                <a:latin typeface="SutonnyMJ" pitchFamily="2" charset="0"/>
                <a:cs typeface="SutonnyMJ" pitchFamily="2" charset="0"/>
              </a:rPr>
              <a:t>~‡</a:t>
            </a:r>
            <a:r>
              <a:rPr lang="en-US" sz="2400" b="1" dirty="0" err="1" smtClean="0">
                <a:latin typeface="SutonnyMJ" pitchFamily="2" charset="0"/>
                <a:cs typeface="SutonnyMJ" pitchFamily="2" charset="0"/>
              </a:rPr>
              <a:t>h©i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gÂ</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Kuvwc‡q</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Kwe†kvbv‡jb</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Zuvi</a:t>
            </a:r>
            <a:r>
              <a:rPr lang="en-US" sz="2400" b="1" dirty="0" smtClean="0">
                <a:latin typeface="SutonnyMJ" pitchFamily="2" charset="0"/>
                <a:cs typeface="SutonnyMJ" pitchFamily="2" charset="0"/>
              </a:rPr>
              <a:t> </a:t>
            </a:r>
            <a:endParaRPr lang="bn-IN" sz="2400" b="1" dirty="0" smtClean="0">
              <a:latin typeface="SutonnyMJ" pitchFamily="2" charset="0"/>
              <a:cs typeface="SutonnyMJ" pitchFamily="2" charset="0"/>
            </a:endParaRPr>
          </a:p>
          <a:p>
            <a:r>
              <a:rPr lang="en-US" sz="2400" b="1" dirty="0" err="1" smtClean="0">
                <a:latin typeface="SutonnyMJ" pitchFamily="2" charset="0"/>
                <a:cs typeface="SutonnyMJ" pitchFamily="2" charset="0"/>
              </a:rPr>
              <a:t>Agi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KweZvLvwb</a:t>
            </a:r>
            <a:r>
              <a:rPr lang="en-US" sz="2400" b="1" dirty="0" smtClean="0">
                <a:latin typeface="SutonnyMJ" pitchFamily="2" charset="0"/>
                <a:cs typeface="SutonnyMJ" pitchFamily="2" charset="0"/>
              </a:rPr>
              <a:t>: </a:t>
            </a:r>
          </a:p>
          <a:p>
            <a:r>
              <a:rPr lang="en-US" sz="2400" b="1" dirty="0" err="1" smtClean="0">
                <a:latin typeface="SutonnyMJ" pitchFamily="2" charset="0"/>
                <a:cs typeface="SutonnyMJ" pitchFamily="2" charset="0"/>
              </a:rPr>
              <a:t>ÔGev‡ii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msMÖvg</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Avgv‡`i</a:t>
            </a:r>
            <a:r>
              <a:rPr lang="en-US" sz="2400" b="1" dirty="0" smtClean="0">
                <a:latin typeface="SutonnyMJ" pitchFamily="2" charset="0"/>
                <a:cs typeface="SutonnyMJ" pitchFamily="2" charset="0"/>
              </a:rPr>
              <a:t> gyw³i </a:t>
            </a:r>
            <a:r>
              <a:rPr lang="en-US" sz="2400" b="1" dirty="0" err="1" smtClean="0">
                <a:latin typeface="SutonnyMJ" pitchFamily="2" charset="0"/>
                <a:cs typeface="SutonnyMJ" pitchFamily="2" charset="0"/>
              </a:rPr>
              <a:t>msMÖvg</a:t>
            </a:r>
            <a:r>
              <a:rPr lang="en-US" sz="2400" b="1" dirty="0" smtClean="0">
                <a:latin typeface="SutonnyMJ" pitchFamily="2" charset="0"/>
                <a:cs typeface="SutonnyMJ" pitchFamily="2" charset="0"/>
              </a:rPr>
              <a:t>, </a:t>
            </a:r>
            <a:endParaRPr lang="bn-IN" sz="2400" b="1" dirty="0" smtClean="0">
              <a:latin typeface="SutonnyMJ" pitchFamily="2" charset="0"/>
              <a:cs typeface="SutonnyMJ" pitchFamily="2" charset="0"/>
            </a:endParaRPr>
          </a:p>
          <a:p>
            <a:r>
              <a:rPr lang="en-US" sz="2400" b="1" dirty="0" err="1" smtClean="0">
                <a:latin typeface="SutonnyMJ" pitchFamily="2" charset="0"/>
                <a:cs typeface="SutonnyMJ" pitchFamily="2" charset="0"/>
              </a:rPr>
              <a:t>Gev‡ii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msMÖvg</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vaxbZvi</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msMÖvg|Õ</a:t>
            </a:r>
            <a:r>
              <a:rPr lang="en-US" sz="2400" b="1" dirty="0" smtClean="0">
                <a:latin typeface="SutonnyMJ" pitchFamily="2" charset="0"/>
                <a:cs typeface="SutonnyMJ" pitchFamily="2" charset="0"/>
              </a:rPr>
              <a:t> </a:t>
            </a:r>
          </a:p>
          <a:p>
            <a:r>
              <a:rPr lang="en-US" sz="2400" b="1" dirty="0" smtClean="0">
                <a:latin typeface="SutonnyMJ" pitchFamily="2" charset="0"/>
                <a:cs typeface="SutonnyMJ" pitchFamily="2" charset="0"/>
              </a:rPr>
              <a:t>†</a:t>
            </a:r>
            <a:r>
              <a:rPr lang="en-US" sz="2400" b="1" dirty="0" err="1" smtClean="0">
                <a:latin typeface="SutonnyMJ" pitchFamily="2" charset="0"/>
                <a:cs typeface="SutonnyMJ" pitchFamily="2" charset="0"/>
              </a:rPr>
              <a:t>mB</a:t>
            </a:r>
            <a:r>
              <a:rPr lang="en-US" sz="2400" b="1" dirty="0" smtClean="0">
                <a:latin typeface="SutonnyMJ" pitchFamily="2" charset="0"/>
                <a:cs typeface="SutonnyMJ" pitchFamily="2" charset="0"/>
              </a:rPr>
              <a:t> †_‡K ¯^</a:t>
            </a:r>
            <a:r>
              <a:rPr lang="en-US" sz="2400" b="1" dirty="0" err="1" smtClean="0">
                <a:latin typeface="SutonnyMJ" pitchFamily="2" charset="0"/>
                <a:cs typeface="SutonnyMJ" pitchFamily="2" charset="0"/>
              </a:rPr>
              <a:t>vaxbZv</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kãwU</a:t>
            </a:r>
            <a:r>
              <a:rPr lang="en-US" sz="2400" b="1" dirty="0" smtClean="0">
                <a:latin typeface="SutonnyMJ" pitchFamily="2" charset="0"/>
                <a:cs typeface="SutonnyMJ" pitchFamily="2" charset="0"/>
              </a:rPr>
              <a:t> </a:t>
            </a:r>
            <a:r>
              <a:rPr lang="en-US" sz="2400" b="1" dirty="0" err="1" smtClean="0">
                <a:latin typeface="SutonnyMJ" pitchFamily="2" charset="0"/>
                <a:cs typeface="SutonnyMJ" pitchFamily="2" charset="0"/>
              </a:rPr>
              <a:t>Avgv‡`</a:t>
            </a:r>
            <a:r>
              <a:rPr lang="en-US" sz="2400" b="1" i="1" dirty="0" err="1" smtClean="0">
                <a:latin typeface="SutonnyMJ" pitchFamily="2" charset="0"/>
                <a:cs typeface="SutonnyMJ" pitchFamily="2" charset="0"/>
              </a:rPr>
              <a:t>i</a:t>
            </a:r>
            <a:r>
              <a:rPr lang="en-US" sz="2400" b="1" i="1" dirty="0" smtClean="0">
                <a:latin typeface="SutonnyMJ" pitchFamily="2" charset="0"/>
                <a:cs typeface="SutonnyMJ" pitchFamily="2" charset="0"/>
              </a:rPr>
              <a:t>|</a:t>
            </a:r>
            <a:endParaRPr lang="en-US" sz="2800" b="1" dirty="0" smtClean="0">
              <a:latin typeface="SutonnyMJ" pitchFamily="2" charset="0"/>
              <a:cs typeface="SutonnyMJ" pitchFamily="2" charset="0"/>
            </a:endParaRPr>
          </a:p>
          <a:p>
            <a:endParaRPr lang="en-US" sz="2800" b="1" dirty="0" smtClean="0"/>
          </a:p>
          <a:p>
            <a:endParaRPr lang="en-US" sz="2400" b="1" dirty="0" smtClean="0">
              <a:latin typeface="SutonnyMJ" pitchFamily="2" charset="0"/>
              <a:cs typeface="SutonnyMJ" pitchFamily="2" charset="0"/>
            </a:endParaRPr>
          </a:p>
        </p:txBody>
      </p:sp>
      <p:sp>
        <p:nvSpPr>
          <p:cNvPr id="4" name="Rectangle 3"/>
          <p:cNvSpPr/>
          <p:nvPr/>
        </p:nvSpPr>
        <p:spPr>
          <a:xfrm>
            <a:off x="533400" y="0"/>
            <a:ext cx="8610600" cy="584775"/>
          </a:xfrm>
          <a:prstGeom prst="rect">
            <a:avLst/>
          </a:prstGeom>
          <a:blipFill>
            <a:blip r:embed="rId2"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3200" b="1" dirty="0">
                <a:latin typeface="NikoshBAN" pitchFamily="2" charset="0"/>
                <a:cs typeface="NikoshBAN" pitchFamily="2" charset="0"/>
              </a:rPr>
              <a:t>বঙ্গবন্ধুর ৭ই মার্চের ভাষণ </a:t>
            </a:r>
            <a:r>
              <a:rPr lang="bn-BD" sz="3200" b="1" dirty="0">
                <a:latin typeface="NikoshBAN" pitchFamily="2" charset="0"/>
                <a:cs typeface="NikoshBAN" pitchFamily="2" charset="0"/>
              </a:rPr>
              <a:t> </a:t>
            </a:r>
            <a:endParaRPr lang="en-US" sz="3200" b="1" dirty="0">
              <a:latin typeface="NikoshBAN" pitchFamily="2" charset="0"/>
              <a:cs typeface="NikoshBAN" pitchFamily="2"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23900"/>
            <a:ext cx="7772400" cy="4000235"/>
          </a:xfrm>
          <a:prstGeom prst="rect">
            <a:avLst/>
          </a:prstGeom>
          <a:blipFill>
            <a:blip r:embed="rId2" cstate="print"/>
            <a:tile tx="0" ty="0" sx="100000" sy="100000" flip="none" algn="tl"/>
          </a:blipFill>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n-IN" sz="6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0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ভাষণের</a:t>
            </a: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bn-IN"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0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বিষয়বস্তু</a:t>
            </a: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en-US" sz="9000" b="1" i="0" u="none" strike="noStrike" kern="1200" cap="none" spc="0" normalizeH="0" baseline="0" noProof="0" dirty="0">
              <a:ln>
                <a:noFill/>
              </a:ln>
              <a:solidFill>
                <a:schemeClr val="tx1"/>
              </a:solidFill>
              <a:effectLst/>
              <a:uLnTx/>
              <a:uFillTx/>
              <a:latin typeface="Kalpurush" panose="02000600000000000000" pitchFamily="2" charset="0"/>
              <a:ea typeface="+mj-ea"/>
              <a:cs typeface="Kalpurush" panose="02000600000000000000" pitchFamily="2"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TextBox 5"/>
          <p:cNvSpPr txBox="1"/>
          <p:nvPr/>
        </p:nvSpPr>
        <p:spPr>
          <a:xfrm>
            <a:off x="762000" y="2603500"/>
            <a:ext cx="1524000" cy="369332"/>
          </a:xfrm>
          <a:prstGeom prst="rect">
            <a:avLst/>
          </a:prstGeom>
          <a:noFill/>
        </p:spPr>
        <p:txBody>
          <a:bodyPr wrap="square" rtlCol="0">
            <a:spAutoFit/>
          </a:bodyPr>
          <a:lstStyle/>
          <a:p>
            <a:endParaRPr lang="en-US" dirty="0"/>
          </a:p>
        </p:txBody>
      </p:sp>
      <p:sp>
        <p:nvSpPr>
          <p:cNvPr id="7" name="Title 6"/>
          <p:cNvSpPr>
            <a:spLocks noGrp="1"/>
          </p:cNvSpPr>
          <p:nvPr>
            <p:ph type="title"/>
          </p:nvPr>
        </p:nvSpPr>
        <p:spPr>
          <a:xfrm>
            <a:off x="685800" y="0"/>
            <a:ext cx="8458200" cy="876300"/>
          </a:xfrm>
          <a:blipFill>
            <a:blip r:embed="rId2" cstate="print"/>
            <a:tile tx="0" ty="0" sx="100000" sy="100000" flip="none" algn="tl"/>
          </a:blipFill>
        </p:spPr>
        <p:txBody>
          <a:bodyPr>
            <a:normAutofit fontScale="90000"/>
          </a:bodyPr>
          <a:lstStyle/>
          <a:p>
            <a:r>
              <a:rPr lang="bn-IN" b="1" dirty="0" smtClean="0">
                <a:latin typeface="Kalpurush" panose="02000600000000000000" pitchFamily="2" charset="0"/>
                <a:cs typeface="Kalpurush" panose="02000600000000000000" pitchFamily="2" charset="0"/>
              </a:rPr>
              <a:t/>
            </a:r>
            <a:br>
              <a:rPr lang="bn-IN" b="1" dirty="0" smtClean="0">
                <a:latin typeface="Kalpurush" panose="02000600000000000000" pitchFamily="2" charset="0"/>
                <a:cs typeface="Kalpurush" panose="02000600000000000000" pitchFamily="2" charset="0"/>
              </a:rPr>
            </a:br>
            <a:r>
              <a:rPr lang="en-US" b="1" dirty="0" err="1" smtClean="0">
                <a:latin typeface="Kalpurush" panose="02000600000000000000" pitchFamily="2" charset="0"/>
                <a:cs typeface="Kalpurush" panose="02000600000000000000" pitchFamily="2" charset="0"/>
              </a:rPr>
              <a:t>ইতিহাসের</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ঘটনা</a:t>
            </a:r>
            <a:r>
              <a:rPr lang="en-US" b="1" dirty="0" smtClean="0">
                <a:latin typeface="Kalpurush" panose="02000600000000000000" pitchFamily="2" charset="0"/>
                <a:cs typeface="Kalpurush" panose="02000600000000000000" pitchFamily="2" charset="0"/>
              </a:rPr>
              <a:t> </a:t>
            </a:r>
            <a:r>
              <a:rPr lang="en-US" b="1" dirty="0" err="1" smtClean="0">
                <a:latin typeface="Kalpurush" panose="02000600000000000000" pitchFamily="2" charset="0"/>
                <a:cs typeface="Kalpurush" panose="02000600000000000000" pitchFamily="2" charset="0"/>
              </a:rPr>
              <a:t>উল্লেখ</a:t>
            </a:r>
            <a:r>
              <a:rPr lang="en-US" b="1" dirty="0" smtClean="0">
                <a:latin typeface="Kalpurush" panose="02000600000000000000" pitchFamily="2" charset="0"/>
                <a:cs typeface="Kalpurush" panose="02000600000000000000" pitchFamily="2" charset="0"/>
              </a:rPr>
              <a:t/>
            </a:r>
            <a:br>
              <a:rPr lang="en-US" b="1" dirty="0" smtClean="0">
                <a:latin typeface="Kalpurush" panose="02000600000000000000" pitchFamily="2" charset="0"/>
                <a:cs typeface="Kalpurush" panose="02000600000000000000" pitchFamily="2" charset="0"/>
              </a:rPr>
            </a:br>
            <a:endParaRPr lang="en-US" dirty="0"/>
          </a:p>
        </p:txBody>
      </p:sp>
      <p:pic>
        <p:nvPicPr>
          <p:cNvPr id="8"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143000" y="952500"/>
            <a:ext cx="3952672" cy="3505200"/>
          </a:xfrm>
          <a:prstGeom prst="rect">
            <a:avLst/>
          </a:prstGeom>
        </p:spPr>
      </p:pic>
      <p:sp>
        <p:nvSpPr>
          <p:cNvPr id="30" name="TextBox 29"/>
          <p:cNvSpPr txBox="1"/>
          <p:nvPr/>
        </p:nvSpPr>
        <p:spPr>
          <a:xfrm flipV="1">
            <a:off x="1219200" y="5600700"/>
            <a:ext cx="489531" cy="369332"/>
          </a:xfrm>
          <a:prstGeom prst="rect">
            <a:avLst/>
          </a:prstGeom>
          <a:noFill/>
        </p:spPr>
        <p:txBody>
          <a:bodyPr wrap="square" rtlCol="0">
            <a:spAutoFit/>
          </a:bodyPr>
          <a:lstStyle/>
          <a:p>
            <a:endParaRPr lang="en-US" dirty="0"/>
          </a:p>
        </p:txBody>
      </p:sp>
      <p:sp>
        <p:nvSpPr>
          <p:cNvPr id="31" name="TextBox 30"/>
          <p:cNvSpPr txBox="1"/>
          <p:nvPr/>
        </p:nvSpPr>
        <p:spPr>
          <a:xfrm>
            <a:off x="1295400" y="4457700"/>
            <a:ext cx="3581400" cy="1077218"/>
          </a:xfrm>
          <a:prstGeom prst="rect">
            <a:avLst/>
          </a:prstGeom>
          <a:noFill/>
        </p:spPr>
        <p:txBody>
          <a:bodyPr wrap="square" rtlCol="0">
            <a:spAutoFit/>
          </a:bodyPr>
          <a:lstStyle/>
          <a:p>
            <a:pPr algn="ctr"/>
            <a:r>
              <a:rPr lang="bn-IN" sz="3200" b="1" dirty="0" smtClean="0"/>
              <a:t>১৯৫২ এর ভাষা আন্দোলন </a:t>
            </a:r>
            <a:endParaRPr lang="en-US" sz="3200" b="1" dirty="0"/>
          </a:p>
        </p:txBody>
      </p:sp>
      <p:sp>
        <p:nvSpPr>
          <p:cNvPr id="10" name="Rectangle 9"/>
          <p:cNvSpPr/>
          <p:nvPr/>
        </p:nvSpPr>
        <p:spPr>
          <a:xfrm>
            <a:off x="5105400" y="4457700"/>
            <a:ext cx="3854456" cy="1077218"/>
          </a:xfrm>
          <a:prstGeom prst="rect">
            <a:avLst/>
          </a:prstGeom>
        </p:spPr>
        <p:txBody>
          <a:bodyPr wrap="square">
            <a:spAutoFit/>
          </a:bodyPr>
          <a:lstStyle/>
          <a:p>
            <a:pPr algn="ctr"/>
            <a:r>
              <a:rPr lang="bn-IN" sz="3200" b="1" dirty="0" smtClean="0"/>
              <a:t>১৯৫৪ এর যুক্তফ্রন্ট নির্বাচন </a:t>
            </a:r>
            <a:endParaRPr lang="en-US" sz="3200" b="1" dirty="0"/>
          </a:p>
        </p:txBody>
      </p:sp>
      <p:pic>
        <p:nvPicPr>
          <p:cNvPr id="11" name="Picture 2" descr="D:\Islamic History &amp; Culture\Historical Picture\যুক্তফ্রন্ট\juktofront-300x128.jpg"/>
          <p:cNvPicPr>
            <a:picLocks noChangeAspect="1" noChangeArrowheads="1"/>
          </p:cNvPicPr>
          <p:nvPr/>
        </p:nvPicPr>
        <p:blipFill>
          <a:blip r:embed="rId4" cstate="print"/>
          <a:srcRect/>
          <a:stretch>
            <a:fillRect/>
          </a:stretch>
        </p:blipFill>
        <p:spPr bwMode="auto">
          <a:xfrm>
            <a:off x="5257800" y="876300"/>
            <a:ext cx="3886200" cy="3429000"/>
          </a:xfrm>
          <a:prstGeom prst="rect">
            <a:avLst/>
          </a:prstGeom>
          <a:noFill/>
        </p:spPr>
      </p:pic>
      <p:sp>
        <p:nvSpPr>
          <p:cNvPr id="12" name="Title 1"/>
          <p:cNvSpPr txBox="1">
            <a:spLocks/>
          </p:cNvSpPr>
          <p:nvPr/>
        </p:nvSpPr>
        <p:spPr>
          <a:xfrm>
            <a:off x="152400" y="0"/>
            <a:ext cx="685800" cy="5715000"/>
          </a:xfrm>
          <a:prstGeom prst="rect">
            <a:avLst/>
          </a:prstGeom>
          <a:blipFill>
            <a:blip r:embed="rId5" cstate="print"/>
            <a:tile tx="0" ty="0" sx="100000" sy="100000" flip="none" algn="tl"/>
          </a:blipFill>
        </p:spPr>
        <p:txBody>
          <a:bodyP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n-IN" sz="6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0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ভাষণের</a:t>
            </a:r>
            <a:endParaRPr kumimoji="0" lang="bn-IN"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bn-IN"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0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বিষয়বস্তু</a:t>
            </a: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en-US" sz="9000" b="1" i="0" u="none" strike="noStrike" kern="1200" cap="none" spc="0" normalizeH="0" baseline="0" noProof="0" dirty="0">
              <a:ln>
                <a:noFill/>
              </a:ln>
              <a:solidFill>
                <a:schemeClr val="tx1"/>
              </a:solidFill>
              <a:effectLst/>
              <a:uLnTx/>
              <a:uFillTx/>
              <a:latin typeface="Kalpurush" panose="02000600000000000000" pitchFamily="2" charset="0"/>
              <a:ea typeface="+mj-ea"/>
              <a:cs typeface="Kalpurush" panose="02000600000000000000" pitchFamily="2" charset="0"/>
            </a:endParaRPr>
          </a:p>
        </p:txBody>
      </p:sp>
    </p:spTree>
    <p:extLst>
      <p:ext uri="{BB962C8B-B14F-4D97-AF65-F5344CB8AC3E}">
        <p14:creationId xmlns="" xmlns:p14="http://schemas.microsoft.com/office/powerpoint/2010/main" val="86178037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14400" y="723900"/>
            <a:ext cx="4038600" cy="4267200"/>
          </a:xfrm>
          <a:prstGeom prst="rect">
            <a:avLst/>
          </a:prstGeom>
        </p:spPr>
      </p:pic>
      <p:sp>
        <p:nvSpPr>
          <p:cNvPr id="5" name="TextBox 4"/>
          <p:cNvSpPr txBox="1"/>
          <p:nvPr/>
        </p:nvSpPr>
        <p:spPr>
          <a:xfrm>
            <a:off x="1066800" y="5143500"/>
            <a:ext cx="3962400" cy="400110"/>
          </a:xfrm>
          <a:prstGeom prst="rect">
            <a:avLst/>
          </a:prstGeom>
          <a:noFill/>
        </p:spPr>
        <p:txBody>
          <a:bodyPr wrap="square" rtlCol="0">
            <a:spAutoFit/>
          </a:bodyPr>
          <a:lstStyle/>
          <a:p>
            <a:r>
              <a:rPr lang="bn-IN" sz="2000" b="1" dirty="0" smtClean="0"/>
              <a:t>১৯৬৬ এর ছয় দফা আন্দোলন </a:t>
            </a:r>
            <a:endParaRPr lang="en-US" sz="3200" b="1" dirty="0"/>
          </a:p>
        </p:txBody>
      </p:sp>
      <p:sp>
        <p:nvSpPr>
          <p:cNvPr id="7" name="Title 6"/>
          <p:cNvSpPr>
            <a:spLocks noGrp="1"/>
          </p:cNvSpPr>
          <p:nvPr>
            <p:ph type="title"/>
          </p:nvPr>
        </p:nvSpPr>
        <p:spPr>
          <a:xfrm>
            <a:off x="0" y="0"/>
            <a:ext cx="9144000" cy="647700"/>
          </a:xfrm>
          <a:blipFill>
            <a:blip r:embed="rId4" cstate="print"/>
            <a:tile tx="0" ty="0" sx="100000" sy="100000" flip="none" algn="tl"/>
          </a:blipFill>
        </p:spPr>
        <p:txBody>
          <a:bodyPr>
            <a:normAutofit fontScale="90000"/>
          </a:bodyPr>
          <a:lstStyle/>
          <a:p>
            <a:r>
              <a:rPr lang="bn-IN" b="1" dirty="0" smtClean="0">
                <a:latin typeface="Kalpurush" panose="02000600000000000000" pitchFamily="2" charset="0"/>
                <a:cs typeface="Kalpurush" panose="02000600000000000000" pitchFamily="2" charset="0"/>
              </a:rPr>
              <a:t/>
            </a:r>
            <a:br>
              <a:rPr lang="bn-IN" b="1" dirty="0" smtClean="0">
                <a:latin typeface="Kalpurush" panose="02000600000000000000" pitchFamily="2" charset="0"/>
                <a:cs typeface="Kalpurush" panose="02000600000000000000" pitchFamily="2" charset="0"/>
              </a:rPr>
            </a:br>
            <a:r>
              <a:rPr lang="en-US" sz="4000" b="1" dirty="0" err="1" smtClean="0">
                <a:latin typeface="Kalpurush" panose="02000600000000000000" pitchFamily="2" charset="0"/>
                <a:cs typeface="Kalpurush" panose="02000600000000000000" pitchFamily="2" charset="0"/>
              </a:rPr>
              <a:t>ইতিহাসের</a:t>
            </a:r>
            <a:r>
              <a:rPr lang="en-US" sz="4000" b="1" dirty="0" smtClean="0">
                <a:latin typeface="Kalpurush" panose="02000600000000000000" pitchFamily="2" charset="0"/>
                <a:cs typeface="Kalpurush" panose="02000600000000000000" pitchFamily="2" charset="0"/>
              </a:rPr>
              <a:t> </a:t>
            </a:r>
            <a:r>
              <a:rPr lang="en-US" sz="4000" b="1" dirty="0" err="1" smtClean="0">
                <a:latin typeface="Kalpurush" panose="02000600000000000000" pitchFamily="2" charset="0"/>
                <a:cs typeface="Kalpurush" panose="02000600000000000000" pitchFamily="2" charset="0"/>
              </a:rPr>
              <a:t>ঘটনা</a:t>
            </a:r>
            <a:r>
              <a:rPr lang="en-US" sz="4000" b="1" dirty="0" smtClean="0">
                <a:latin typeface="Kalpurush" panose="02000600000000000000" pitchFamily="2" charset="0"/>
                <a:cs typeface="Kalpurush" panose="02000600000000000000" pitchFamily="2" charset="0"/>
              </a:rPr>
              <a:t> </a:t>
            </a:r>
            <a:r>
              <a:rPr lang="en-US" sz="4000" b="1" dirty="0" err="1" smtClean="0">
                <a:latin typeface="Kalpurush" panose="02000600000000000000" pitchFamily="2" charset="0"/>
                <a:cs typeface="Kalpurush" panose="02000600000000000000" pitchFamily="2" charset="0"/>
              </a:rPr>
              <a:t>উল্লেখ</a:t>
            </a:r>
            <a:r>
              <a:rPr lang="en-US" b="1" dirty="0" smtClean="0">
                <a:latin typeface="Kalpurush" panose="02000600000000000000" pitchFamily="2" charset="0"/>
                <a:cs typeface="Kalpurush" panose="02000600000000000000" pitchFamily="2" charset="0"/>
              </a:rPr>
              <a:t/>
            </a:r>
            <a:br>
              <a:rPr lang="en-US" b="1" dirty="0" smtClean="0">
                <a:latin typeface="Kalpurush" panose="02000600000000000000" pitchFamily="2" charset="0"/>
                <a:cs typeface="Kalpurush" panose="02000600000000000000" pitchFamily="2" charset="0"/>
              </a:rPr>
            </a:br>
            <a:endParaRPr lang="en-US" dirty="0"/>
          </a:p>
        </p:txBody>
      </p:sp>
      <p:pic>
        <p:nvPicPr>
          <p:cNvPr id="6" name="Picture 2" descr="http://www.comillarkagoj.com/2019/01/20/1547968315.jpg"/>
          <p:cNvPicPr>
            <a:picLocks noChangeAspect="1" noChangeArrowheads="1"/>
          </p:cNvPicPr>
          <p:nvPr/>
        </p:nvPicPr>
        <p:blipFill>
          <a:blip r:embed="rId5" cstate="print"/>
          <a:srcRect/>
          <a:stretch>
            <a:fillRect/>
          </a:stretch>
        </p:blipFill>
        <p:spPr bwMode="auto">
          <a:xfrm>
            <a:off x="5029200" y="647700"/>
            <a:ext cx="3886200" cy="2286000"/>
          </a:xfrm>
          <a:prstGeom prst="rect">
            <a:avLst/>
          </a:prstGeom>
          <a:noFill/>
        </p:spPr>
      </p:pic>
      <p:pic>
        <p:nvPicPr>
          <p:cNvPr id="8" name="Picture 7" descr="https://tse4.mm.bing.net/th?id=OIP.ZwRYspV6bqK2toHugmIFPwHaHa&amp;pid=Api&amp;P=0&amp;w=300&amp;h=300"/>
          <p:cNvPicPr/>
          <p:nvPr/>
        </p:nvPicPr>
        <p:blipFill>
          <a:blip r:embed="rId6" cstate="print"/>
          <a:srcRect/>
          <a:stretch>
            <a:fillRect/>
          </a:stretch>
        </p:blipFill>
        <p:spPr bwMode="auto">
          <a:xfrm>
            <a:off x="5029200" y="2933700"/>
            <a:ext cx="3962400" cy="2057400"/>
          </a:xfrm>
          <a:prstGeom prst="rect">
            <a:avLst/>
          </a:prstGeom>
          <a:noFill/>
          <a:ln w="9525">
            <a:noFill/>
            <a:miter lim="800000"/>
            <a:headEnd/>
            <a:tailEnd/>
          </a:ln>
        </p:spPr>
      </p:pic>
      <p:sp>
        <p:nvSpPr>
          <p:cNvPr id="9" name="Rectangle 8"/>
          <p:cNvSpPr/>
          <p:nvPr/>
        </p:nvSpPr>
        <p:spPr>
          <a:xfrm>
            <a:off x="5029200" y="5067300"/>
            <a:ext cx="3886200" cy="461665"/>
          </a:xfrm>
          <a:prstGeom prst="rect">
            <a:avLst/>
          </a:prstGeom>
        </p:spPr>
        <p:txBody>
          <a:bodyPr wrap="square">
            <a:spAutoFit/>
          </a:bodyPr>
          <a:lstStyle/>
          <a:p>
            <a:pPr algn="ctr"/>
            <a:r>
              <a:rPr lang="bn-IN" sz="2400" b="1" dirty="0" smtClean="0"/>
              <a:t>১৯৬৯ এর গণ অভ্যূত্থান</a:t>
            </a:r>
            <a:r>
              <a:rPr lang="bn-IN" sz="2000" b="1" dirty="0" smtClean="0"/>
              <a:t>  </a:t>
            </a:r>
            <a:endParaRPr lang="en-US" sz="2000" b="1" dirty="0"/>
          </a:p>
        </p:txBody>
      </p:sp>
      <p:sp>
        <p:nvSpPr>
          <p:cNvPr id="10" name="Title 1"/>
          <p:cNvSpPr txBox="1">
            <a:spLocks/>
          </p:cNvSpPr>
          <p:nvPr/>
        </p:nvSpPr>
        <p:spPr>
          <a:xfrm>
            <a:off x="0" y="0"/>
            <a:ext cx="914400" cy="5715000"/>
          </a:xfrm>
          <a:prstGeom prst="rect">
            <a:avLst/>
          </a:prstGeom>
          <a:blipFill>
            <a:blip r:embed="rId7" cstate="print"/>
            <a:tile tx="0" ty="0" sx="100000" sy="100000" flip="none" algn="tl"/>
          </a:blipFill>
        </p:spPr>
        <p:txBody>
          <a:bodyP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n-IN" sz="6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ভা</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ণে</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র</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ষ</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য়</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ব</a:t>
            </a:r>
            <a:endParaRPr kumimoji="0" lang="bn-IN" sz="107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err="1" smtClean="0">
                <a:ln>
                  <a:noFill/>
                </a:ln>
                <a:solidFill>
                  <a:schemeClr val="tx1"/>
                </a:solidFill>
                <a:effectLst/>
                <a:uLnTx/>
                <a:uFillTx/>
                <a:latin typeface="Kalpurush" panose="02000600000000000000" pitchFamily="2" charset="0"/>
                <a:ea typeface="+mj-ea"/>
                <a:cs typeface="Kalpurush" panose="02000600000000000000" pitchFamily="2" charset="0"/>
              </a:rPr>
              <a:t>স্তু</a:t>
            </a:r>
            <a:r>
              <a:rPr kumimoji="0" lang="en-US" sz="9000" b="1" i="0" u="none" strike="noStrike" kern="1200" cap="none" spc="0" normalizeH="0" baseline="0" noProof="0" dirty="0" smtClean="0">
                <a:ln>
                  <a:noFill/>
                </a:ln>
                <a:solidFill>
                  <a:schemeClr val="tx1"/>
                </a:solidFill>
                <a:effectLst/>
                <a:uLnTx/>
                <a:uFillTx/>
                <a:latin typeface="Kalpurush" panose="02000600000000000000" pitchFamily="2" charset="0"/>
                <a:ea typeface="+mj-ea"/>
                <a:cs typeface="Kalpurush" panose="02000600000000000000" pitchFamily="2" charset="0"/>
              </a:rPr>
              <a:t>   </a:t>
            </a:r>
            <a:endParaRPr kumimoji="0" lang="en-US" sz="9000" b="1" i="0" u="none" strike="noStrike" kern="1200" cap="none" spc="0" normalizeH="0" baseline="0" noProof="0" dirty="0">
              <a:ln>
                <a:noFill/>
              </a:ln>
              <a:solidFill>
                <a:schemeClr val="tx1"/>
              </a:solidFill>
              <a:effectLst/>
              <a:uLnTx/>
              <a:uFillTx/>
              <a:latin typeface="Kalpurush" panose="02000600000000000000" pitchFamily="2" charset="0"/>
              <a:ea typeface="+mj-ea"/>
              <a:cs typeface="Kalpurush" panose="02000600000000000000" pitchFamily="2"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6200">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1447</Words>
  <Application>Microsoft Office PowerPoint</Application>
  <PresentationFormat>On-screen Show (16:10)</PresentationFormat>
  <Paragraphs>281</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পাঠ ঘোষণা  </vt:lpstr>
      <vt:lpstr>শিখনফল</vt:lpstr>
      <vt:lpstr>Slide 6</vt:lpstr>
      <vt:lpstr>Slide 7</vt:lpstr>
      <vt:lpstr> ইতিহাসের ঘটনা উল্লেখ </vt:lpstr>
      <vt:lpstr> ইতিহাসের ঘটনা উল্লেখ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 ইতিহাসের এক মূল্যবান দলীল </vt:lpstr>
      <vt:lpstr>  স্বাধীন সার্বভৌম বাংলাদেশ  </vt:lpstr>
      <vt:lpstr>বিশ্বনেতাদের মূল্যায়ন </vt:lpstr>
      <vt:lpstr>Slide 26</vt:lpstr>
      <vt:lpstr>মূল্যায়ন (সৃজনশীল প্রশ্ন)  </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lab</dc:creator>
  <cp:lastModifiedBy>Windows User</cp:lastModifiedBy>
  <cp:revision>173</cp:revision>
  <dcterms:created xsi:type="dcterms:W3CDTF">2006-08-16T00:00:00Z</dcterms:created>
  <dcterms:modified xsi:type="dcterms:W3CDTF">2020-06-19T07:44:01Z</dcterms:modified>
</cp:coreProperties>
</file>