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79" r:id="rId3"/>
    <p:sldId id="282" r:id="rId4"/>
    <p:sldId id="261" r:id="rId5"/>
    <p:sldId id="284" r:id="rId6"/>
    <p:sldId id="291" r:id="rId7"/>
    <p:sldId id="311" r:id="rId8"/>
    <p:sldId id="292" r:id="rId9"/>
    <p:sldId id="289" r:id="rId10"/>
    <p:sldId id="287" r:id="rId11"/>
    <p:sldId id="315" r:id="rId12"/>
    <p:sldId id="316" r:id="rId13"/>
    <p:sldId id="319" r:id="rId14"/>
    <p:sldId id="312" r:id="rId15"/>
    <p:sldId id="293" r:id="rId16"/>
    <p:sldId id="285" r:id="rId17"/>
    <p:sldId id="306" r:id="rId18"/>
    <p:sldId id="313" r:id="rId19"/>
    <p:sldId id="294" r:id="rId20"/>
    <p:sldId id="295" r:id="rId21"/>
    <p:sldId id="265" r:id="rId22"/>
    <p:sldId id="266" r:id="rId23"/>
    <p:sldId id="299" r:id="rId24"/>
    <p:sldId id="301" r:id="rId25"/>
    <p:sldId id="314" r:id="rId26"/>
    <p:sldId id="268" r:id="rId27"/>
    <p:sldId id="317" r:id="rId28"/>
    <p:sldId id="309" r:id="rId29"/>
    <p:sldId id="318" r:id="rId30"/>
    <p:sldId id="302" r:id="rId31"/>
    <p:sldId id="305" r:id="rId32"/>
    <p:sldId id="304" r:id="rId33"/>
    <p:sldId id="27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Sheet1!$A$2:$A$6</c:f>
              <c:strCache>
                <c:ptCount val="5"/>
                <c:pt idx="0">
                  <c:v>মানুষ</c:v>
                </c:pt>
                <c:pt idx="1">
                  <c:v>গড়ি</c:v>
                </c:pt>
                <c:pt idx="2">
                  <c:v>বাস</c:v>
                </c:pt>
                <c:pt idx="3">
                  <c:v>সাইকেল</c:v>
                </c:pt>
                <c:pt idx="4">
                  <c:v>রিকশা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E-484C-8406-A27369020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522304"/>
        <c:axId val="149523840"/>
      </c:barChart>
      <c:catAx>
        <c:axId val="149522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9523840"/>
        <c:crosses val="autoZero"/>
        <c:auto val="1"/>
        <c:lblAlgn val="ctr"/>
        <c:lblOffset val="100"/>
        <c:noMultiLvlLbl val="0"/>
      </c:catAx>
      <c:valAx>
        <c:axId val="149523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NikoshBAN" pitchFamily="2" charset="0"/>
                <a:cs typeface="NikoshBAN" pitchFamily="2" charset="0"/>
              </a:defRPr>
            </a:pPr>
            <a:endParaRPr lang="en-AS"/>
          </a:p>
        </c:txPr>
        <c:crossAx val="149522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A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মানুষ</c:v>
                </c:pt>
                <c:pt idx="1">
                  <c:v>গাড়ি</c:v>
                </c:pt>
                <c:pt idx="2">
                  <c:v>বাস</c:v>
                </c:pt>
                <c:pt idx="3">
                  <c:v>সাইকেল</c:v>
                </c:pt>
                <c:pt idx="4">
                  <c:v>রিকশা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6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9-41E6-870B-EBC67DF61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525824"/>
        <c:axId val="150527360"/>
      </c:barChart>
      <c:catAx>
        <c:axId val="150525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0527360"/>
        <c:crosses val="autoZero"/>
        <c:auto val="1"/>
        <c:lblAlgn val="ctr"/>
        <c:lblOffset val="100"/>
        <c:noMultiLvlLbl val="0"/>
      </c:catAx>
      <c:valAx>
        <c:axId val="150527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NikoshBAN" pitchFamily="2" charset="0"/>
                <a:cs typeface="NikoshBAN" pitchFamily="2" charset="0"/>
              </a:defRPr>
            </a:pPr>
            <a:endParaRPr lang="en-AS"/>
          </a:p>
        </c:txPr>
        <c:crossAx val="150525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A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2931C-8DC1-44C0-B27D-838EEC93C201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F5A35-1720-43E7-BCD2-61C40CBD6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F5A35-1720-43E7-BCD2-61C40CBD602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0"/>
            <a:ext cx="5638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flower | Definition, Anatomy, Physiology, &amp; Facts | Britannica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334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বাস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shot_2020-06-19-00-01-08-941_com.google.android.apps.docs -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4495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-354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600"/>
            <a:ext cx="4368688" cy="515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asTbine moi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000"/>
            <a:ext cx="4488947" cy="2455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20-06-19-00-01-08-941_com.google.android.apps.docs -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14400"/>
            <a:ext cx="68580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5562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ট্রেন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-354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0"/>
            <a:ext cx="67818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লঞ্চে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যাত্রী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5899A5-987C-4901-85BB-5ED43BD57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67056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ED049E-CA72-434C-95BA-D11B92D17B59}"/>
              </a:ext>
            </a:extLst>
          </p:cNvPr>
          <p:cNvSpPr txBox="1"/>
          <p:nvPr/>
        </p:nvSpPr>
        <p:spPr>
          <a:xfrm>
            <a:off x="152400" y="548110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74944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20-05-31-16-42-26-096_com.miui.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648199" cy="487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4419600" cy="4876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7" name="Picture 6" descr="bd-pratidin-2016-09-20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94" y="404838"/>
            <a:ext cx="7975705" cy="45751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কারেণ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অসুখ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228600"/>
            <a:ext cx="4267200" cy="464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"/>
            <a:ext cx="41910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5534561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1396462968Homeles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44196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ownload (2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914400"/>
            <a:ext cx="44958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_2020-06-19-17-26-14-119_com.google.android.apps.doc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4572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2400" y="5534561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বানানো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 descr="download (17).jpg"/>
          <p:cNvPicPr>
            <a:picLocks noChangeAspect="1"/>
          </p:cNvPicPr>
          <p:nvPr/>
        </p:nvPicPr>
        <p:blipFill>
          <a:blip r:embed="rId3"/>
          <a:srcRect l="2445"/>
          <a:stretch>
            <a:fillRect/>
          </a:stretch>
        </p:blipFill>
        <p:spPr>
          <a:xfrm>
            <a:off x="4475246" y="700644"/>
            <a:ext cx="4668754" cy="4328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029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রাস্তার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বস্তি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 descr="bd-pratidin-2016-09-20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7518505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191000" cy="5486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sz="1050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নুর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হোসেন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তানৈক্যপাড়া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মাটিরাঙ্গা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>
              <a:buNone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2578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144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44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sz="1900" b="1" dirty="0"/>
          </a:p>
          <a:p>
            <a:pPr>
              <a:buNone/>
            </a:pPr>
            <a:r>
              <a:rPr lang="en-GB" sz="11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GB" sz="11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GB" sz="11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GB" sz="11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: 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GB" sz="11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GB" sz="11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-12</a:t>
            </a:r>
            <a:r>
              <a:rPr lang="en-GB" sz="1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11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11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11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)।</a:t>
            </a:r>
          </a:p>
          <a:p>
            <a:pPr>
              <a:buNone/>
            </a:pP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পরিবহনের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</a:t>
            </a:r>
            <a:endParaRPr lang="en-GB" sz="11200" b="1" dirty="0">
              <a:solidFill>
                <a:sysClr val="windowText" lastClr="000000"/>
              </a:solidFill>
              <a:cs typeface="NikoshBAN" pitchFamily="2" charset="0"/>
            </a:endParaRPr>
          </a:p>
          <a:p>
            <a:pPr>
              <a:buNone/>
            </a:pPr>
            <a:r>
              <a:rPr lang="en-GB" sz="11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GB" sz="11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- 7২</a:t>
            </a:r>
          </a:p>
          <a:p>
            <a:pPr>
              <a:buNone/>
            </a:pPr>
            <a:endParaRPr lang="en-GB" sz="11200" b="1" dirty="0">
              <a:solidFill>
                <a:sysClr val="windowText" lastClr="000000"/>
              </a:solidFill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43894" y="4076700"/>
            <a:ext cx="4647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124200" y="4114800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818606" y="4114800"/>
            <a:ext cx="25915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orizontal Scroll 32"/>
          <p:cNvSpPr/>
          <p:nvPr/>
        </p:nvSpPr>
        <p:spPr>
          <a:xfrm>
            <a:off x="2133600" y="0"/>
            <a:ext cx="51054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66"/>
                </a:solidFill>
              </a:rPr>
              <a:t>পরিচিতি</a:t>
            </a:r>
            <a:endParaRPr lang="en-US" sz="4400" b="1" dirty="0">
              <a:solidFill>
                <a:srgbClr val="FF0066"/>
              </a:solidFill>
            </a:endParaRPr>
          </a:p>
        </p:txBody>
      </p:sp>
      <p:pic>
        <p:nvPicPr>
          <p:cNvPr id="11" name="Picture 10" descr="100766045_607019986688305_192906952861286400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977" y="1676400"/>
            <a:ext cx="1541618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81200"/>
            <a:ext cx="1480047" cy="17162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1054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7391400" cy="449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32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</a:rPr>
              <a:t>শিক্ষকের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আদর্শ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পাঠ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Picture 2" descr="Screenshot_2020-06-02-13-21-39-021_com.google.android.apps.doc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792" y="685800"/>
            <a:ext cx="4317094" cy="563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</a:rPr>
              <a:t>একক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কাজ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44FB6-22C9-4638-97E6-23B3E2DED6B5}"/>
              </a:ext>
            </a:extLst>
          </p:cNvPr>
          <p:cNvSpPr txBox="1"/>
          <p:nvPr/>
        </p:nvSpPr>
        <p:spPr>
          <a:xfrm>
            <a:off x="5257800" y="1676401"/>
            <a:ext cx="3659357" cy="7340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6905" tIns="43452" rIns="86905" bIns="43452" rtlCol="0">
            <a:spAutoFit/>
          </a:bodyPr>
          <a:lstStyle/>
          <a:p>
            <a:pPr algn="ctr"/>
            <a:r>
              <a:rPr lang="bn-BD" sz="4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4895" y="2362201"/>
            <a:ext cx="48191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endParaRPr lang="bn-B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৭2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নির্ধারিত অংশটুকু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shot_2020-05-29-20-05-18-389_com.miui.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3736392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বিষ্ষ্ফোরণ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‍‍‌‌ “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‍‌‌‌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বিষ্ফোরণ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উঠলে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বাসে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উঠলে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যাতায়াতে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by_Boy_Girl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0"/>
            <a:ext cx="4343400" cy="1981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ounded Rectangle 5"/>
          <p:cNvSpPr/>
          <p:nvPr/>
        </p:nvSpPr>
        <p:spPr>
          <a:xfrm>
            <a:off x="228600" y="228600"/>
            <a:ext cx="3886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5334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22E9E"/>
                </a:solidFill>
              </a:rPr>
              <a:t>জোড়ায়</a:t>
            </a:r>
            <a:r>
              <a:rPr lang="en-US" sz="4000" b="1" dirty="0">
                <a:solidFill>
                  <a:srgbClr val="F22E9E"/>
                </a:solidFill>
              </a:rPr>
              <a:t>  </a:t>
            </a:r>
            <a:r>
              <a:rPr lang="en-US" sz="4000" b="1" dirty="0" err="1">
                <a:solidFill>
                  <a:srgbClr val="F22E9E"/>
                </a:solidFill>
              </a:rPr>
              <a:t>কাজ</a:t>
            </a:r>
            <a:endParaRPr lang="en-US" sz="4000" b="1" dirty="0">
              <a:solidFill>
                <a:srgbClr val="F22E9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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বাক্যগুলো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সম্পুর্ন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114800" y="609600"/>
            <a:ext cx="609600" cy="685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29718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১।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অধিক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জনসংখ্যার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ফলে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ময়লা-আবর্জনা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………..।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২। 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অধিক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জনসংখ্যার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ফলে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বাসস্থানের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…………।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৩।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দূষিত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পরিবেশের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কারণে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নানা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ধারনের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রোগ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ও …………।</a:t>
            </a:r>
          </a:p>
          <a:p>
            <a:pPr algn="just">
              <a:lnSpc>
                <a:spcPct val="150000"/>
              </a:lnSpc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8991600" cy="148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সম্ভাব্য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উত্তরগুলো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যাচাই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করি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১।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অধিক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জনসংখ্যার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ফলে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ময়লা-আবর্জনা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  <a:sym typeface="Wingdings"/>
              </a:rPr>
              <a:t>বেশি</a:t>
            </a:r>
            <a:r>
              <a:rPr lang="en-US" sz="3600" b="1" u="sng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২। 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অধিক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জনসংখ্যার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ফলে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বাসস্থানের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  <a:sym typeface="Wingdings"/>
              </a:rPr>
              <a:t>সমস্যা</a:t>
            </a:r>
            <a:r>
              <a:rPr lang="en-US" sz="3600" b="1" u="sng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3600" b="1" u="sng" dirty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৩।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দূষিত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পরিবেশের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কারণে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নানা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ধারনের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/>
              </a:rPr>
              <a:t>রোগ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  <a:sym typeface="Wingdings"/>
              </a:rPr>
              <a:t>অসুখ</a:t>
            </a:r>
            <a:r>
              <a:rPr lang="en-US" sz="3600" b="1" u="sng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  <a:sym typeface="Wingdings"/>
              </a:rPr>
              <a:t>দেখা</a:t>
            </a:r>
            <a:r>
              <a:rPr lang="en-US" sz="3600" b="1" u="sng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  <a:sym typeface="Wingdings"/>
              </a:rPr>
              <a:t>দেয়</a:t>
            </a:r>
            <a:r>
              <a:rPr lang="en-US" sz="3600" b="1" u="sng" dirty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algn="just">
              <a:lnSpc>
                <a:spcPct val="150000"/>
              </a:lnSpc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দলীয়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কাজ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endParaRPr lang="en-GB" sz="4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15383132701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27304"/>
            <a:ext cx="6477000" cy="297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38862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04849" y="2799608"/>
          <a:ext cx="8392886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7620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ভিড়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কিছুক্ষণ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</a:rPr>
              <a:t>vovuI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SutonnyMJ" pitchFamily="2" charset="0"/>
              </a:rPr>
              <a:t>†</a:t>
            </a:r>
            <a:r>
              <a:rPr lang="en-US" sz="3200" b="1" dirty="0" err="1">
                <a:latin typeface="SutonnyMJ" pitchFamily="2" charset="0"/>
              </a:rPr>
              <a:t>n‡Uu</a:t>
            </a:r>
            <a:endParaRPr lang="en-US" sz="3200" b="1" dirty="0"/>
          </a:p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রিকশা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সাইকেল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চার্টের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latin typeface="SutonnyMJ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9916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সম্ভাব্য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উত্তরগুলো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যাচাই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করি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914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জনসংখ্যাল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হলো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>
              <a:buFont typeface="Wingdings" pitchFamily="2" charset="2"/>
              <a:buChar char="q"/>
            </a:pP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দূষন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q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আবাদী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q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গাছ-পালা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q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রোগ-জীবানুর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q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বেলা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১১.৪০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মিনিটে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SutonnyMJ" pitchFamily="2" charset="0"/>
              </a:rPr>
              <a:t>`</a:t>
            </a:r>
            <a:r>
              <a:rPr lang="en-US" sz="3200" b="1" dirty="0" err="1">
                <a:latin typeface="SutonnyMJ" pitchFamily="2" charset="0"/>
              </a:rPr>
              <a:t>vwou‡q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৬টা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২টি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৪টি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সাইকেল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৩টি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রিকশা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NikoshBAN" pitchFamily="2" charset="0"/>
              </a:rPr>
              <a:t>যা</a:t>
            </a:r>
            <a:r>
              <a:rPr lang="en-US" sz="3200" b="1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NikoshBAN" pitchFamily="2" charset="0"/>
              </a:rPr>
              <a:t>নিম্নে</a:t>
            </a:r>
            <a:r>
              <a:rPr lang="en-US" sz="3200" b="1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NikoshBAN" pitchFamily="2" charset="0"/>
              </a:rPr>
              <a:t>চার্টে</a:t>
            </a:r>
            <a:r>
              <a:rPr lang="en-US" sz="3200" b="1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NikoshBAN" pitchFamily="2" charset="0"/>
              </a:rPr>
              <a:t>উপস্থাপন</a:t>
            </a:r>
            <a:r>
              <a:rPr lang="en-US" sz="3200" b="1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NikoshBAN" pitchFamily="2" charset="0"/>
              </a:rPr>
              <a:t>করলাম</a:t>
            </a:r>
            <a:r>
              <a:rPr lang="en-US" sz="3200" b="1" dirty="0">
                <a:latin typeface="SutonnyMJ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609600" y="1981200"/>
          <a:ext cx="7848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6200" y="2057400"/>
            <a:ext cx="8991600" cy="480060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IN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এই পাঠ শেষে শিক্ষাথীরা…</a:t>
            </a:r>
            <a:endParaRPr kumimoji="0" lang="bn-BD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7938"/>
            <a:ext cx="9144000" cy="189706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>
                <a:ln>
                  <a:noFill/>
                </a:ln>
                <a:solidFill>
                  <a:srgbClr val="F22E9E"/>
                </a:solidFill>
                <a:effectLst/>
                <a:uLnTx/>
                <a:uFillTx/>
                <a:latin typeface="NikoshBAN" pitchFamily="2" charset="0"/>
                <a:ea typeface="Vrinda" pitchFamily="34" charset="0"/>
                <a:cs typeface="NikoshBAN" pitchFamily="2" charset="0"/>
              </a:rPr>
              <a:t>শিখনফল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22E9E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57909"/>
            <a:ext cx="9144000" cy="402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১.৪-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লোকসংখ্যার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১২.১.৫-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পরিবে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24200"/>
            <a:ext cx="9144000" cy="2590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কীরুপ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228600"/>
            <a:ext cx="3733800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</a:rPr>
              <a:t>মূল্যায়ন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 descr="1465054517964 - Copy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11047"/>
            <a:ext cx="5087815" cy="16369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251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ট্রেন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লঞ্চে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যাত্রী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বোঝাই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চিরতরে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পুঙ্গু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পুষ্টিহীনতায়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ভোগে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৩।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বিশ্রামের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ভূমিহীন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মানুষগুলো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ফুটপাতে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বস্তিতে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বস-বাস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914400"/>
            <a:ext cx="3581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বাড়ির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কাজ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819400" y="0"/>
            <a:ext cx="360953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28956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11DE67-6836-4771-BD71-59E4CE46E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10850089_383304581845581_2189166809544580425_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304800" y="0"/>
            <a:ext cx="2362200" cy="1752600"/>
          </a:xfrm>
          <a:prstGeom prst="rect">
            <a:avLst/>
          </a:prstGeom>
        </p:spPr>
      </p:pic>
      <p:pic>
        <p:nvPicPr>
          <p:cNvPr id="4" name="Picture 3" descr="10850089_383304581845581_2189166809544580425_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6781800" y="0"/>
            <a:ext cx="2362200" cy="1752600"/>
          </a:xfrm>
          <a:prstGeom prst="rect">
            <a:avLst/>
          </a:prstGeom>
        </p:spPr>
      </p:pic>
      <p:pic>
        <p:nvPicPr>
          <p:cNvPr id="5" name="Picture 4" descr="10850089_383304581845581_2189166809544580425_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3429000" y="2590800"/>
            <a:ext cx="2362200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304800"/>
            <a:ext cx="350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419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দেখেছো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বলেছ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b="1" dirty="0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b="1" dirty="0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3600" b="1" dirty="0">
                <a:solidFill>
                  <a:srgbClr val="F22E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দেখেছি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00200" y="2362200"/>
          <a:ext cx="44354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2928240" imgH="488520" progId="Package">
                  <p:embed/>
                </p:oleObj>
              </mc:Choice>
              <mc:Fallback>
                <p:oleObj name="Packager Shell Object" showAsIcon="1" r:id="rId3" imgW="2928240" imgH="48852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62200"/>
                        <a:ext cx="443547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572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হলো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62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shot_2020-05-29-09-24-01-986_com.miui.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4267199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a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71" y="1371600"/>
            <a:ext cx="4550229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2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44196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14400"/>
            <a:ext cx="4495800" cy="472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ight Arrow 14"/>
          <p:cNvSpPr/>
          <p:nvPr/>
        </p:nvSpPr>
        <p:spPr>
          <a:xfrm>
            <a:off x="4267200" y="3124200"/>
            <a:ext cx="457200" cy="685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219200" y="5029200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48200" y="5105400"/>
            <a:ext cx="4300846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অন্নের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791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লোকসংখ্যা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ladesh 1 2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14800" cy="5029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81400" y="1981200"/>
            <a:ext cx="685800" cy="1143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ownload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0"/>
            <a:ext cx="5029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743200"/>
            <a:ext cx="4953000" cy="2469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5257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‍‍‌‌ “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‍‌‌‌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বিষ্ফোরণ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486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সর্বত্র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ভিড়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হাট-বাজার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রাস্তাঘাট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4267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age-354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124200"/>
            <a:ext cx="4216288" cy="226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shot_2020-06-19-00-01-08-941_com.google.android.apps.docs - Copy (2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124200"/>
            <a:ext cx="4419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15383132643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52400"/>
            <a:ext cx="4267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24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রাস্তাঘাটে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ভিড়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just"/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9" y="304800"/>
            <a:ext cx="449580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shot_2020-06-19-00-01-08-941_com.google.android.apps.docs -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43434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ight Arrow 10"/>
          <p:cNvSpPr/>
          <p:nvPr/>
        </p:nvSpPr>
        <p:spPr>
          <a:xfrm>
            <a:off x="4114800" y="2209800"/>
            <a:ext cx="533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9" y="228600"/>
            <a:ext cx="449580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618</TotalTime>
  <Words>826</Words>
  <Application>Microsoft Office PowerPoint</Application>
  <PresentationFormat>On-screen Show (4:3)</PresentationFormat>
  <Paragraphs>117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Constantia</vt:lpstr>
      <vt:lpstr>NikoshBAN</vt:lpstr>
      <vt:lpstr>SutonnyMJ</vt:lpstr>
      <vt:lpstr>Wingdings</vt:lpstr>
      <vt:lpstr>Wingdings 2</vt:lpstr>
      <vt:lpstr>Flow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উত্তর যাচাই করি।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khaled mahmud</cp:lastModifiedBy>
  <cp:revision>183</cp:revision>
  <dcterms:created xsi:type="dcterms:W3CDTF">2006-08-16T00:00:00Z</dcterms:created>
  <dcterms:modified xsi:type="dcterms:W3CDTF">2020-06-19T15:17:19Z</dcterms:modified>
</cp:coreProperties>
</file>