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804" r:id="rId2"/>
  </p:sldMasterIdLst>
  <p:notesMasterIdLst>
    <p:notesMasterId r:id="rId25"/>
  </p:notesMasterIdLst>
  <p:sldIdLst>
    <p:sldId id="612" r:id="rId3"/>
    <p:sldId id="517" r:id="rId4"/>
    <p:sldId id="614" r:id="rId5"/>
    <p:sldId id="615" r:id="rId6"/>
    <p:sldId id="617" r:id="rId7"/>
    <p:sldId id="518" r:id="rId8"/>
    <p:sldId id="590" r:id="rId9"/>
    <p:sldId id="591" r:id="rId10"/>
    <p:sldId id="593" r:id="rId11"/>
    <p:sldId id="594" r:id="rId12"/>
    <p:sldId id="597" r:id="rId13"/>
    <p:sldId id="598" r:id="rId14"/>
    <p:sldId id="595" r:id="rId15"/>
    <p:sldId id="596" r:id="rId16"/>
    <p:sldId id="599" r:id="rId17"/>
    <p:sldId id="603" r:id="rId18"/>
    <p:sldId id="601" r:id="rId19"/>
    <p:sldId id="616" r:id="rId20"/>
    <p:sldId id="609" r:id="rId21"/>
    <p:sldId id="610" r:id="rId22"/>
    <p:sldId id="613" r:id="rId23"/>
    <p:sldId id="61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00CC"/>
    <a:srgbClr val="6600FF"/>
    <a:srgbClr val="003399"/>
    <a:srgbClr val="33CC33"/>
    <a:srgbClr val="FF0066"/>
    <a:srgbClr val="000000"/>
    <a:srgbClr val="FFCC00"/>
    <a:srgbClr val="FF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941" autoAdjust="0"/>
  </p:normalViewPr>
  <p:slideViewPr>
    <p:cSldViewPr>
      <p:cViewPr>
        <p:scale>
          <a:sx n="71" d="100"/>
          <a:sy n="71" d="100"/>
        </p:scale>
        <p:origin x="-1752" y="-4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DCFD-8036-4A7F-96DD-1F665B90665E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0FED-172F-444E-9FE0-9AC8D5724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এই সংবিধানটি দেখলে আমাদের মনে করিয়ে দেয়? </a:t>
            </a:r>
            <a:r>
              <a:rPr lang="bn-BD" sz="1200" b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baseline="0" dirty="0" smtClean="0">
                <a:latin typeface="NikoshBAN" pitchFamily="2" charset="0"/>
                <a:cs typeface="NikoshBAN" pitchFamily="2" charset="0"/>
              </a:rPr>
              <a:t>এর পর শিক্ষার্থীদের চিন্তা করার সুযোগ দিয়ে তাদের কাছ থেকে</a:t>
            </a:r>
            <a:r>
              <a:rPr lang="bn-BD" sz="12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সংবিধানের বৈশিষ্ট্যগুলো বের করার চেষ্টা</a:t>
            </a:r>
            <a:r>
              <a:rPr lang="bn-BD" sz="1200" b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করবেন।</a:t>
            </a:r>
            <a:r>
              <a:rPr lang="bn-BD" sz="12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দিয়ে প্রশ্ন করে করে চিত্রের নিচের </a:t>
            </a:r>
            <a:r>
              <a:rPr lang="en-A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পাঠ্য বই অনুযায়ী বাংলাদেশের সংবিধান এযাবৎ সংশোধোন হয়েছে পনের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বার । প্রকৃত পক্ষে সংশোধোন হয়েছে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ষোল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বার। তবে শিক্ষার্থীদের অধিক জানার জন্য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ষোল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বার ব্যবহার করা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সংসদীয়</a:t>
            </a:r>
            <a:r>
              <a:rPr lang="bn-BD" baseline="0" dirty="0" smtClean="0"/>
              <a:t> পদ্ধতির সরকার বলতে সংসদের সংখ্যা গরিষ্ঠ দলের নেতা হবেন প্রধানমন্ত্রী এবং তার ইচ্ছা অনুযায়ী নির্দিষ্ট সংখ্যক মন্ত্রী নিয়ে মন্ত্রিপরিষদ গঠিত হয়।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2133600" cy="365125"/>
          </a:xfr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97A8-DF3F-4E90-8624-2604965744F8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2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C74E-1371-49DC-AD3C-BAFD261EAE85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gif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Lab-2\Desktop\Fiower gi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648" y="1752600"/>
            <a:ext cx="7826952" cy="4343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ngladesh_Parliament_In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733800"/>
            <a:ext cx="44196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ditori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014730"/>
            <a:ext cx="3124200" cy="18808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43000" y="29819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বাংলাদেশ একটি স্বাধীন সার্বভৌম গণপ্রজাতন্ত্রী রাষ্ট্র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48869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সংসদীয় পদ্ধতির সরকার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abinetmeetingatBangladeshSecretaria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3886200"/>
            <a:ext cx="2051538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AB\Desktop\New folder\FILE_5EF962-E4086F-8D0822-92AF0D-3FE092-540138-520x2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990600"/>
            <a:ext cx="3123421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352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রাষ্ট্রীয় মূলনীতি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1143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লিখিত সংবিধান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0668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53200" y="457200"/>
            <a:ext cx="2133600" cy="2514600"/>
            <a:chOff x="5029200" y="923925"/>
            <a:chExt cx="3810000" cy="2428875"/>
          </a:xfrm>
        </p:grpSpPr>
        <p:pic>
          <p:nvPicPr>
            <p:cNvPr id="6" name="Picture 5" descr="sangbidhan-102013090514453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00" y="923925"/>
              <a:ext cx="3810000" cy="24288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 descr="NBPr (25).JPG"/>
            <p:cNvPicPr>
              <a:picLocks noChangeAspect="1"/>
            </p:cNvPicPr>
            <p:nvPr/>
          </p:nvPicPr>
          <p:blipFill>
            <a:blip r:embed="rId4" cstate="print"/>
            <a:srcRect l="12500" t="5745" r="11250" b="5745"/>
            <a:stretch>
              <a:fillRect/>
            </a:stretch>
          </p:blipFill>
          <p:spPr>
            <a:xfrm>
              <a:off x="5105400" y="1944974"/>
              <a:ext cx="3657600" cy="1331626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133600" y="838200"/>
            <a:ext cx="2057400" cy="2264605"/>
            <a:chOff x="2133600" y="802505"/>
            <a:chExt cx="1905000" cy="2264605"/>
          </a:xfrm>
        </p:grpSpPr>
        <p:pic>
          <p:nvPicPr>
            <p:cNvPr id="1026" name="Picture 2" descr="D:\DC Image\DC image\Map\Bangladesh\map &amp;population.jpg"/>
            <p:cNvPicPr>
              <a:picLocks noChangeAspect="1" noChangeArrowheads="1"/>
            </p:cNvPicPr>
            <p:nvPr/>
          </p:nvPicPr>
          <p:blipFill>
            <a:blip r:embed="rId5" cstate="print"/>
            <a:srcRect b="3333"/>
            <a:stretch>
              <a:fillRect/>
            </a:stretch>
          </p:blipFill>
          <p:spPr bwMode="auto">
            <a:xfrm>
              <a:off x="2133600" y="802505"/>
              <a:ext cx="1905000" cy="22503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2286000" y="26670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জাতীয়তাবাদ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4800" y="3200400"/>
            <a:ext cx="1752600" cy="1981200"/>
            <a:chOff x="304800" y="3200400"/>
            <a:chExt cx="1752600" cy="1981200"/>
          </a:xfrm>
        </p:grpSpPr>
        <p:grpSp>
          <p:nvGrpSpPr>
            <p:cNvPr id="14" name="Group 13"/>
            <p:cNvGrpSpPr/>
            <p:nvPr/>
          </p:nvGrpSpPr>
          <p:grpSpPr>
            <a:xfrm>
              <a:off x="304800" y="3200400"/>
              <a:ext cx="1752600" cy="1981200"/>
              <a:chOff x="304800" y="838200"/>
              <a:chExt cx="2667000" cy="2057400"/>
            </a:xfrm>
          </p:grpSpPr>
          <p:pic>
            <p:nvPicPr>
              <p:cNvPr id="12" name="Picture 11" descr="MG_4337_1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04800" y="838200"/>
                <a:ext cx="2667000" cy="2057400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3" name="Picture 12" descr="Modi-cabinet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14400" y="1371600"/>
                <a:ext cx="1483420" cy="114604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457200" y="3352800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গণতন্ত্র </a:t>
              </a:r>
              <a:endPara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91000" y="3048000"/>
            <a:ext cx="2133600" cy="2286000"/>
            <a:chOff x="4038600" y="3048000"/>
            <a:chExt cx="2133600" cy="2286000"/>
          </a:xfrm>
        </p:grpSpPr>
        <p:grpSp>
          <p:nvGrpSpPr>
            <p:cNvPr id="19" name="Group 18"/>
            <p:cNvGrpSpPr/>
            <p:nvPr/>
          </p:nvGrpSpPr>
          <p:grpSpPr>
            <a:xfrm>
              <a:off x="4038600" y="3124200"/>
              <a:ext cx="2133600" cy="2209800"/>
              <a:chOff x="2514600" y="2590800"/>
              <a:chExt cx="1371600" cy="1658735"/>
            </a:xfrm>
          </p:grpSpPr>
          <p:pic>
            <p:nvPicPr>
              <p:cNvPr id="9" name="Picture 8" descr="nationalism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14600" y="2590800"/>
                <a:ext cx="1371600" cy="1524000"/>
              </a:xfrm>
              <a:prstGeom prst="rect">
                <a:avLst/>
              </a:prstGeom>
            </p:spPr>
          </p:pic>
          <p:pic>
            <p:nvPicPr>
              <p:cNvPr id="8" name="Picture 7" descr="tennessee-clipart-scale-clipartlegal-scales-black-silhouette---free-clip-art-vkdkehyl_full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743200" y="3657600"/>
                <a:ext cx="731440" cy="591935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419600" y="30480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সমাজতন্ত্র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05000" y="3733800"/>
            <a:ext cx="2438400" cy="2971800"/>
            <a:chOff x="1905000" y="3733800"/>
            <a:chExt cx="2438400" cy="2971800"/>
          </a:xfrm>
        </p:grpSpPr>
        <p:grpSp>
          <p:nvGrpSpPr>
            <p:cNvPr id="25" name="Group 24"/>
            <p:cNvGrpSpPr/>
            <p:nvPr/>
          </p:nvGrpSpPr>
          <p:grpSpPr>
            <a:xfrm>
              <a:off x="1905000" y="3733800"/>
              <a:ext cx="2438400" cy="2971800"/>
              <a:chOff x="6400800" y="3505200"/>
              <a:chExt cx="2438400" cy="2971800"/>
            </a:xfrm>
          </p:grpSpPr>
          <p:pic>
            <p:nvPicPr>
              <p:cNvPr id="15" name="Picture 14" descr="graphics-christmas-trees-404052.gif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400800" y="3505200"/>
                <a:ext cx="2438400" cy="2874204"/>
              </a:xfrm>
              <a:prstGeom prst="rect">
                <a:avLst/>
              </a:prstGeom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6553200" y="4724400"/>
                <a:ext cx="2133600" cy="1752600"/>
                <a:chOff x="-2362200" y="3810000"/>
                <a:chExt cx="2133600" cy="1752600"/>
              </a:xfrm>
            </p:grpSpPr>
            <p:pic>
              <p:nvPicPr>
                <p:cNvPr id="1029" name="Picture 5" descr="C:\Users\AB\Desktop\338632_10150421746233013_1482442971_o.jp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-2362200" y="3810000"/>
                  <a:ext cx="2133600" cy="1752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028" name="Picture 4" descr="C:\Users\AB\Desktop\eid-b-8-8-2013.jpg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-1981200" y="3810000"/>
                  <a:ext cx="1343024" cy="76200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24" name="TextBox 23"/>
            <p:cNvSpPr txBox="1"/>
            <p:nvPr/>
          </p:nvSpPr>
          <p:spPr>
            <a:xfrm>
              <a:off x="2362200" y="6229290"/>
              <a:ext cx="1524000" cy="40011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ধর্মনিরপেক্ষতা</a:t>
              </a:r>
              <a:endPara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5821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৬। জাতি ও জাতীয়তা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33528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রাষ্ট্র ধর্ম ইসলামের পাশাপাশি অন্যান্য ধর্মেরও মর্যাদা নিশ্চিত করা হয়েছে।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66800"/>
            <a:ext cx="22860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hrist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2318657"/>
            <a:ext cx="1175657" cy="1110343"/>
          </a:xfrm>
          <a:prstGeom prst="round2Diag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 descr="budhi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5627" y="1143000"/>
            <a:ext cx="1133573" cy="1077686"/>
          </a:xfrm>
          <a:prstGeom prst="round2Diag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urga-puja-late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1066800"/>
            <a:ext cx="1143000" cy="1077686"/>
          </a:xfrm>
          <a:prstGeom prst="round2Diag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jew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2362200"/>
            <a:ext cx="1143000" cy="1110343"/>
          </a:xfrm>
          <a:prstGeom prst="round2Diag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2" name="Picture 11" descr="6936845642_274d5ff9c2_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3810000"/>
            <a:ext cx="2667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09600" y="61677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আমরা জাতি হিসেবে বাঙালি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6172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নাগরিক হিসেবে বাংলাদেশি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AB\Desktop\New folder\424432_185750631524730_100002693828686_251712_1204336378_n-300x1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3962400"/>
            <a:ext cx="3048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44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৭। এক কেন্দ্রিক শাসন প্রবর্তিত থাকবে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48200" y="927588"/>
            <a:ext cx="4114800" cy="2577612"/>
            <a:chOff x="4400550" y="838200"/>
            <a:chExt cx="4286250" cy="2425211"/>
          </a:xfrm>
        </p:grpSpPr>
        <p:pic>
          <p:nvPicPr>
            <p:cNvPr id="6" name="Picture 5" descr="image_75084_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0550" y="838200"/>
              <a:ext cx="4286250" cy="2400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Bangladesh_Parliament_Insid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2094" y="2358320"/>
              <a:ext cx="1344706" cy="9050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9" name="Picture 8" descr="Bangladesh_Parliament_In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657600"/>
            <a:ext cx="4027714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Oval Callout 9"/>
          <p:cNvSpPr/>
          <p:nvPr/>
        </p:nvSpPr>
        <p:spPr>
          <a:xfrm>
            <a:off x="5334000" y="3657600"/>
            <a:ext cx="3505200" cy="2895600"/>
          </a:xfrm>
          <a:prstGeom prst="wedgeEllipseCallout">
            <a:avLst>
              <a:gd name="adj1" fmla="val -79534"/>
              <a:gd name="adj2" fmla="val 981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৮। এক কক্ষ বিশিষ্ট আইনসভাঃ ৩০০ জন সদস্য জনগণের সরাসরি ভোটে নির্বাচিত এবং ৫০ জন সংরক্ষিত মহিলা আসন।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7676" y="914400"/>
            <a:ext cx="2905124" cy="2057400"/>
            <a:chOff x="447676" y="838200"/>
            <a:chExt cx="2905124" cy="2057400"/>
          </a:xfrm>
        </p:grpSpPr>
        <p:pic>
          <p:nvPicPr>
            <p:cNvPr id="10" name="Picture 9" descr="cms.somewhereinblog.ne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76" y="838200"/>
              <a:ext cx="2905124" cy="20574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1295400" y="1447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খাদ্য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15000" y="838200"/>
            <a:ext cx="2895600" cy="2057400"/>
            <a:chOff x="5715000" y="838200"/>
            <a:chExt cx="2895600" cy="2057400"/>
          </a:xfrm>
        </p:grpSpPr>
        <p:pic>
          <p:nvPicPr>
            <p:cNvPr id="12" name="Picture 11" descr="Round-Neck-T-Shirt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0" y="838200"/>
              <a:ext cx="2895600" cy="2057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6705600" y="16764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বস্ত্র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15000" y="4572000"/>
            <a:ext cx="2895600" cy="1981200"/>
            <a:chOff x="5715000" y="4572000"/>
            <a:chExt cx="2895600" cy="1981200"/>
          </a:xfrm>
        </p:grpSpPr>
        <p:pic>
          <p:nvPicPr>
            <p:cNvPr id="2050" name="Picture 2" descr="D:\DC Image\hqdefaul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4572000"/>
              <a:ext cx="2895600" cy="1981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400800" y="51054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বাসস্থান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7200" y="4495800"/>
            <a:ext cx="2895600" cy="2057400"/>
            <a:chOff x="457200" y="4495800"/>
            <a:chExt cx="2895600" cy="2057400"/>
          </a:xfrm>
        </p:grpSpPr>
        <p:pic>
          <p:nvPicPr>
            <p:cNvPr id="8" name="Picture 7" descr="1_56118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4572000"/>
              <a:ext cx="2895600" cy="198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685800" y="4495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শিক্ষা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29000" y="2971800"/>
            <a:ext cx="2362200" cy="1524000"/>
            <a:chOff x="3429000" y="2971800"/>
            <a:chExt cx="2362200" cy="1524000"/>
          </a:xfrm>
        </p:grpSpPr>
        <p:pic>
          <p:nvPicPr>
            <p:cNvPr id="9" name="Picture 8" descr="medical-service_0_0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9000" y="2971800"/>
              <a:ext cx="2209800" cy="152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4648200" y="38862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চিকিৎসা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Dodecagon 23"/>
          <p:cNvSpPr/>
          <p:nvPr/>
        </p:nvSpPr>
        <p:spPr>
          <a:xfrm>
            <a:off x="3581400" y="990600"/>
            <a:ext cx="1981200" cy="1752600"/>
          </a:xfrm>
          <a:prstGeom prst="dodec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৯।মৌলিক অধিকার</a:t>
            </a:r>
            <a:endParaRPr lang="en-US" sz="28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tijh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85344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43200" y="3530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রাষ্ট্রীয় ক্ষমতা জনগণের হাতে 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abinetmeetingatBangladeshSecretaria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0223" y="1143000"/>
            <a:ext cx="3077307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124200" y="1219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পরিচালনা করেন নির্দিষ্ট কর্তৃপক্ষ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১০। জনগণের সার্বভৌমত্ব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1295400"/>
            <a:ext cx="3429000" cy="2133600"/>
            <a:chOff x="4572000" y="990600"/>
            <a:chExt cx="4114800" cy="2438400"/>
          </a:xfrm>
        </p:grpSpPr>
        <p:pic>
          <p:nvPicPr>
            <p:cNvPr id="3" name="Picture 2" descr="S--892013123113080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990600"/>
              <a:ext cx="4114800" cy="2438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" name="Picture 1" descr="tennessee-clipart-scale-clipartlegal-scales-black-silhouette---free-clip-art-vkdkehyl_fu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799" y="1066800"/>
              <a:ext cx="767853" cy="621403"/>
            </a:xfrm>
            <a:prstGeom prst="rect">
              <a:avLst/>
            </a:prstGeom>
          </p:spPr>
        </p:pic>
        <p:pic>
          <p:nvPicPr>
            <p:cNvPr id="5" name="Picture 4" descr="article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20000" y="1219200"/>
              <a:ext cx="762000" cy="42386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81000" y="1752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১১। বিচার বিভাগের স্বাধীনতা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Election-Photo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3706" y="3657600"/>
            <a:ext cx="3379694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724400" y="43535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১২। সর্বজনীন ভোটাধিকার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362200" y="3810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১৩। নির্বাচন অনুষ্ঠান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azipur-el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066800"/>
            <a:ext cx="2895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33600" y="3200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 কারণে সংসদ ভেঙ্গে গেলে ৯০ দিনের মধ্যে নির্বাচন করতে হবে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38100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১৪। 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সংবিধান সংশোধন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 করা যায়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402574954_93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86200"/>
            <a:ext cx="2895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10" name="Chart 9"/>
          <p:cNvGraphicFramePr/>
          <p:nvPr/>
        </p:nvGraphicFramePr>
        <p:xfrm>
          <a:off x="3886200" y="4267200"/>
          <a:ext cx="18288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6172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সংসদ সদস্যদের মোট সংখ্যার দুই তৃতীয়াংশ ভোটে 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সংবিধান </a:t>
            </a:r>
            <a:r>
              <a:rPr lang="en-US" sz="2400" smtClean="0">
                <a:latin typeface="NikoshBAN" pitchFamily="2" charset="0"/>
                <a:cs typeface="NikoshBAN" pitchFamily="2" charset="0"/>
              </a:rPr>
              <a:t>সংশোধন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করা যাবে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Graphic spid="10" grpId="0">
        <p:bldAsOne/>
      </p:bldGraphic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685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মূল্যায়নঃ০১</a:t>
            </a:r>
            <a:endParaRPr lang="en-US" sz="400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সঠিক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উত্তরটি</a:t>
            </a:r>
            <a:r>
              <a:rPr lang="en-US" sz="2800" dirty="0" smtClean="0"/>
              <a:t>  </a:t>
            </a:r>
            <a:r>
              <a:rPr lang="en-US" sz="2800" dirty="0" err="1" smtClean="0"/>
              <a:t>ঠিক</a:t>
            </a:r>
            <a:r>
              <a:rPr lang="en-US" sz="2800" dirty="0" smtClean="0"/>
              <a:t>  </a:t>
            </a:r>
            <a:r>
              <a:rPr lang="en-US" sz="2800" dirty="0" err="1" smtClean="0"/>
              <a:t>চিহ্ন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দাও</a:t>
            </a:r>
            <a:r>
              <a:rPr lang="en-US" sz="2800" dirty="0" smtClean="0"/>
              <a:t>-</a:t>
            </a:r>
          </a:p>
          <a:p>
            <a:r>
              <a:rPr lang="en-US" sz="2800" dirty="0" smtClean="0">
                <a:solidFill>
                  <a:srgbClr val="6600FF"/>
                </a:solidFill>
              </a:rPr>
              <a:t>১)</a:t>
            </a:r>
            <a:r>
              <a:rPr lang="en-US" sz="2800" dirty="0" err="1" smtClean="0">
                <a:solidFill>
                  <a:srgbClr val="6600FF"/>
                </a:solidFill>
              </a:rPr>
              <a:t>বাংলাদেশ</a:t>
            </a:r>
            <a:r>
              <a:rPr lang="en-US" sz="2800" dirty="0" smtClean="0">
                <a:solidFill>
                  <a:srgbClr val="6600FF"/>
                </a:solidFill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</a:rPr>
              <a:t>সংবিধানে</a:t>
            </a:r>
            <a:r>
              <a:rPr lang="en-US" sz="2800" dirty="0" smtClean="0">
                <a:solidFill>
                  <a:srgbClr val="6600FF"/>
                </a:solidFill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</a:rPr>
              <a:t>কয়টি</a:t>
            </a:r>
            <a:r>
              <a:rPr lang="en-US" sz="2800" dirty="0" smtClean="0">
                <a:solidFill>
                  <a:srgbClr val="6600FF"/>
                </a:solidFill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</a:rPr>
              <a:t>অনুচ্ছেদ</a:t>
            </a:r>
            <a:r>
              <a:rPr lang="en-US" sz="2800" dirty="0" smtClean="0">
                <a:solidFill>
                  <a:srgbClr val="6600FF"/>
                </a:solidFill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</a:rPr>
              <a:t>আছে</a:t>
            </a:r>
            <a:r>
              <a:rPr lang="en-US" sz="2800" dirty="0" smtClean="0">
                <a:solidFill>
                  <a:srgbClr val="6600FF"/>
                </a:solidFill>
              </a:rPr>
              <a:t> ?</a:t>
            </a:r>
          </a:p>
          <a:p>
            <a:r>
              <a:rPr lang="en-US" sz="2800" dirty="0" smtClean="0"/>
              <a:t>(ক) ১৫০টি    (খ)  ১৫১টি   (গ)  ১৫২টি     ঘ)১৫৩টি  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00CC"/>
                </a:solidFill>
              </a:rPr>
              <a:t>২) </a:t>
            </a:r>
            <a:r>
              <a:rPr lang="en-US" sz="2800" dirty="0" err="1" smtClean="0">
                <a:solidFill>
                  <a:srgbClr val="0000CC"/>
                </a:solidFill>
              </a:rPr>
              <a:t>মানুষের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মৌলিক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অধিকার</a:t>
            </a:r>
            <a:r>
              <a:rPr lang="en-US" sz="2800" dirty="0" smtClean="0">
                <a:solidFill>
                  <a:srgbClr val="0000CC"/>
                </a:solidFill>
              </a:rPr>
              <a:t>  </a:t>
            </a:r>
            <a:r>
              <a:rPr lang="en-US" sz="2800" dirty="0" err="1" smtClean="0">
                <a:solidFill>
                  <a:srgbClr val="0000CC"/>
                </a:solidFill>
              </a:rPr>
              <a:t>কয়টি</a:t>
            </a:r>
            <a:r>
              <a:rPr lang="en-US" sz="2800" dirty="0" smtClean="0">
                <a:solidFill>
                  <a:srgbClr val="0000CC"/>
                </a:solidFill>
              </a:rPr>
              <a:t>  ?</a:t>
            </a:r>
          </a:p>
          <a:p>
            <a:r>
              <a:rPr lang="en-US" sz="2800" dirty="0" smtClean="0"/>
              <a:t>ক) ৪ </a:t>
            </a:r>
            <a:r>
              <a:rPr lang="en-US" sz="2800" dirty="0" err="1" smtClean="0"/>
              <a:t>টি</a:t>
            </a:r>
            <a:r>
              <a:rPr lang="en-US" sz="2800" dirty="0" smtClean="0"/>
              <a:t>  খ) ৫ </a:t>
            </a:r>
            <a:r>
              <a:rPr lang="en-US" sz="2800" dirty="0" err="1" smtClean="0"/>
              <a:t>টি</a:t>
            </a:r>
            <a:r>
              <a:rPr lang="en-US" sz="2800" dirty="0" smtClean="0"/>
              <a:t>      গ)  ৬টি      ঘ)৭টি   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" y="304800"/>
            <a:ext cx="8077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" y="2362200"/>
            <a:ext cx="80772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বাংলাদেশের সংবিধান কত সালে প্রণীত হয়?</a:t>
            </a:r>
          </a:p>
        </p:txBody>
      </p:sp>
      <p:sp>
        <p:nvSpPr>
          <p:cNvPr id="25" name="Half Frame 24"/>
          <p:cNvSpPr/>
          <p:nvPr/>
        </p:nvSpPr>
        <p:spPr>
          <a:xfrm rot="14014148">
            <a:off x="7989354" y="39685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19600" y="4724400"/>
            <a:ext cx="3124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১৯৭৪ সালে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33400" y="3733800"/>
            <a:ext cx="2971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১৯৭১ সালে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33400" y="47244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১৯৭৩ সালে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724400" y="37338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১৯৭২ সালে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14478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</a:t>
            </a:r>
            <a:r>
              <a:rPr lang="bn-BD"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০২</a:t>
            </a:r>
            <a:r>
              <a:rPr lang="bn-BD"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38100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3733800"/>
            <a:ext cx="8382000" cy="2819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আহসান হাবীব</a:t>
            </a:r>
            <a:endParaRPr lang="bn-BD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এস পি পি এম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AU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ছাতক,সুনামগঞ্জ।</a:t>
            </a:r>
            <a:endParaRPr lang="en-AU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00400" y="381000"/>
            <a:ext cx="5562600" cy="3200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৭ম (পাঠ-৪)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 </a:t>
            </a:r>
            <a:endParaRPr lang="bn-IN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04800"/>
            <a:ext cx="2286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143000"/>
            <a:ext cx="203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81000"/>
            <a:ext cx="7315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2000" y="1143000"/>
            <a:ext cx="7315200" cy="2743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বাংলাদেশের সংবিধানের বৈশিষ্ট্য-</a:t>
            </a:r>
          </a:p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কেন্দ্রিক শাসন প্রবর্তিত থাকবে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জনগণের সার্বভৌমত্ব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বিচার বিভাগের স্বাধীনতা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5" name="Half Frame 24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419600"/>
            <a:ext cx="2133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8674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9436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</a:t>
            </a:r>
            <a:r>
              <a:rPr lang="bn-BD"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০৩</a:t>
            </a:r>
            <a:r>
              <a:rPr lang="bn-BD"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3058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389991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6600FF"/>
                </a:solidFill>
              </a:rPr>
              <a:t>*** 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সংবিধানের বৈশিষ্ট্য সমুহের বিবরন দাও?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1371600"/>
            <a:ext cx="4953000" cy="3200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3"/>
              </a:avLst>
            </a:prstTxWarp>
            <a:spAutoFit/>
          </a:bodyPr>
          <a:lstStyle/>
          <a:p>
            <a:pPr algn="ctr"/>
            <a:r>
              <a:rPr lang="en-US" sz="8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ধন্যবাদ</a:t>
            </a:r>
            <a:endParaRPr lang="en-U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 descr="images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701" y="2209800"/>
            <a:ext cx="8763000" cy="3958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r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9" y="1"/>
            <a:ext cx="4618721" cy="3431313"/>
          </a:xfrm>
          <a:prstGeom prst="rect">
            <a:avLst/>
          </a:prstGeom>
        </p:spPr>
      </p:pic>
      <p:pic>
        <p:nvPicPr>
          <p:cNvPr id="3" name="Picture 2" descr="Gi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52400"/>
            <a:ext cx="4876800" cy="3810000"/>
          </a:xfrm>
          <a:prstGeom prst="rect">
            <a:avLst/>
          </a:prstGeom>
        </p:spPr>
      </p:pic>
      <p:pic>
        <p:nvPicPr>
          <p:cNvPr id="4" name="Picture 3" descr="Tripet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810000"/>
            <a:ext cx="3505200" cy="2895600"/>
          </a:xfrm>
          <a:prstGeom prst="rect">
            <a:avLst/>
          </a:prstGeom>
        </p:spPr>
      </p:pic>
      <p:pic>
        <p:nvPicPr>
          <p:cNvPr id="5" name="Picture 4" descr="Bib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924300"/>
            <a:ext cx="4572000" cy="293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276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NikoshBAN" pitchFamily="2" charset="0"/>
                <a:cs typeface="NikoshBAN" pitchFamily="2" charset="0"/>
              </a:rPr>
              <a:t>কোরান শরিফ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733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গীতা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96200" y="6400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বাইবেল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761999" y="6400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ত্রিপিটক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gbid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533400"/>
            <a:ext cx="5029200" cy="556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486400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/>
              <a:t>শিখনফল</a:t>
            </a:r>
            <a:endParaRPr lang="en-US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1" y="2475155"/>
            <a:ext cx="9067800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বাংলাদেশের সংবিধানের বৈশিষ্ট্য বর্ননা করতে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বাংলাদেশের সংবিধানের সংশোধনী সম্বন্ধে ব্যাখ্যা  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04800" y="6096000"/>
            <a:ext cx="86106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মাধ্যমে কি দেখানো হয়েছে?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304800"/>
            <a:ext cx="8534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বাংলাদেশের সংবিধান দেখানো হয়েছে 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304800"/>
            <a:ext cx="8534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বাংলাদেশের সংবিধানের বৈশিষ্ট্য 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d-constitution.jpg"/>
          <p:cNvPicPr>
            <a:picLocks noChangeAspect="1"/>
          </p:cNvPicPr>
          <p:nvPr/>
        </p:nvPicPr>
        <p:blipFill>
          <a:blip r:embed="rId3" cstate="print">
            <a:lum bright="-40000"/>
          </a:blip>
          <a:stretch>
            <a:fillRect/>
          </a:stretch>
        </p:blipFill>
        <p:spPr>
          <a:xfrm rot="596149">
            <a:off x="3452196" y="660923"/>
            <a:ext cx="2789715" cy="4927600"/>
          </a:xfrm>
          <a:prstGeom prst="rect">
            <a:avLst/>
          </a:prstGeom>
          <a:ln w="0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6" name="TextBox 5"/>
          <p:cNvSpPr txBox="1"/>
          <p:nvPr/>
        </p:nvSpPr>
        <p:spPr>
          <a:xfrm>
            <a:off x="2819400" y="3957697"/>
            <a:ext cx="236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সংবিধানটি দেখলে আমাদের মনে করিয়ে দেয়?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.jpg"/>
          <p:cNvPicPr>
            <a:picLocks noChangeAspect="1"/>
          </p:cNvPicPr>
          <p:nvPr/>
        </p:nvPicPr>
        <p:blipFill>
          <a:blip r:embed="rId4" cstate="print"/>
          <a:srcRect t="14445" b="14444"/>
          <a:stretch>
            <a:fillRect/>
          </a:stretch>
        </p:blipFill>
        <p:spPr>
          <a:xfrm>
            <a:off x="6477000" y="1752600"/>
            <a:ext cx="200025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79_Gazipur-City-Election__060713.jpg"/>
          <p:cNvPicPr>
            <a:picLocks noChangeAspect="1"/>
          </p:cNvPicPr>
          <p:nvPr/>
        </p:nvPicPr>
        <p:blipFill>
          <a:blip r:embed="rId5" cstate="print"/>
          <a:srcRect r="24140"/>
          <a:stretch>
            <a:fillRect/>
          </a:stretch>
        </p:blipFill>
        <p:spPr>
          <a:xfrm>
            <a:off x="685800" y="4343400"/>
            <a:ext cx="1944521" cy="15193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image_75084_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057400"/>
            <a:ext cx="1933168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goodscout-insurance-la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4419600"/>
            <a:ext cx="1956658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419600" y="1066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এগুলো সংবিধানের কি বলা যায়?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সংবিধানের  বৈশিষ্ট্য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3" grpId="0" animBg="1"/>
      <p:bldP spid="26" grpId="0" animBg="1"/>
      <p:bldP spid="6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819400" y="304800"/>
            <a:ext cx="3505200" cy="5334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nstitution-of-banglade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14400"/>
            <a:ext cx="29718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Horizontal Scroll 7"/>
          <p:cNvSpPr/>
          <p:nvPr/>
        </p:nvSpPr>
        <p:spPr>
          <a:xfrm>
            <a:off x="4267200" y="1066800"/>
            <a:ext cx="3810000" cy="18288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বাংলাদেশর সংবিধান একটি লিখিত দলিল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7240078_f5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4267200"/>
            <a:ext cx="2971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81000" y="3200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ইমারত যেমন তার নকশা দেখে তৈরি করা হয় তেমনি সংবিধান অনুযায়ী রাষ্ট্রের শাসন ব্যবস্থা পরিচালিত হয়।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2514600" y="304800"/>
            <a:ext cx="4343400" cy="5334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পটভূমি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16773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দীর্ঘ ৯ মাস সশস্ত্র মুক্তিযুদ্ধের মধ্য দিয়ে ১৬ ডিসেম্বর বাংলাদেশে বিজয় অর্জিত হয়।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3962400" y="914400"/>
            <a:ext cx="2667000" cy="1905000"/>
          </a:xfrm>
          <a:prstGeom prst="cloudCallout">
            <a:avLst>
              <a:gd name="adj1" fmla="val -91840"/>
              <a:gd name="adj2" fmla="val -834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স্বাধীনতা ঘোষিত হয় ১৯৭১ সালের ২৬ শে মার্চ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Muktibahinisqu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" y="4038600"/>
            <a:ext cx="2743200" cy="2075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asfiazad_1392832542_2-surren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63" y="2438400"/>
            <a:ext cx="2547937" cy="2269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2" descr="C:\Users\AB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276600"/>
            <a:ext cx="2362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Lab-2\Desktop\bongabond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43142"/>
            <a:ext cx="2514600" cy="32839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2209800" y="304800"/>
            <a:ext cx="5562600" cy="6858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মর্যাদা ও সংশোধন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4102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যাবৎ সংবিধান সংশোধন হয়েছে ১৬ বার। সর্বশেষ সংশোধনী গৃহীত হয় ২০১৪ সালের ১৭ সেপ্টেম্বর।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410876911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219200"/>
            <a:ext cx="3124200" cy="3006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 descr="image_936_1346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2092036"/>
            <a:ext cx="251460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16421</TotalTime>
  <Words>583</Words>
  <Application>Microsoft Office PowerPoint</Application>
  <PresentationFormat>On-screen Show (4:3)</PresentationFormat>
  <Paragraphs>108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Custom Design</vt:lpstr>
      <vt:lpstr>1_Office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USER</cp:lastModifiedBy>
  <cp:revision>1373</cp:revision>
  <dcterms:created xsi:type="dcterms:W3CDTF">2014-05-19T06:43:56Z</dcterms:created>
  <dcterms:modified xsi:type="dcterms:W3CDTF">2020-06-19T12:58:04Z</dcterms:modified>
</cp:coreProperties>
</file>