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8" r:id="rId4"/>
    <p:sldId id="279" r:id="rId5"/>
    <p:sldId id="259" r:id="rId6"/>
    <p:sldId id="260" r:id="rId7"/>
    <p:sldId id="263" r:id="rId8"/>
    <p:sldId id="284" r:id="rId9"/>
    <p:sldId id="283" r:id="rId10"/>
    <p:sldId id="282" r:id="rId11"/>
    <p:sldId id="264" r:id="rId12"/>
    <p:sldId id="274" r:id="rId13"/>
    <p:sldId id="266" r:id="rId14"/>
    <p:sldId id="281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0066"/>
    <a:srgbClr val="009900"/>
    <a:srgbClr val="00FF00"/>
    <a:srgbClr val="008000"/>
    <a:srgbClr val="339933"/>
    <a:srgbClr val="CC66FF"/>
    <a:srgbClr val="9933FF"/>
    <a:srgbClr val="99663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52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7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1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3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8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7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5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6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77ECC-1E2F-43EC-B03F-2A83DFDDEF4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0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 Diagonal Corner Rectangle 7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5" y="554199"/>
            <a:ext cx="5823434" cy="48188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0466" y="880631"/>
            <a:ext cx="5294031" cy="43808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3333" l="6875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675">
            <a:off x="1841460" y="647831"/>
            <a:ext cx="1350130" cy="1350130"/>
          </a:xfrm>
          <a:prstGeom prst="rect">
            <a:avLst/>
          </a:prstGeom>
        </p:spPr>
      </p:pic>
      <p:pic>
        <p:nvPicPr>
          <p:cNvPr id="12" name="Picture 2" descr="C:\Users\Sanjoy\Pictures\corui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520" y="789725"/>
            <a:ext cx="1550987" cy="155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85370" y="3706105"/>
            <a:ext cx="5715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13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3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5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48135" y="152389"/>
            <a:ext cx="11249903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দৃষ্টিসম্পন্ন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বাহক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মহিলার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দৃষ্টির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বিয়ে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দম্পতির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সন্তানের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স্বাভাবিক,এক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বর্ণান্ধবাহক,একপুত্র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বর্ণান্ধপুত্র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জন্মলাভ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aseline="-25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936" y="1123846"/>
            <a:ext cx="2012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পিতামাতা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(P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3" t="39737" r="49213" b="33188"/>
          <a:stretch/>
        </p:blipFill>
        <p:spPr>
          <a:xfrm>
            <a:off x="3491167" y="900495"/>
            <a:ext cx="415637" cy="858985"/>
          </a:xfrm>
          <a:prstGeom prst="rect">
            <a:avLst/>
          </a:prstGeom>
        </p:spPr>
      </p:pic>
      <p:grpSp>
        <p:nvGrpSpPr>
          <p:cNvPr id="11" name="Group 76"/>
          <p:cNvGrpSpPr>
            <a:grpSpLocks/>
          </p:cNvGrpSpPr>
          <p:nvPr/>
        </p:nvGrpSpPr>
        <p:grpSpPr bwMode="auto">
          <a:xfrm>
            <a:off x="5544828" y="1076325"/>
            <a:ext cx="322592" cy="362916"/>
            <a:chOff x="4343400" y="1143000"/>
            <a:chExt cx="609600" cy="685800"/>
          </a:xfrm>
        </p:grpSpPr>
        <p:cxnSp>
          <p:nvCxnSpPr>
            <p:cNvPr id="12" name="Straight Connector 11"/>
            <p:cNvCxnSpPr/>
            <p:nvPr/>
          </p:nvCxnSpPr>
          <p:spPr>
            <a:xfrm rot="16200000" flipH="1">
              <a:off x="4343400" y="1219200"/>
              <a:ext cx="609600" cy="6096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267200" y="1219200"/>
              <a:ext cx="685800" cy="5334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1" t="29451" r="3692" b="53831"/>
          <a:stretch/>
        </p:blipFill>
        <p:spPr>
          <a:xfrm>
            <a:off x="7508946" y="1010292"/>
            <a:ext cx="540492" cy="7897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527" y="1759518"/>
            <a:ext cx="117070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ফিনোটাইপ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মহিলা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জিনোটাইপ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                                     X</a:t>
            </a:r>
            <a:r>
              <a:rPr lang="en-US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baseline="30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b="1" baseline="30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গ্যামেট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828800" y="2051905"/>
            <a:ext cx="568036" cy="0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814940" y="2550680"/>
            <a:ext cx="568036" cy="0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923297" y="2715515"/>
            <a:ext cx="706582" cy="706582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29897" y="2715510"/>
            <a:ext cx="706582" cy="7065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412312" y="2701655"/>
            <a:ext cx="706582" cy="706582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146622" y="2687795"/>
            <a:ext cx="706582" cy="706582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baseline="30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704095" y="3007890"/>
            <a:ext cx="568036" cy="0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912305"/>
              </p:ext>
            </p:extLst>
          </p:nvPr>
        </p:nvGraphicFramePr>
        <p:xfrm>
          <a:off x="3629950" y="3547361"/>
          <a:ext cx="5257800" cy="304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2600"/>
                <a:gridCol w="1752600"/>
                <a:gridCol w="1752600"/>
              </a:tblGrid>
              <a:tr h="10135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                                  </a:t>
                      </a:r>
                      <a:r>
                        <a:rPr lang="en-US" sz="2400" dirty="0" smtClean="0"/>
                        <a:t>♀</a:t>
                      </a:r>
                      <a:r>
                        <a:rPr lang="en-US" sz="1000" dirty="0" smtClean="0"/>
                        <a:t>  </a:t>
                      </a:r>
                      <a:r>
                        <a:rPr lang="en-US" sz="900" dirty="0" smtClean="0"/>
                        <a:t>   </a:t>
                      </a:r>
                    </a:p>
                    <a:p>
                      <a:endParaRPr lang="en-US" sz="900" dirty="0" smtClean="0"/>
                    </a:p>
                    <a:p>
                      <a:endParaRPr lang="en-US" sz="900" dirty="0" smtClean="0"/>
                    </a:p>
                    <a:p>
                      <a:r>
                        <a:rPr lang="en-US" sz="1600" dirty="0" smtClean="0"/>
                        <a:t>  </a:t>
                      </a:r>
                      <a:r>
                        <a:rPr lang="en-US" sz="1800" dirty="0" smtClean="0"/>
                        <a:t>♂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101352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 smtClean="0"/>
                        <a:t> </a:t>
                      </a:r>
                      <a:endParaRPr lang="en-US" sz="9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01352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3633194" y="3574472"/>
            <a:ext cx="1728532" cy="98367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446133" y="5899935"/>
            <a:ext cx="7872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30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endParaRPr lang="en-US" sz="2400" dirty="0"/>
          </a:p>
          <a:p>
            <a:pPr algn="ctr">
              <a:defRPr/>
            </a:pPr>
            <a:endParaRPr lang="en-US" sz="2400" dirty="0"/>
          </a:p>
        </p:txBody>
      </p:sp>
      <p:sp>
        <p:nvSpPr>
          <p:cNvPr id="49" name="Rectangle 48"/>
          <p:cNvSpPr/>
          <p:nvPr/>
        </p:nvSpPr>
        <p:spPr>
          <a:xfrm>
            <a:off x="7435959" y="5825920"/>
            <a:ext cx="636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baseline="30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50" name="Flowchart: Connector 49"/>
          <p:cNvSpPr/>
          <p:nvPr/>
        </p:nvSpPr>
        <p:spPr>
          <a:xfrm>
            <a:off x="3709600" y="4826066"/>
            <a:ext cx="685800" cy="577284"/>
          </a:xfrm>
          <a:prstGeom prst="flowChartConnector">
            <a:avLst/>
          </a:prstGeom>
          <a:solidFill>
            <a:srgbClr val="00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Flowchart: Connector 50"/>
          <p:cNvSpPr/>
          <p:nvPr/>
        </p:nvSpPr>
        <p:spPr>
          <a:xfrm>
            <a:off x="3678428" y="5825920"/>
            <a:ext cx="685800" cy="623450"/>
          </a:xfrm>
          <a:prstGeom prst="flowChartConnector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Flowchart: Connector 51"/>
          <p:cNvSpPr/>
          <p:nvPr/>
        </p:nvSpPr>
        <p:spPr>
          <a:xfrm>
            <a:off x="5507062" y="3696721"/>
            <a:ext cx="769091" cy="667543"/>
          </a:xfrm>
          <a:prstGeom prst="flowChartConnector">
            <a:avLst/>
          </a:prstGeom>
          <a:solidFill>
            <a:srgbClr val="00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Flowchart: Connector 52"/>
          <p:cNvSpPr/>
          <p:nvPr/>
        </p:nvSpPr>
        <p:spPr>
          <a:xfrm>
            <a:off x="7183627" y="3658198"/>
            <a:ext cx="762000" cy="721700"/>
          </a:xfrm>
          <a:prstGeom prst="flowChartConnector">
            <a:avLst/>
          </a:prstGeom>
          <a:solidFill>
            <a:srgbClr val="00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baseline="30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24061" y="4818296"/>
            <a:ext cx="921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dirty="0"/>
          </a:p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197430" y="4629783"/>
            <a:ext cx="963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baseline="30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baseline="30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1" t="7160" r="3230" b="73775"/>
          <a:stretch/>
        </p:blipFill>
        <p:spPr>
          <a:xfrm>
            <a:off x="6428304" y="4613703"/>
            <a:ext cx="568154" cy="90054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1" t="29451" r="3692" b="53831"/>
          <a:stretch/>
        </p:blipFill>
        <p:spPr>
          <a:xfrm>
            <a:off x="8187836" y="4737282"/>
            <a:ext cx="540492" cy="78970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3" t="39737" r="49213" b="33188"/>
          <a:stretch/>
        </p:blipFill>
        <p:spPr>
          <a:xfrm>
            <a:off x="6428304" y="5666610"/>
            <a:ext cx="498885" cy="85898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21" t="49395" r="3690" b="33007"/>
          <a:stretch/>
        </p:blipFill>
        <p:spPr>
          <a:xfrm>
            <a:off x="8187836" y="5666645"/>
            <a:ext cx="526700" cy="831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7521" y="2590781"/>
            <a:ext cx="221567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চেকার বোর্ড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2599" y="4509487"/>
            <a:ext cx="16658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5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জনু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800" dirty="0"/>
          </a:p>
          <a:p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098953" y="5091685"/>
            <a:ext cx="1129168" cy="0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57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C 0.00026 -0.00254 0.00013 -0.00602 0.00117 -0.00717 C 0.00326 -0.01018 0.00625 -0.01041 0.0086 -0.01203 C 0.01133 -0.01342 0.01354 -0.01736 0.01615 -0.01875 C 0.02044 -0.02639 0.02943 -0.03727 0.0349 -0.04004 C 0.04206 -0.05254 0.05378 -0.05625 0.06263 -0.06319 C 0.06797 -0.06713 0.07084 -0.07245 0.07643 -0.07477 C 0.08073 -0.0787 0.08464 -0.08125 0.08893 -0.08402 C 0.09297 -0.09143 0.09909 -0.0956 0.10404 -0.10023 C 0.10729 -0.10625 0.11003 -0.10926 0.11419 -0.11203 C 0.12044 -0.13009 0.12878 -0.14004 0.13802 -0.15139 C 0.13906 -0.15277 0.13959 -0.15532 0.1405 -0.15625 C 0.14453 -0.16088 0.15013 -0.16203 0.15339 -0.16782 " pathEditMode="relative" rAng="0" ptsTypes="ffffffffffffA">
                                      <p:cBhvr>
                                        <p:cTn id="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16 -0.00139 0.01849 -0.0037 0.02839 -0.00602 C 0.05677 -0.02153 0.08516 -0.0368 0.11354 -0.05231 C 0.11849 -0.0581 0.12123 -0.0588 0.12722 -0.06042 C 0.13255 -0.06366 0.14037 -0.06597 0.14544 -0.0706 C 0.14662 -0.07176 0.14753 -0.07384 0.14883 -0.07454 C 0.15248 -0.07662 0.15651 -0.07639 0.16016 -0.0787 C 0.17344 -0.0868 0.18711 -0.09514 0.20104 -0.09884 C 0.20586 -0.10463 0.21016 -0.10509 0.21589 -0.10694 C 0.22266 -0.11528 0.2319 -0.11574 0.23972 -0.12106 C 0.2461 -0.12546 0.25248 -0.13032 0.25912 -0.13333 C 0.26211 -0.13472 0.26537 -0.13495 0.2681 -0.13727 C 0.2724 -0.14097 0.27604 -0.14329 0.2806 -0.14537 C 0.28216 -0.14792 0.28334 -0.15139 0.28516 -0.15347 C 0.28776 -0.15648 0.29141 -0.15671 0.29427 -0.15949 " pathEditMode="relative" ptsTypes="ffffffffffffffA">
                                      <p:cBhvr>
                                        <p:cTn id="8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74 -0.00463 0.00912 -0.01204 0.00912 -0.01204 C 0.01055 -0.01922 0.01224 -0.02061 0.01484 -0.02616 C 0.01719 -0.03149 0.01927 -0.03704 0.02162 -0.04237 C 0.02435 -0.04815 0.02813 -0.05255 0.03073 -0.05857 C 0.03151 -0.06042 0.03203 -0.06297 0.03294 -0.06459 C 0.03542 -0.06899 0.03867 -0.07153 0.04102 -0.07662 C 0.04427 -0.08357 0.04818 -0.08982 0.05117 -0.09699 C 0.05365 -0.10278 0.05508 -0.10996 0.05794 -0.11505 C 0.0599 -0.11852 0.06211 -0.1213 0.06367 -0.12524 C 0.06524 -0.1294 0.07487 -0.15394 0.07617 -0.15556 C 0.08281 -0.16343 0.0862 -0.17477 0.09102 -0.18588 C 0.09362 -0.19213 0.09649 -0.19769 0.09896 -0.20394 C 0.10169 -0.21945 0.09792 -0.20139 0.10234 -0.21412 C 0.103 -0.21598 0.10287 -0.21829 0.10352 -0.22014 C 0.10859 -0.23357 0.10534 -0.21899 0.10912 -0.23218 C 0.11237 -0.24375 0.11719 -0.25394 0.12162 -0.26459 C 0.12578 -0.27477 0.12865 -0.28311 0.13412 -0.29074 C 0.13776 -0.29584 0.14115 -0.30116 0.1444 -0.30695 C 0.14701 -0.31158 0.14544 -0.31112 0.14779 -0.31112 " pathEditMode="relative" ptsTypes="fffffffffffffffffffA">
                                      <p:cBhvr>
                                        <p:cTn id="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C 0.00547 -0.0088 -0.00143 0.00115 0.00807 -0.00602 C 0.01276 -0.00949 0.0151 -0.01852 0.01862 -0.02361 C 0.02357 -0.03125 0.02435 -0.03102 0.02916 -0.0338 C 0.04336 -0.05232 0.02604 -0.03102 0.03724 -0.04167 C 0.04961 -0.05324 0.03971 -0.04699 0.04765 -0.05162 C 0.05065 -0.05648 0.05312 -0.05741 0.05703 -0.05949 C 0.06054 -0.06574 0.06614 -0.06945 0.07096 -0.07153 C 0.07682 -0.07801 0.08294 -0.08565 0.08958 -0.08912 C 0.09349 -0.09607 0.10065 -0.10093 0.10599 -0.1051 C 0.1082 -0.10672 0.11081 -0.10695 0.11289 -0.10903 C 0.12083 -0.11829 0.11719 -0.11574 0.12331 -0.11898 C 0.12656 -0.12454 0.13086 -0.12755 0.13502 -0.13102 C 0.1388 -0.13426 0.13893 -0.13658 0.1431 -0.14074 C 0.14661 -0.14422 0.15117 -0.1456 0.15469 -0.14861 C 0.16289 -0.15602 0.15364 -0.15047 0.16172 -0.15463 C 0.16588 -0.16181 0.17135 -0.16597 0.17682 -0.17037 C 0.17995 -0.17593 0.18307 -0.17801 0.18724 -0.18056 C 0.18997 -0.18472 0.19557 -0.19028 0.19896 -0.19236 C 0.20234 -0.19815 0.20768 -0.20139 0.21172 -0.20625 C 0.21302 -0.20741 0.21523 -0.21019 0.21523 -0.20996 C 0.21836 -0.21829 0.22109 -0.21898 0.22565 -0.22408 C 0.23073 -0.22986 0.2345 -0.2382 0.23958 -0.24375 C 0.24206 -0.25556 0.24844 -0.26227 0.25364 -0.26968 C 0.25794 -0.27593 0.26211 -0.28148 0.2664 -0.2875 C 0.27083 -0.29352 0.26653 -0.28982 0.27109 -0.29537 C 0.27422 -0.29931 0.27734 -0.30347 0.28047 -0.30718 C 0.28268 -0.30996 0.28502 -0.3125 0.28737 -0.31528 C 0.28841 -0.31644 0.29088 -0.31713 0.29088 -0.31713 " pathEditMode="relative" rAng="0" ptsTypes="ffffffffffffffffffffffffffffA">
                                      <p:cBhvr>
                                        <p:cTn id="9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 Diagonal Corner Rectangle 6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: Rounded Corners 72">
            <a:extLst>
              <a:ext uri="{FF2B5EF4-FFF2-40B4-BE49-F238E27FC236}">
                <a16:creationId xmlns="" xmlns:a16="http://schemas.microsoft.com/office/drawing/2014/main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4567087" y="178273"/>
            <a:ext cx="2706549" cy="671498"/>
          </a:xfrm>
          <a:prstGeom prst="roundRect">
            <a:avLst>
              <a:gd name="adj" fmla="val 48322"/>
            </a:avLst>
          </a:prstGeom>
          <a:solidFill>
            <a:schemeClr val="bg1">
              <a:lumMod val="8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 smtClean="0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6000" b="1" dirty="0" smtClean="0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124691" y="1126870"/>
            <a:ext cx="11955951" cy="1214551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জনুতে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বর্ণান্ধ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সন্তানের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৩:১ 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বর্ণান্ধ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দৃষ্টির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মহিলার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জনুর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সন্তানের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২৫%)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বর্ণান্ধ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যাহা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সেক্সলিঙ্কড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ইনহেরিটেন্সের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প্রকৃষ্ট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: Rounded Corners 72">
            <a:extLst>
              <a:ext uri="{FF2B5EF4-FFF2-40B4-BE49-F238E27FC236}">
                <a16:creationId xmlns="" xmlns:a16="http://schemas.microsoft.com/office/drawing/2014/main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3569528" y="2533623"/>
            <a:ext cx="5602212" cy="671498"/>
          </a:xfrm>
          <a:prstGeom prst="roundRect">
            <a:avLst>
              <a:gd name="adj" fmla="val 48322"/>
            </a:avLst>
          </a:prstGeom>
          <a:solidFill>
            <a:schemeClr val="bg1">
              <a:lumMod val="6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বর্ণান্ধ</a:t>
            </a:r>
            <a:r>
              <a:rPr lang="en-US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অসুবিধাসমূহ</a:t>
            </a:r>
            <a:r>
              <a:rPr lang="en-US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</a:t>
            </a:r>
            <a:endParaRPr lang="en-US" sz="4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471066" y="3454511"/>
            <a:ext cx="11333002" cy="253066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Ø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কাচা-পাকা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চিনতে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সবজির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পছন্দের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কিনতে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বিব্রত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ট্রাফিক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সিগন্যালের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লাল-</a:t>
            </a:r>
            <a:r>
              <a:rPr lang="en-US" sz="32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ড্রাইভিং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লাইসেন্স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পায়না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রঙিন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জামা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বিব্রত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চাকুরীতে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অযোগ্য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3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1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: Rounded Corners 72">
            <a:extLst>
              <a:ext uri="{FF2B5EF4-FFF2-40B4-BE49-F238E27FC236}">
                <a16:creationId xmlns="" xmlns:a16="http://schemas.microsoft.com/office/drawing/2014/main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4414682" y="205983"/>
            <a:ext cx="3219173" cy="874672"/>
          </a:xfrm>
          <a:prstGeom prst="roundRect">
            <a:avLst>
              <a:gd name="adj" fmla="val 48322"/>
            </a:avLst>
          </a:prstGeom>
          <a:solidFill>
            <a:schemeClr val="bg1">
              <a:lumMod val="8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367" y="2452255"/>
            <a:ext cx="1170544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ক –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বংশে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জিনোটাইপসমূহ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খ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–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বংশে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জিনোটাইপসমূহ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 Diagonal Corner Rectangle 16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: Rounded Corners 72">
            <a:extLst>
              <a:ext uri="{FF2B5EF4-FFF2-40B4-BE49-F238E27FC236}">
                <a16:creationId xmlns="" xmlns:a16="http://schemas.microsoft.com/office/drawing/2014/main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4414682" y="235527"/>
            <a:ext cx="3219173" cy="1122217"/>
          </a:xfrm>
          <a:prstGeom prst="roundRect">
            <a:avLst>
              <a:gd name="adj" fmla="val 48322"/>
            </a:avLst>
          </a:prstGeom>
          <a:solidFill>
            <a:schemeClr val="bg1">
              <a:lumMod val="9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72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346" y="1357744"/>
            <a:ext cx="107407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cs typeface="SutonnyMJ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জনু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তে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স্বাভাবিক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বর্ণান্ধ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সন্তানের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অনুপাত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(ক)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১:১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(খ)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২:১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(গ)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৩:১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৪:১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18" y="2453992"/>
            <a:ext cx="705174" cy="654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3874" y="3133725"/>
            <a:ext cx="10740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বর্ণান্ধতা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লিঙ্গজড়িত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(খ)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933" y="4888051"/>
            <a:ext cx="10740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জনুতে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বাহক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(ক)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৩:১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(খ)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১:১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(গ)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২:২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১:২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93" y="3562387"/>
            <a:ext cx="705174" cy="6546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53" y="5252692"/>
            <a:ext cx="705174" cy="65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8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08982" y="0"/>
            <a:ext cx="4517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b="1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b="1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0946" y="1569660"/>
            <a:ext cx="1161010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শাহেদ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রাফিকে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আগ্রাবাদের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যাচ্ছিল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দেওয়ানহাট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অমান্য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থামাল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পুলিশের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জিজ্ঞাসাবাদে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শাহেদ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জানাল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সিগন্যালের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লালরং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পারেনি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রঙিন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শাহেদকে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বর্ণান্ধ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রাফি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শাহেদকে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বুঝাল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বর্ণান্ধ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লোকের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ড্রাইভিং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সেক্সলিঙ্কড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ইনহেরিটেন্স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বর্ণান্ধতা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বর্ণান্ধ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দৃষ্টির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মহিলার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বিয়ে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জনুর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বর্ণান্ধতা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রোগটি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মহিলাদের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পুরুষে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46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6726"/>
            <a:ext cx="12192000" cy="28293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88718" y="716854"/>
            <a:ext cx="7433445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5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25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25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5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25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46" y="4172186"/>
            <a:ext cx="1074651" cy="13024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34" flipH="1">
            <a:off x="6214904" y="3766658"/>
            <a:ext cx="1074651" cy="13024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13356" flipV="1">
            <a:off x="8942447" y="4607438"/>
            <a:ext cx="1074651" cy="130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65" y="520511"/>
            <a:ext cx="2248179" cy="2630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712680" y="580033"/>
            <a:ext cx="251152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spc="-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 rot="20710929" flipH="1">
            <a:off x="5444324" y="1489101"/>
            <a:ext cx="1388913" cy="3250617"/>
            <a:chOff x="10621841" y="2571566"/>
            <a:chExt cx="1570159" cy="428643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391416" y="4057416"/>
              <a:ext cx="4286434" cy="131473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4190" flipH="1">
              <a:off x="10647131" y="2954904"/>
              <a:ext cx="1200750" cy="125132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6949444" y="2236517"/>
            <a:ext cx="50221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একাদশ-দ্বাদশ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IN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(</a:t>
            </a:r>
            <a:r>
              <a:rPr lang="en-US" sz="40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জিনতত্ত্ব</a:t>
            </a:r>
            <a:r>
              <a:rPr lang="en-US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বিবর্তন</a:t>
            </a:r>
            <a:r>
              <a:rPr lang="en-US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bn-IN" sz="4000" b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৪৫</a:t>
            </a:r>
            <a:r>
              <a:rPr lang="bn-BD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8817" y="3319989"/>
            <a:ext cx="64250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সঞ্জয়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ভৌমিক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i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6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প্রাণিবিদ্যা</a:t>
            </a:r>
            <a:r>
              <a:rPr lang="en-US" sz="36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গৃদকালিন্দিয়া</a:t>
            </a:r>
            <a:r>
              <a:rPr lang="en-US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হাজেরা</a:t>
            </a:r>
            <a:r>
              <a:rPr lang="en-US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হাসমত</a:t>
            </a:r>
            <a:r>
              <a:rPr lang="en-US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44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bn-IN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44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 smtClean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-15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 Diagonal Corner Rectangle 18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5646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80898" y="1205125"/>
            <a:ext cx="5612252" cy="5417597"/>
            <a:chOff x="3289873" y="720200"/>
            <a:chExt cx="5612252" cy="5417597"/>
          </a:xfrm>
        </p:grpSpPr>
        <p:sp>
          <p:nvSpPr>
            <p:cNvPr id="7" name="Freeform 6"/>
            <p:cNvSpPr/>
            <p:nvPr/>
          </p:nvSpPr>
          <p:spPr>
            <a:xfrm>
              <a:off x="5278437" y="720200"/>
              <a:ext cx="1635124" cy="1635124"/>
            </a:xfrm>
            <a:custGeom>
              <a:avLst/>
              <a:gdLst>
                <a:gd name="connsiteX0" fmla="*/ 0 w 1635124"/>
                <a:gd name="connsiteY0" fmla="*/ 817562 h 1635124"/>
                <a:gd name="connsiteX1" fmla="*/ 817562 w 1635124"/>
                <a:gd name="connsiteY1" fmla="*/ 0 h 1635124"/>
                <a:gd name="connsiteX2" fmla="*/ 1635124 w 1635124"/>
                <a:gd name="connsiteY2" fmla="*/ 817562 h 1635124"/>
                <a:gd name="connsiteX3" fmla="*/ 817562 w 1635124"/>
                <a:gd name="connsiteY3" fmla="*/ 1635124 h 1635124"/>
                <a:gd name="connsiteX4" fmla="*/ 0 w 1635124"/>
                <a:gd name="connsiteY4" fmla="*/ 817562 h 163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124" h="1635124">
                  <a:moveTo>
                    <a:pt x="0" y="817562"/>
                  </a:moveTo>
                  <a:cubicBezTo>
                    <a:pt x="0" y="366035"/>
                    <a:pt x="366035" y="0"/>
                    <a:pt x="817562" y="0"/>
                  </a:cubicBezTo>
                  <a:cubicBezTo>
                    <a:pt x="1269089" y="0"/>
                    <a:pt x="1635124" y="366035"/>
                    <a:pt x="1635124" y="817562"/>
                  </a:cubicBezTo>
                  <a:cubicBezTo>
                    <a:pt x="1635124" y="1269089"/>
                    <a:pt x="1269089" y="1635124"/>
                    <a:pt x="817562" y="1635124"/>
                  </a:cubicBezTo>
                  <a:cubicBezTo>
                    <a:pt x="366035" y="1635124"/>
                    <a:pt x="0" y="1269089"/>
                    <a:pt x="0" y="817562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178" tIns="285178" rIns="285178" bIns="28517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  <p:sp>
          <p:nvSpPr>
            <p:cNvPr id="8" name="Freeform 7"/>
            <p:cNvSpPr/>
            <p:nvPr/>
          </p:nvSpPr>
          <p:spPr>
            <a:xfrm rot="2160000">
              <a:off x="6862234" y="1976968"/>
              <a:ext cx="436123" cy="551854"/>
            </a:xfrm>
            <a:custGeom>
              <a:avLst/>
              <a:gdLst>
                <a:gd name="connsiteX0" fmla="*/ 0 w 436123"/>
                <a:gd name="connsiteY0" fmla="*/ 110371 h 551854"/>
                <a:gd name="connsiteX1" fmla="*/ 218062 w 436123"/>
                <a:gd name="connsiteY1" fmla="*/ 110371 h 551854"/>
                <a:gd name="connsiteX2" fmla="*/ 218062 w 436123"/>
                <a:gd name="connsiteY2" fmla="*/ 0 h 551854"/>
                <a:gd name="connsiteX3" fmla="*/ 436123 w 436123"/>
                <a:gd name="connsiteY3" fmla="*/ 275927 h 551854"/>
                <a:gd name="connsiteX4" fmla="*/ 218062 w 436123"/>
                <a:gd name="connsiteY4" fmla="*/ 551854 h 551854"/>
                <a:gd name="connsiteX5" fmla="*/ 218062 w 436123"/>
                <a:gd name="connsiteY5" fmla="*/ 441483 h 551854"/>
                <a:gd name="connsiteX6" fmla="*/ 0 w 436123"/>
                <a:gd name="connsiteY6" fmla="*/ 441483 h 551854"/>
                <a:gd name="connsiteX7" fmla="*/ 0 w 436123"/>
                <a:gd name="connsiteY7" fmla="*/ 110371 h 55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123" h="551854">
                  <a:moveTo>
                    <a:pt x="0" y="110371"/>
                  </a:moveTo>
                  <a:lnTo>
                    <a:pt x="218062" y="110371"/>
                  </a:lnTo>
                  <a:lnTo>
                    <a:pt x="218062" y="0"/>
                  </a:lnTo>
                  <a:lnTo>
                    <a:pt x="436123" y="275927"/>
                  </a:lnTo>
                  <a:lnTo>
                    <a:pt x="218062" y="551854"/>
                  </a:lnTo>
                  <a:lnTo>
                    <a:pt x="218062" y="441483"/>
                  </a:lnTo>
                  <a:lnTo>
                    <a:pt x="0" y="441483"/>
                  </a:lnTo>
                  <a:lnTo>
                    <a:pt x="0" y="11037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10370" rIns="130836" bIns="11037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7267001" y="2164976"/>
              <a:ext cx="1635124" cy="1635124"/>
            </a:xfrm>
            <a:custGeom>
              <a:avLst/>
              <a:gdLst>
                <a:gd name="connsiteX0" fmla="*/ 0 w 1635124"/>
                <a:gd name="connsiteY0" fmla="*/ 817562 h 1635124"/>
                <a:gd name="connsiteX1" fmla="*/ 817562 w 1635124"/>
                <a:gd name="connsiteY1" fmla="*/ 0 h 1635124"/>
                <a:gd name="connsiteX2" fmla="*/ 1635124 w 1635124"/>
                <a:gd name="connsiteY2" fmla="*/ 817562 h 1635124"/>
                <a:gd name="connsiteX3" fmla="*/ 817562 w 1635124"/>
                <a:gd name="connsiteY3" fmla="*/ 1635124 h 1635124"/>
                <a:gd name="connsiteX4" fmla="*/ 0 w 1635124"/>
                <a:gd name="connsiteY4" fmla="*/ 817562 h 163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124" h="1635124">
                  <a:moveTo>
                    <a:pt x="0" y="817562"/>
                  </a:moveTo>
                  <a:cubicBezTo>
                    <a:pt x="0" y="366035"/>
                    <a:pt x="366035" y="0"/>
                    <a:pt x="817562" y="0"/>
                  </a:cubicBezTo>
                  <a:cubicBezTo>
                    <a:pt x="1269089" y="0"/>
                    <a:pt x="1635124" y="366035"/>
                    <a:pt x="1635124" y="817562"/>
                  </a:cubicBezTo>
                  <a:cubicBezTo>
                    <a:pt x="1635124" y="1269089"/>
                    <a:pt x="1269089" y="1635124"/>
                    <a:pt x="817562" y="1635124"/>
                  </a:cubicBezTo>
                  <a:cubicBezTo>
                    <a:pt x="366035" y="1635124"/>
                    <a:pt x="0" y="1269089"/>
                    <a:pt x="0" y="817562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2598923"/>
                <a:satOff val="-11992"/>
                <a:lumOff val="441"/>
                <a:alphaOff val="0"/>
              </a:schemeClr>
            </a:fillRef>
            <a:effectRef idx="0">
              <a:schemeClr val="accent4">
                <a:hueOff val="2598923"/>
                <a:satOff val="-11992"/>
                <a:lumOff val="44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178" tIns="285178" rIns="285178" bIns="28517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  <p:sp>
          <p:nvSpPr>
            <p:cNvPr id="10" name="Freeform 9"/>
            <p:cNvSpPr/>
            <p:nvPr/>
          </p:nvSpPr>
          <p:spPr>
            <a:xfrm rot="17280000">
              <a:off x="7490534" y="3863720"/>
              <a:ext cx="436123" cy="551855"/>
            </a:xfrm>
            <a:custGeom>
              <a:avLst/>
              <a:gdLst>
                <a:gd name="connsiteX0" fmla="*/ 0 w 436123"/>
                <a:gd name="connsiteY0" fmla="*/ 110371 h 551854"/>
                <a:gd name="connsiteX1" fmla="*/ 218062 w 436123"/>
                <a:gd name="connsiteY1" fmla="*/ 110371 h 551854"/>
                <a:gd name="connsiteX2" fmla="*/ 218062 w 436123"/>
                <a:gd name="connsiteY2" fmla="*/ 0 h 551854"/>
                <a:gd name="connsiteX3" fmla="*/ 436123 w 436123"/>
                <a:gd name="connsiteY3" fmla="*/ 275927 h 551854"/>
                <a:gd name="connsiteX4" fmla="*/ 218062 w 436123"/>
                <a:gd name="connsiteY4" fmla="*/ 551854 h 551854"/>
                <a:gd name="connsiteX5" fmla="*/ 218062 w 436123"/>
                <a:gd name="connsiteY5" fmla="*/ 441483 h 551854"/>
                <a:gd name="connsiteX6" fmla="*/ 0 w 436123"/>
                <a:gd name="connsiteY6" fmla="*/ 441483 h 551854"/>
                <a:gd name="connsiteX7" fmla="*/ 0 w 436123"/>
                <a:gd name="connsiteY7" fmla="*/ 110371 h 55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123" h="551854">
                  <a:moveTo>
                    <a:pt x="436123" y="441483"/>
                  </a:moveTo>
                  <a:lnTo>
                    <a:pt x="218061" y="441483"/>
                  </a:lnTo>
                  <a:lnTo>
                    <a:pt x="218061" y="551854"/>
                  </a:lnTo>
                  <a:lnTo>
                    <a:pt x="0" y="275927"/>
                  </a:lnTo>
                  <a:lnTo>
                    <a:pt x="218061" y="0"/>
                  </a:lnTo>
                  <a:lnTo>
                    <a:pt x="218061" y="110371"/>
                  </a:lnTo>
                  <a:lnTo>
                    <a:pt x="436123" y="110371"/>
                  </a:lnTo>
                  <a:lnTo>
                    <a:pt x="436123" y="44148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2598923"/>
                <a:satOff val="-11992"/>
                <a:lumOff val="441"/>
                <a:alphaOff val="0"/>
              </a:schemeClr>
            </a:fillRef>
            <a:effectRef idx="0">
              <a:schemeClr val="accent4">
                <a:hueOff val="2598923"/>
                <a:satOff val="-11992"/>
                <a:lumOff val="44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836" tIns="110371" rIns="0" bIns="11037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507437" y="4502673"/>
              <a:ext cx="1635124" cy="1635124"/>
            </a:xfrm>
            <a:custGeom>
              <a:avLst/>
              <a:gdLst>
                <a:gd name="connsiteX0" fmla="*/ 0 w 1635124"/>
                <a:gd name="connsiteY0" fmla="*/ 817562 h 1635124"/>
                <a:gd name="connsiteX1" fmla="*/ 817562 w 1635124"/>
                <a:gd name="connsiteY1" fmla="*/ 0 h 1635124"/>
                <a:gd name="connsiteX2" fmla="*/ 1635124 w 1635124"/>
                <a:gd name="connsiteY2" fmla="*/ 817562 h 1635124"/>
                <a:gd name="connsiteX3" fmla="*/ 817562 w 1635124"/>
                <a:gd name="connsiteY3" fmla="*/ 1635124 h 1635124"/>
                <a:gd name="connsiteX4" fmla="*/ 0 w 1635124"/>
                <a:gd name="connsiteY4" fmla="*/ 817562 h 163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124" h="1635124">
                  <a:moveTo>
                    <a:pt x="0" y="817562"/>
                  </a:moveTo>
                  <a:cubicBezTo>
                    <a:pt x="0" y="366035"/>
                    <a:pt x="366035" y="0"/>
                    <a:pt x="817562" y="0"/>
                  </a:cubicBezTo>
                  <a:cubicBezTo>
                    <a:pt x="1269089" y="0"/>
                    <a:pt x="1635124" y="366035"/>
                    <a:pt x="1635124" y="817562"/>
                  </a:cubicBezTo>
                  <a:cubicBezTo>
                    <a:pt x="1635124" y="1269089"/>
                    <a:pt x="1269089" y="1635124"/>
                    <a:pt x="817562" y="1635124"/>
                  </a:cubicBezTo>
                  <a:cubicBezTo>
                    <a:pt x="366035" y="1635124"/>
                    <a:pt x="0" y="1269089"/>
                    <a:pt x="0" y="817562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7"/>
                <a:satOff val="-23984"/>
                <a:lumOff val="883"/>
                <a:alphaOff val="0"/>
              </a:schemeClr>
            </a:fillRef>
            <a:effectRef idx="0">
              <a:schemeClr val="accent4">
                <a:hueOff val="5197847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178" tIns="285178" rIns="285178" bIns="28517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  <p:sp>
          <p:nvSpPr>
            <p:cNvPr id="12" name="Freeform 11"/>
            <p:cNvSpPr/>
            <p:nvPr/>
          </p:nvSpPr>
          <p:spPr>
            <a:xfrm rot="21600000">
              <a:off x="5890281" y="5044307"/>
              <a:ext cx="436123" cy="551855"/>
            </a:xfrm>
            <a:custGeom>
              <a:avLst/>
              <a:gdLst>
                <a:gd name="connsiteX0" fmla="*/ 0 w 436123"/>
                <a:gd name="connsiteY0" fmla="*/ 110371 h 551854"/>
                <a:gd name="connsiteX1" fmla="*/ 218062 w 436123"/>
                <a:gd name="connsiteY1" fmla="*/ 110371 h 551854"/>
                <a:gd name="connsiteX2" fmla="*/ 218062 w 436123"/>
                <a:gd name="connsiteY2" fmla="*/ 0 h 551854"/>
                <a:gd name="connsiteX3" fmla="*/ 436123 w 436123"/>
                <a:gd name="connsiteY3" fmla="*/ 275927 h 551854"/>
                <a:gd name="connsiteX4" fmla="*/ 218062 w 436123"/>
                <a:gd name="connsiteY4" fmla="*/ 551854 h 551854"/>
                <a:gd name="connsiteX5" fmla="*/ 218062 w 436123"/>
                <a:gd name="connsiteY5" fmla="*/ 441483 h 551854"/>
                <a:gd name="connsiteX6" fmla="*/ 0 w 436123"/>
                <a:gd name="connsiteY6" fmla="*/ 441483 h 551854"/>
                <a:gd name="connsiteX7" fmla="*/ 0 w 436123"/>
                <a:gd name="connsiteY7" fmla="*/ 110371 h 55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123" h="551854">
                  <a:moveTo>
                    <a:pt x="436123" y="441483"/>
                  </a:moveTo>
                  <a:lnTo>
                    <a:pt x="218061" y="441483"/>
                  </a:lnTo>
                  <a:lnTo>
                    <a:pt x="218061" y="551854"/>
                  </a:lnTo>
                  <a:lnTo>
                    <a:pt x="0" y="275927"/>
                  </a:lnTo>
                  <a:lnTo>
                    <a:pt x="218061" y="0"/>
                  </a:lnTo>
                  <a:lnTo>
                    <a:pt x="218061" y="110371"/>
                  </a:lnTo>
                  <a:lnTo>
                    <a:pt x="436123" y="110371"/>
                  </a:lnTo>
                  <a:lnTo>
                    <a:pt x="436123" y="44148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7"/>
                <a:satOff val="-23984"/>
                <a:lumOff val="883"/>
                <a:alphaOff val="0"/>
              </a:schemeClr>
            </a:fillRef>
            <a:effectRef idx="0">
              <a:schemeClr val="accent4">
                <a:hueOff val="5197847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837" tIns="110372" rIns="0" bIns="11037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049437" y="4502673"/>
              <a:ext cx="1635124" cy="1635124"/>
            </a:xfrm>
            <a:custGeom>
              <a:avLst/>
              <a:gdLst>
                <a:gd name="connsiteX0" fmla="*/ 0 w 1635124"/>
                <a:gd name="connsiteY0" fmla="*/ 817562 h 1635124"/>
                <a:gd name="connsiteX1" fmla="*/ 817562 w 1635124"/>
                <a:gd name="connsiteY1" fmla="*/ 0 h 1635124"/>
                <a:gd name="connsiteX2" fmla="*/ 1635124 w 1635124"/>
                <a:gd name="connsiteY2" fmla="*/ 817562 h 1635124"/>
                <a:gd name="connsiteX3" fmla="*/ 817562 w 1635124"/>
                <a:gd name="connsiteY3" fmla="*/ 1635124 h 1635124"/>
                <a:gd name="connsiteX4" fmla="*/ 0 w 1635124"/>
                <a:gd name="connsiteY4" fmla="*/ 817562 h 163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124" h="1635124">
                  <a:moveTo>
                    <a:pt x="0" y="817562"/>
                  </a:moveTo>
                  <a:cubicBezTo>
                    <a:pt x="0" y="366035"/>
                    <a:pt x="366035" y="0"/>
                    <a:pt x="817562" y="0"/>
                  </a:cubicBezTo>
                  <a:cubicBezTo>
                    <a:pt x="1269089" y="0"/>
                    <a:pt x="1635124" y="366035"/>
                    <a:pt x="1635124" y="817562"/>
                  </a:cubicBezTo>
                  <a:cubicBezTo>
                    <a:pt x="1635124" y="1269089"/>
                    <a:pt x="1269089" y="1635124"/>
                    <a:pt x="817562" y="1635124"/>
                  </a:cubicBezTo>
                  <a:cubicBezTo>
                    <a:pt x="366035" y="1635124"/>
                    <a:pt x="0" y="1269089"/>
                    <a:pt x="0" y="817562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7796770"/>
                <a:satOff val="-35976"/>
                <a:lumOff val="1324"/>
                <a:alphaOff val="0"/>
              </a:schemeClr>
            </a:fillRef>
            <a:effectRef idx="0">
              <a:schemeClr val="accent4">
                <a:hueOff val="7796770"/>
                <a:satOff val="-35976"/>
                <a:lumOff val="132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178" tIns="285178" rIns="285178" bIns="28517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  <p:sp>
          <p:nvSpPr>
            <p:cNvPr id="14" name="Freeform 13"/>
            <p:cNvSpPr/>
            <p:nvPr/>
          </p:nvSpPr>
          <p:spPr>
            <a:xfrm rot="25920000">
              <a:off x="4272970" y="3887198"/>
              <a:ext cx="436124" cy="551855"/>
            </a:xfrm>
            <a:custGeom>
              <a:avLst/>
              <a:gdLst>
                <a:gd name="connsiteX0" fmla="*/ 0 w 436123"/>
                <a:gd name="connsiteY0" fmla="*/ 110371 h 551854"/>
                <a:gd name="connsiteX1" fmla="*/ 218062 w 436123"/>
                <a:gd name="connsiteY1" fmla="*/ 110371 h 551854"/>
                <a:gd name="connsiteX2" fmla="*/ 218062 w 436123"/>
                <a:gd name="connsiteY2" fmla="*/ 0 h 551854"/>
                <a:gd name="connsiteX3" fmla="*/ 436123 w 436123"/>
                <a:gd name="connsiteY3" fmla="*/ 275927 h 551854"/>
                <a:gd name="connsiteX4" fmla="*/ 218062 w 436123"/>
                <a:gd name="connsiteY4" fmla="*/ 551854 h 551854"/>
                <a:gd name="connsiteX5" fmla="*/ 218062 w 436123"/>
                <a:gd name="connsiteY5" fmla="*/ 441483 h 551854"/>
                <a:gd name="connsiteX6" fmla="*/ 0 w 436123"/>
                <a:gd name="connsiteY6" fmla="*/ 441483 h 551854"/>
                <a:gd name="connsiteX7" fmla="*/ 0 w 436123"/>
                <a:gd name="connsiteY7" fmla="*/ 110371 h 55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123" h="551854">
                  <a:moveTo>
                    <a:pt x="436123" y="441483"/>
                  </a:moveTo>
                  <a:lnTo>
                    <a:pt x="218061" y="441483"/>
                  </a:lnTo>
                  <a:lnTo>
                    <a:pt x="218061" y="551854"/>
                  </a:lnTo>
                  <a:lnTo>
                    <a:pt x="0" y="275927"/>
                  </a:lnTo>
                  <a:lnTo>
                    <a:pt x="218061" y="0"/>
                  </a:lnTo>
                  <a:lnTo>
                    <a:pt x="218061" y="110371"/>
                  </a:lnTo>
                  <a:lnTo>
                    <a:pt x="436123" y="110371"/>
                  </a:lnTo>
                  <a:lnTo>
                    <a:pt x="436123" y="44148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7796770"/>
                <a:satOff val="-35976"/>
                <a:lumOff val="1324"/>
                <a:alphaOff val="0"/>
              </a:schemeClr>
            </a:fillRef>
            <a:effectRef idx="0">
              <a:schemeClr val="accent4">
                <a:hueOff val="7796770"/>
                <a:satOff val="-35976"/>
                <a:lumOff val="132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838" tIns="110371" rIns="-1" bIns="11037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289873" y="2164976"/>
              <a:ext cx="1635124" cy="1635124"/>
            </a:xfrm>
            <a:custGeom>
              <a:avLst/>
              <a:gdLst>
                <a:gd name="connsiteX0" fmla="*/ 0 w 1635124"/>
                <a:gd name="connsiteY0" fmla="*/ 817562 h 1635124"/>
                <a:gd name="connsiteX1" fmla="*/ 817562 w 1635124"/>
                <a:gd name="connsiteY1" fmla="*/ 0 h 1635124"/>
                <a:gd name="connsiteX2" fmla="*/ 1635124 w 1635124"/>
                <a:gd name="connsiteY2" fmla="*/ 817562 h 1635124"/>
                <a:gd name="connsiteX3" fmla="*/ 817562 w 1635124"/>
                <a:gd name="connsiteY3" fmla="*/ 1635124 h 1635124"/>
                <a:gd name="connsiteX4" fmla="*/ 0 w 1635124"/>
                <a:gd name="connsiteY4" fmla="*/ 817562 h 163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124" h="1635124">
                  <a:moveTo>
                    <a:pt x="0" y="817562"/>
                  </a:moveTo>
                  <a:cubicBezTo>
                    <a:pt x="0" y="366035"/>
                    <a:pt x="366035" y="0"/>
                    <a:pt x="817562" y="0"/>
                  </a:cubicBezTo>
                  <a:cubicBezTo>
                    <a:pt x="1269089" y="0"/>
                    <a:pt x="1635124" y="366035"/>
                    <a:pt x="1635124" y="817562"/>
                  </a:cubicBezTo>
                  <a:cubicBezTo>
                    <a:pt x="1635124" y="1269089"/>
                    <a:pt x="1269089" y="1635124"/>
                    <a:pt x="817562" y="1635124"/>
                  </a:cubicBezTo>
                  <a:cubicBezTo>
                    <a:pt x="366035" y="1635124"/>
                    <a:pt x="0" y="1269089"/>
                    <a:pt x="0" y="817562"/>
                  </a:cubicBez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3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3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178" tIns="285178" rIns="285178" bIns="28517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  <p:sp>
          <p:nvSpPr>
            <p:cNvPr id="16" name="Freeform 15"/>
            <p:cNvSpPr/>
            <p:nvPr/>
          </p:nvSpPr>
          <p:spPr>
            <a:xfrm rot="19440000">
              <a:off x="4873670" y="1991478"/>
              <a:ext cx="436123" cy="551854"/>
            </a:xfrm>
            <a:custGeom>
              <a:avLst/>
              <a:gdLst>
                <a:gd name="connsiteX0" fmla="*/ 0 w 436123"/>
                <a:gd name="connsiteY0" fmla="*/ 110371 h 551854"/>
                <a:gd name="connsiteX1" fmla="*/ 218062 w 436123"/>
                <a:gd name="connsiteY1" fmla="*/ 110371 h 551854"/>
                <a:gd name="connsiteX2" fmla="*/ 218062 w 436123"/>
                <a:gd name="connsiteY2" fmla="*/ 0 h 551854"/>
                <a:gd name="connsiteX3" fmla="*/ 436123 w 436123"/>
                <a:gd name="connsiteY3" fmla="*/ 275927 h 551854"/>
                <a:gd name="connsiteX4" fmla="*/ 218062 w 436123"/>
                <a:gd name="connsiteY4" fmla="*/ 551854 h 551854"/>
                <a:gd name="connsiteX5" fmla="*/ 218062 w 436123"/>
                <a:gd name="connsiteY5" fmla="*/ 441483 h 551854"/>
                <a:gd name="connsiteX6" fmla="*/ 0 w 436123"/>
                <a:gd name="connsiteY6" fmla="*/ 441483 h 551854"/>
                <a:gd name="connsiteX7" fmla="*/ 0 w 436123"/>
                <a:gd name="connsiteY7" fmla="*/ 110371 h 55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123" h="551854">
                  <a:moveTo>
                    <a:pt x="0" y="110371"/>
                  </a:moveTo>
                  <a:lnTo>
                    <a:pt x="218062" y="110371"/>
                  </a:lnTo>
                  <a:lnTo>
                    <a:pt x="218062" y="0"/>
                  </a:lnTo>
                  <a:lnTo>
                    <a:pt x="436123" y="275927"/>
                  </a:lnTo>
                  <a:lnTo>
                    <a:pt x="218062" y="551854"/>
                  </a:lnTo>
                  <a:lnTo>
                    <a:pt x="218062" y="441483"/>
                  </a:lnTo>
                  <a:lnTo>
                    <a:pt x="0" y="441483"/>
                  </a:lnTo>
                  <a:lnTo>
                    <a:pt x="0" y="11037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3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3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10371" rIns="130836" bIns="11037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30034" y="96963"/>
            <a:ext cx="9528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আছ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,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লোগোগুলি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788" y="637070"/>
            <a:ext cx="12008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চিনতে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পেরেছ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লোগোগুলি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ফেইসবুকের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51802" y="1190079"/>
            <a:ext cx="2668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1" name="Object 2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50953"/>
              </p:ext>
            </p:extLst>
          </p:nvPr>
        </p:nvGraphicFramePr>
        <p:xfrm>
          <a:off x="10770390" y="170560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Packager Shell Object" showAsIcon="1" r:id="rId8" imgW="914400" imgH="771480" progId="Package">
                  <p:embed/>
                </p:oleObj>
              </mc:Choice>
              <mc:Fallback>
                <p:oleObj name="Packager Shell Object" showAsIcon="1" r:id="rId8" imgW="914400" imgH="771480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0390" y="1705602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315200" y="3406874"/>
            <a:ext cx="4613563" cy="28623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ভাবতো-ফেইসবুকের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লোগো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নীল-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ভদ্রলোক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ফেইসবুকের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নীল-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সাদার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রহস্য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682169" y="1394203"/>
            <a:ext cx="1113462" cy="1113462"/>
          </a:xfrm>
          <a:prstGeom prst="ellipse">
            <a:avLst/>
          </a:prstGeom>
          <a:noFill/>
          <a:ln w="5715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77638" y="1150099"/>
            <a:ext cx="5860442" cy="5763318"/>
          </a:xfrm>
          <a:prstGeom prst="ellipse">
            <a:avLst/>
          </a:prstGeom>
          <a:noFill/>
          <a:ln w="762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558258" y="4974170"/>
            <a:ext cx="1579155" cy="1579155"/>
          </a:xfrm>
          <a:prstGeom prst="ellipse">
            <a:avLst/>
          </a:prstGeom>
          <a:noFill/>
          <a:ln w="3175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 Diagonal Corner Rectangle 30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779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6371" y="109389"/>
            <a:ext cx="4026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032" y="651131"/>
            <a:ext cx="11789756" cy="1292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ড.মার্ক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জাকারবার্গ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ফেইসবুকের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সিইও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3400" b="1" dirty="0" smtClean="0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দেখেন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বর্ণান্ধ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।   </a:t>
            </a:r>
            <a:endParaRPr lang="en-US" sz="3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 Diagonal Corner Rectangle 10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37890" y="1911922"/>
            <a:ext cx="8922283" cy="418576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algn="ctr"/>
            <a:r>
              <a:rPr lang="en-US" sz="20000" b="1" dirty="0" err="1" smtClean="0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0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র্ণা</a:t>
            </a:r>
            <a:r>
              <a:rPr lang="en-US" sz="20000" b="1" dirty="0" err="1" smtClean="0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ন্ধ</a:t>
            </a:r>
            <a:r>
              <a:rPr lang="en-US" sz="20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35" y="1929938"/>
            <a:ext cx="8395817" cy="467878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15396" y="1902228"/>
            <a:ext cx="10404132" cy="467878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4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 Diagonal Corner Rectangle 7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4959925" y="360218"/>
            <a:ext cx="2854039" cy="9144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b="1" dirty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ln>
                <a:solidFill>
                  <a:schemeClr val="bg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623455" y="2049383"/>
            <a:ext cx="11083637" cy="8323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i-IN" sz="21600" b="1" dirty="0" smtClean="0">
                <a:solidFill>
                  <a:srgbClr val="3366FF"/>
                </a:solidFill>
                <a:latin typeface="NikoshBAN" charset="0"/>
                <a:cs typeface="NikoshBAN" charset="0"/>
              </a:rPr>
              <a:t>এই </a:t>
            </a:r>
            <a:r>
              <a:rPr lang="hi-IN" sz="21600" b="1" dirty="0">
                <a:solidFill>
                  <a:srgbClr val="3366FF"/>
                </a:solidFill>
                <a:latin typeface="NikoshBAN" charset="0"/>
                <a:cs typeface="NikoshBAN" charset="0"/>
              </a:rPr>
              <a:t>পাঠ শেষে শিক্ষার্থীরা </a:t>
            </a:r>
            <a:r>
              <a:rPr lang="en-US" sz="21600" b="1" dirty="0">
                <a:solidFill>
                  <a:srgbClr val="3366FF"/>
                </a:solidFill>
                <a:latin typeface="NikoshBAN" charset="0"/>
              </a:rPr>
              <a:t>............</a:t>
            </a:r>
          </a:p>
          <a:p>
            <a:pPr algn="l"/>
            <a:endParaRPr lang="en-US" sz="1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429505" y="3906979"/>
            <a:ext cx="11305301" cy="187036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1.বর্ণান্ধতা </a:t>
            </a:r>
            <a:r>
              <a:rPr lang="en-US" sz="1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1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l"/>
            <a:r>
              <a:rPr lang="en-US" sz="1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২.মহিলাদের </a:t>
            </a:r>
            <a:r>
              <a:rPr lang="en-US" sz="1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1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পুরুষে</a:t>
            </a:r>
            <a:r>
              <a:rPr lang="en-US" sz="1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বর্ণান্ধতার</a:t>
            </a:r>
            <a:r>
              <a:rPr lang="en-US" sz="1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1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1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1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জিনতাত্ত্বিক</a:t>
            </a:r>
            <a:r>
              <a:rPr lang="en-US" sz="1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1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1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1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1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বর্ণান্ধ</a:t>
            </a:r>
            <a:r>
              <a:rPr lang="en-US" sz="1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লোকের</a:t>
            </a:r>
            <a:r>
              <a:rPr lang="en-US" sz="1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1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অসুবিধাগুলি</a:t>
            </a:r>
            <a:r>
              <a:rPr lang="en-US" sz="1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1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endParaRPr lang="en-US" sz="12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just"/>
            <a:endParaRPr lang="en-US" sz="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8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 Diagonal Corner Rectangle 6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3" y="2757045"/>
            <a:ext cx="2854102" cy="28541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9130" y="5528017"/>
            <a:ext cx="39934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বর্নান্ধতা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ইশিহারা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টেষ্ট</a:t>
            </a:r>
            <a:endParaRPr lang="en-US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দৃষ্টির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দেখবে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74</a:t>
            </a: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বর্ণান্ধ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দেখবে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016" y="2985784"/>
            <a:ext cx="2486984" cy="223828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919" r="65341" b="47886"/>
          <a:stretch/>
        </p:blipFill>
        <p:spPr bwMode="auto">
          <a:xfrm>
            <a:off x="5306405" y="5311394"/>
            <a:ext cx="2244320" cy="129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918" y="2985785"/>
            <a:ext cx="2496715" cy="2284494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919" r="65341" b="47886"/>
          <a:stretch/>
        </p:blipFill>
        <p:spPr bwMode="auto">
          <a:xfrm>
            <a:off x="8839425" y="5325244"/>
            <a:ext cx="2244320" cy="129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: Rounded Corners 72">
            <a:extLst>
              <a:ext uri="{FF2B5EF4-FFF2-40B4-BE49-F238E27FC236}">
                <a16:creationId xmlns="" xmlns:a16="http://schemas.microsoft.com/office/drawing/2014/main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701542" y="178273"/>
            <a:ext cx="2304933" cy="671498"/>
          </a:xfrm>
          <a:prstGeom prst="roundRect">
            <a:avLst>
              <a:gd name="adj" fmla="val 48322"/>
            </a:avLst>
          </a:prstGeom>
          <a:solidFill>
            <a:schemeClr val="bg1">
              <a:lumMod val="6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 err="1" smtClean="0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6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র্ণা</a:t>
            </a:r>
            <a:r>
              <a:rPr lang="en-US" sz="6000" b="1" dirty="0" err="1" smtClean="0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ন্ধ</a:t>
            </a:r>
            <a:r>
              <a:rPr lang="en-US" sz="6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152400" y="863626"/>
            <a:ext cx="11914387" cy="204580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ক্রোমোজোমে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প্রকট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জিন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রেটিনার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শনাক্তকারী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কোষগুলির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গঠননিয়ন্ত্রণ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মিউটেশনের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জিনের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প্রচ্ছন্ন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অ্যালিল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, </a:t>
            </a:r>
            <a:endParaRPr lang="en-US" sz="9600" b="1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যেটি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রেটিনার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সংবেদী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কোষগুলির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ব্যাহত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, এ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প্রচ্ছন্ন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জিন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কতগুলি</a:t>
            </a:r>
            <a:endParaRPr lang="en-US" sz="9600" b="1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বর্ণান্ধতা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মানুষে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বর্ণান্ধতা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দৃষ্ট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হয়।এদের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লাল-</a:t>
            </a:r>
            <a:r>
              <a:rPr lang="en-US" sz="96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বর্ণান্ধতা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সেক্স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লিংকড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ব্যাধি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68528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: Rounded Corners 72">
            <a:extLst>
              <a:ext uri="{FF2B5EF4-FFF2-40B4-BE49-F238E27FC236}">
                <a16:creationId xmlns="" xmlns:a16="http://schemas.microsoft.com/office/drawing/2014/main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4414682" y="205983"/>
            <a:ext cx="3219173" cy="874672"/>
          </a:xfrm>
          <a:prstGeom prst="roundRect">
            <a:avLst>
              <a:gd name="adj" fmla="val 48322"/>
            </a:avLst>
          </a:prstGeom>
          <a:solidFill>
            <a:schemeClr val="bg1">
              <a:lumMod val="8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443340" y="3601143"/>
            <a:ext cx="11277600" cy="8323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600" b="1" dirty="0" err="1" smtClean="0">
                <a:solidFill>
                  <a:srgbClr val="3366FF"/>
                </a:solidFill>
                <a:latin typeface="NikoshBAN" charset="0"/>
                <a:cs typeface="NikoshBAN" charset="0"/>
              </a:rPr>
              <a:t>তিনটি</a:t>
            </a:r>
            <a:r>
              <a:rPr lang="en-US" sz="21600" b="1" dirty="0" smtClean="0">
                <a:solidFill>
                  <a:srgbClr val="3366FF"/>
                </a:solidFill>
                <a:latin typeface="NikoshBAN" charset="0"/>
                <a:cs typeface="NikoshBAN" charset="0"/>
              </a:rPr>
              <a:t> </a:t>
            </a:r>
            <a:r>
              <a:rPr lang="en-US" sz="21600" b="1" dirty="0" err="1" smtClean="0">
                <a:solidFill>
                  <a:srgbClr val="3366FF"/>
                </a:solidFill>
                <a:latin typeface="NikoshBAN" charset="0"/>
                <a:cs typeface="NikoshBAN" charset="0"/>
              </a:rPr>
              <a:t>লিঙ্গজড়িত</a:t>
            </a:r>
            <a:r>
              <a:rPr lang="en-US" sz="21600" b="1" dirty="0" smtClean="0">
                <a:solidFill>
                  <a:srgbClr val="3366FF"/>
                </a:solidFill>
                <a:latin typeface="NikoshBAN" charset="0"/>
                <a:cs typeface="NikoshBAN" charset="0"/>
              </a:rPr>
              <a:t> </a:t>
            </a:r>
            <a:r>
              <a:rPr lang="en-US" sz="21600" b="1" dirty="0" err="1" smtClean="0">
                <a:solidFill>
                  <a:srgbClr val="3366FF"/>
                </a:solidFill>
                <a:latin typeface="NikoshBAN" charset="0"/>
                <a:cs typeface="NikoshBAN" charset="0"/>
              </a:rPr>
              <a:t>অস্বাভাবিকতা</a:t>
            </a:r>
            <a:r>
              <a:rPr lang="en-US" sz="21600" b="1" dirty="0" smtClean="0">
                <a:solidFill>
                  <a:srgbClr val="3366FF"/>
                </a:solidFill>
                <a:latin typeface="NikoshBAN" charset="0"/>
                <a:cs typeface="NikoshBAN" charset="0"/>
              </a:rPr>
              <a:t> / </a:t>
            </a:r>
            <a:r>
              <a:rPr lang="en-US" sz="21600" b="1" dirty="0" err="1" smtClean="0">
                <a:solidFill>
                  <a:srgbClr val="3366FF"/>
                </a:solidFill>
                <a:latin typeface="NikoshBAN" charset="0"/>
                <a:cs typeface="NikoshBAN" charset="0"/>
              </a:rPr>
              <a:t>রোগের</a:t>
            </a:r>
            <a:r>
              <a:rPr lang="en-US" sz="21600" b="1" dirty="0" smtClean="0">
                <a:solidFill>
                  <a:srgbClr val="3366FF"/>
                </a:solidFill>
                <a:latin typeface="NikoshBAN" charset="0"/>
                <a:cs typeface="NikoshBAN" charset="0"/>
              </a:rPr>
              <a:t> </a:t>
            </a:r>
            <a:r>
              <a:rPr lang="en-US" sz="21600" b="1" dirty="0" err="1" smtClean="0">
                <a:solidFill>
                  <a:srgbClr val="3366FF"/>
                </a:solidFill>
                <a:latin typeface="NikoshBAN" charset="0"/>
                <a:cs typeface="NikoshBAN" charset="0"/>
              </a:rPr>
              <a:t>নাম</a:t>
            </a:r>
            <a:r>
              <a:rPr lang="en-US" sz="21600" b="1" dirty="0" smtClean="0">
                <a:solidFill>
                  <a:srgbClr val="3366FF"/>
                </a:solidFill>
                <a:latin typeface="NikoshBAN" charset="0"/>
                <a:cs typeface="NikoshBAN" charset="0"/>
              </a:rPr>
              <a:t> </a:t>
            </a:r>
            <a:r>
              <a:rPr lang="en-US" sz="21600" b="1" dirty="0" err="1" smtClean="0">
                <a:solidFill>
                  <a:srgbClr val="3366FF"/>
                </a:solidFill>
                <a:latin typeface="NikoshBAN" charset="0"/>
                <a:cs typeface="NikoshBAN" charset="0"/>
              </a:rPr>
              <a:t>লিখ</a:t>
            </a:r>
            <a:r>
              <a:rPr lang="en-US" sz="21600" b="1" dirty="0" smtClean="0">
                <a:solidFill>
                  <a:srgbClr val="3366FF"/>
                </a:solidFill>
                <a:latin typeface="NikoshBAN" charset="0"/>
                <a:cs typeface="NikoshBAN" charset="0"/>
              </a:rPr>
              <a:t>।  </a:t>
            </a:r>
            <a:endParaRPr lang="en-US" sz="21600" b="1" dirty="0">
              <a:solidFill>
                <a:srgbClr val="3366FF"/>
              </a:solidFill>
              <a:latin typeface="NikoshBAN" charset="0"/>
            </a:endParaRPr>
          </a:p>
          <a:p>
            <a:pPr algn="l"/>
            <a:endParaRPr lang="en-US" sz="1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39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266" y="2590805"/>
            <a:ext cx="11118281" cy="5314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দৃষ্টির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বর্ণান্ধতার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জিন</a:t>
            </a:r>
            <a:r>
              <a:rPr lang="en-US" sz="2800" dirty="0">
                <a:cs typeface="SutonnyMJ" pitchFamily="2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30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দৃষ্টির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জিনোটাইপ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দৃষ্টির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মহিলার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জিনোটাইপ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baseline="30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বর্ণান্ধ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দৃষ্টির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জিনোটাইপ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baseline="30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দৃষ্টির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বাহক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মহিলার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জিনোটাইপ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baseline="30000" dirty="0" err="1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বর্ণান্ধ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মহিলার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জিনোটাইপ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baseline="30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baseline="30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baseline="30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এখন,বর্ণান্ধ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দৃষ্টির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মহিলার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প্রজন্মের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পুত্ররা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দৃষ্টির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কন্যারা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বর্ণান্ধতার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aseline="30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" name="Rectangle: Rounded Corners 72">
            <a:extLst>
              <a:ext uri="{FF2B5EF4-FFF2-40B4-BE49-F238E27FC236}">
                <a16:creationId xmlns="" xmlns:a16="http://schemas.microsoft.com/office/drawing/2014/main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2419562" y="205983"/>
            <a:ext cx="6281149" cy="671498"/>
          </a:xfrm>
          <a:prstGeom prst="roundRect">
            <a:avLst>
              <a:gd name="adj" fmla="val 48322"/>
            </a:avLst>
          </a:prstGeom>
          <a:solidFill>
            <a:schemeClr val="bg1">
              <a:lumMod val="8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বর্ণান্ধতার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জিনতাত্ত্বিক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609617" y="1043741"/>
            <a:ext cx="10764982" cy="1505501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ক্রোমোজোমে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নিয়ন্ত্রণকারী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প্রচ্ছন্ন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জিন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বর্ণান্ধ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হয়,কারণ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ক্রোমোজোমে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অ্যালিল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থাকেনা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অপরদিকে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স্ত্রীর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ক্রোমোজোমেই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l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প্রচ্ছন্ন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জিন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বর্ণান্ধ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বর্ণান্ধতার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বাহক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43704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440529" y="124695"/>
            <a:ext cx="9490363" cy="651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বর্ণান্ধ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দৃষ্টির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মহিলার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বিয়ে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pic>
        <p:nvPicPr>
          <p:cNvPr id="1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t="16970" r="12613" b="2424"/>
          <a:stretch/>
        </p:blipFill>
        <p:spPr bwMode="auto">
          <a:xfrm>
            <a:off x="969837" y="969812"/>
            <a:ext cx="10252363" cy="552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82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781</Words>
  <Application>Microsoft Office PowerPoint</Application>
  <PresentationFormat>Custom</PresentationFormat>
  <Paragraphs>147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Anzuman Ara</dc:creator>
  <cp:lastModifiedBy>ismail - [2010]</cp:lastModifiedBy>
  <cp:revision>235</cp:revision>
  <dcterms:created xsi:type="dcterms:W3CDTF">2019-10-17T14:24:36Z</dcterms:created>
  <dcterms:modified xsi:type="dcterms:W3CDTF">2020-06-19T01:59:19Z</dcterms:modified>
</cp:coreProperties>
</file>