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  <p:sldMasterId id="2147483822" r:id="rId3"/>
    <p:sldMasterId id="2147483834" r:id="rId4"/>
    <p:sldMasterId id="2147483846" r:id="rId5"/>
    <p:sldMasterId id="2147483858" r:id="rId6"/>
    <p:sldMasterId id="2147483876" r:id="rId7"/>
    <p:sldMasterId id="2147483888" r:id="rId8"/>
    <p:sldMasterId id="2147483900" r:id="rId9"/>
    <p:sldMasterId id="2147483912" r:id="rId10"/>
  </p:sldMasterIdLst>
  <p:sldIdLst>
    <p:sldId id="256" r:id="rId11"/>
    <p:sldId id="257" r:id="rId12"/>
    <p:sldId id="258" r:id="rId13"/>
    <p:sldId id="259" r:id="rId14"/>
    <p:sldId id="261" r:id="rId15"/>
    <p:sldId id="260" r:id="rId16"/>
    <p:sldId id="262" r:id="rId17"/>
    <p:sldId id="263" r:id="rId18"/>
    <p:sldId id="268" r:id="rId19"/>
    <p:sldId id="264" r:id="rId20"/>
    <p:sldId id="269" r:id="rId21"/>
    <p:sldId id="278" r:id="rId22"/>
    <p:sldId id="265" r:id="rId23"/>
    <p:sldId id="266" r:id="rId24"/>
    <p:sldId id="267" r:id="rId25"/>
    <p:sldId id="270" r:id="rId26"/>
    <p:sldId id="279" r:id="rId27"/>
    <p:sldId id="272" r:id="rId28"/>
    <p:sldId id="271" r:id="rId29"/>
    <p:sldId id="273" r:id="rId30"/>
    <p:sldId id="274" r:id="rId31"/>
    <p:sldId id="277" r:id="rId32"/>
    <p:sldId id="275" r:id="rId33"/>
    <p:sldId id="27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5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930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21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90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99699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9779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942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797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897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51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578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955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812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500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270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305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072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111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33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24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7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38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27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5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10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2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46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36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04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83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03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43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44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84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43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4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56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00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87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98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3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57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54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08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389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48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29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37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59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70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351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36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5289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66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1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099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24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45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537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71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010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583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80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832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90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664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547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806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09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188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549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024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1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8987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802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35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584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47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814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06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48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56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3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331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6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8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318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368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455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077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575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909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307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682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929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537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0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635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923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028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178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167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132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35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725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53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109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7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2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2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43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20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4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0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9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5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6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AC3F01-507F-47E9-BCB7-C315531B9C1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6824DA-E008-4C17-8C95-339B126A9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7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fif"/><Relationship Id="rId5" Type="http://schemas.openxmlformats.org/officeDocument/2006/relationships/image" Target="../media/image13.jfif"/><Relationship Id="rId4" Type="http://schemas.openxmlformats.org/officeDocument/2006/relationships/image" Target="../media/image14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7" Type="http://schemas.openxmlformats.org/officeDocument/2006/relationships/image" Target="../media/image17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6.jpeg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jfif"/><Relationship Id="rId7" Type="http://schemas.openxmlformats.org/officeDocument/2006/relationships/image" Target="../media/image22.pn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1.png"/><Relationship Id="rId5" Type="http://schemas.openxmlformats.org/officeDocument/2006/relationships/image" Target="../media/image20.jfif"/><Relationship Id="rId4" Type="http://schemas.openxmlformats.org/officeDocument/2006/relationships/image" Target="../media/image17.jf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77"/>
            <a:ext cx="12192000" cy="69655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7986" y="270387"/>
            <a:ext cx="120740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6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9AB3F1-C267-4193-9789-FF84D22A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2486230"/>
            <a:ext cx="2944683" cy="3992874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ATAUR\Desktop\ORaO TRIBE\hrmm.jpg"/>
          <p:cNvPicPr>
            <a:picLocks noChangeAspect="1" noChangeArrowheads="1"/>
          </p:cNvPicPr>
          <p:nvPr/>
        </p:nvPicPr>
        <p:blipFill>
          <a:blip r:embed="rId3"/>
          <a:srcRect t="11707"/>
          <a:stretch>
            <a:fillRect/>
          </a:stretch>
        </p:blipFill>
        <p:spPr bwMode="auto">
          <a:xfrm>
            <a:off x="3789364" y="2486230"/>
            <a:ext cx="4273981" cy="3992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146473" y="281518"/>
            <a:ext cx="4045527" cy="1938992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 ব্যাবস্থা</a:t>
            </a:r>
          </a:p>
          <a:p>
            <a:endPara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0323" y="2636147"/>
            <a:ext cx="3701527" cy="3970318"/>
          </a:xfrm>
          <a:prstGeom prst="rect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পিতৃতান্ত্রিক।ওঁরাওদের গ্রাম প্রাধা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মাহাতো বলা হয়।তাদের নিজস্ব আঞ্চলিক পরিষদ আছে যা পাতাহো নামে পরিচিত।পরিষদে গ্রামের প্রতিনিধিরা থাকেন।</a:t>
            </a:r>
            <a:endPara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756" y="281518"/>
            <a:ext cx="7849589" cy="19389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দেখতে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424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61648" r="49700" b="16662"/>
          <a:stretch/>
        </p:blipFill>
        <p:spPr bwMode="auto">
          <a:xfrm>
            <a:off x="427703" y="1469985"/>
            <a:ext cx="4163973" cy="48865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21275" y="597784"/>
            <a:ext cx="2371307" cy="600164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ওঁরাও দের বসত বাড়ি ঘর খুব সাদামাটা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হলেও বিচিত্র নকশা আঁকা থাকে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5" y="1469984"/>
            <a:ext cx="4114800" cy="48865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27703" y="89952"/>
            <a:ext cx="8808894" cy="1015663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দেখতে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383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554" y="664068"/>
            <a:ext cx="2704011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1" y="1946366"/>
            <a:ext cx="1067235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১।ওঁরাও সম্প্রদায় জনগোষ্ঠী বাংলাদেশের কোন কোন অঞ্চলে বসবাস করে?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1" y="2848971"/>
            <a:ext cx="10672353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/>
              <a:t>২।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ওঁরাও সম্প্রদায়ের সমাজ ব্যবস্থা কোন ধরনের?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1" y="3751576"/>
            <a:ext cx="1067235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৩।ওঁরাওদের ভাষার নাম কি?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" y="4654181"/>
            <a:ext cx="1062663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৪।ওঁরাওদের আঞ্চলিক পরিষদের নাম কি?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" y="5556786"/>
            <a:ext cx="1067235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৫।ওঁরাওদের গ্রাম প্রধান কে কি বলা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7929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2903" y="190261"/>
            <a:ext cx="2021678" cy="101566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60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6000" b="1" dirty="0" err="1" smtClean="0">
              <a:ln w="22225">
                <a:solidFill>
                  <a:srgbClr val="00B05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4" y="1472541"/>
            <a:ext cx="3610129" cy="49651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09" y="1472542"/>
            <a:ext cx="3354027" cy="49651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370942" y="1446734"/>
            <a:ext cx="3303639" cy="5016758"/>
          </a:xfrm>
          <a:prstGeom prst="rect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ভিবিন্নদেব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করে।তাদের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ধার্মেস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সৃষ্ঠিকর্তা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559" y="190261"/>
            <a:ext cx="9340512" cy="1015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দেখতে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20824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8" y="1512242"/>
            <a:ext cx="3612654" cy="2819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44" y="1512242"/>
            <a:ext cx="4343094" cy="2819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8" y="4433105"/>
            <a:ext cx="3612654" cy="2326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44" y="4331853"/>
            <a:ext cx="4343094" cy="2427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9110208" y="450137"/>
            <a:ext cx="2654709" cy="830997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উৎসব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2838" y="1627410"/>
            <a:ext cx="3859162" cy="50167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প্রধান উৎসবের নাম ফাগুয়া যা ফাগুন মাসের শেষ তারিখে পালন করা হয়।তাছাড়া তাঁরা প্রতি মাসে ও প্রতি ঋতুতে ভিবিন্ন  ধর্মীয় ব্রত অনুষ্ঠান পালন করে</a:t>
            </a:r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b="1" dirty="0" smtClean="0">
                <a:solidFill>
                  <a:srgbClr val="00B0F0"/>
                </a:solidFill>
              </a:rPr>
              <a:t>।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478" y="265471"/>
            <a:ext cx="8808894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দেখতে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918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ZISAN\Desktop\saotal\sa3.jpg"/>
          <p:cNvPicPr>
            <a:picLocks noChangeAspect="1" noChangeArrowheads="1"/>
          </p:cNvPicPr>
          <p:nvPr/>
        </p:nvPicPr>
        <p:blipFill>
          <a:blip r:embed="rId2"/>
          <a:srcRect l="19190" t="20000" b="10000"/>
          <a:stretch>
            <a:fillRect/>
          </a:stretch>
        </p:blipFill>
        <p:spPr bwMode="auto">
          <a:xfrm>
            <a:off x="5780139" y="1681315"/>
            <a:ext cx="3674807" cy="49407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79"/>
          <a:stretch/>
        </p:blipFill>
        <p:spPr>
          <a:xfrm>
            <a:off x="431950" y="1681315"/>
            <a:ext cx="4759482" cy="49407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9158751" y="239815"/>
            <a:ext cx="2772696" cy="83099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পোশাক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9764" y="1783397"/>
            <a:ext cx="2365359" cy="4401205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পুরুষেরা ধুতি, লুঙ্গি,শার্ট ও প্যান্ট পরে।মেয়েরা মোটা কপড়ের শাড়ি পরে।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370" y="147483"/>
            <a:ext cx="8854633" cy="101566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দেখতে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26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18370" y="10932"/>
            <a:ext cx="2980706" cy="830997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খাবার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Image result for ভাত">
            <a:extLst>
              <a:ext uri="{FF2B5EF4-FFF2-40B4-BE49-F238E27FC236}">
                <a16:creationId xmlns:a16="http://schemas.microsoft.com/office/drawing/2014/main" id="{0A7DCEEB-FF78-453A-9723-F0026E4A6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25" y="3746326"/>
            <a:ext cx="3274140" cy="25807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5" y="3808768"/>
            <a:ext cx="4221955" cy="25182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4" descr="Image result for মাছ মাংস">
            <a:extLst>
              <a:ext uri="{FF2B5EF4-FFF2-40B4-BE49-F238E27FC236}">
                <a16:creationId xmlns:a16="http://schemas.microsoft.com/office/drawing/2014/main" id="{0C895498-92AB-4774-9304-666810CEB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5" y="1049678"/>
            <a:ext cx="7835310" cy="2281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36080" y="914782"/>
            <a:ext cx="3303635" cy="5509200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ওঁরাওদেরপ্রধান খাবার ভাত।এছাড়া তারা গম,ভুট্রা মাছ, মাংস ও ভিবিন্ন ধরনের শাকসবজি খায়।</a:t>
            </a:r>
          </a:p>
          <a:p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10932"/>
            <a:ext cx="8799616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দেখতে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6816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353" y="1190693"/>
            <a:ext cx="4506686" cy="76944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</a:rPr>
              <a:t>    একক কাজ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656" y="2481942"/>
            <a:ext cx="966651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১।ওঁরাওদের প্রধান দেবতার নাম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656" y="3625929"/>
            <a:ext cx="978408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২।ওঁরাওদের প্রধান উৎসবের নাম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5656" y="4794068"/>
            <a:ext cx="978408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৩।ওঁরাওদের প্রধান খাবারের নাম কি?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0" y="0"/>
            <a:ext cx="12192000" cy="6949440"/>
          </a:xfrm>
          <a:prstGeom prst="bevel">
            <a:avLst/>
          </a:prstGeom>
          <a:noFill/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6284" y="176980"/>
            <a:ext cx="3510116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168" y="1496284"/>
            <a:ext cx="1109078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বামপাশের শব্দের সাথে ডান পাশের শব্দের মিল কর।</a:t>
            </a: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ভাষা--------------------------------ধুতি ও লুঙ্গি।</a:t>
            </a:r>
          </a:p>
          <a:p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প্রাধান দেবতা------------------------------------কুড়ুখ ও সাদ্রি।</a:t>
            </a:r>
          </a:p>
          <a:p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ওঁরাও পুরুষদের পোশাক  -------------------------ধরমী।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77381" y="3052916"/>
            <a:ext cx="4793225" cy="11946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517923" y="3052916"/>
            <a:ext cx="3283974" cy="24635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93143" y="4321856"/>
            <a:ext cx="4793225" cy="11946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9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291" y="117987"/>
            <a:ext cx="4026310" cy="1015663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দলীয় কাজ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902" y="1796759"/>
            <a:ext cx="11031793" cy="92333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সবুজদলঃ</a:t>
            </a:r>
            <a:r>
              <a:rPr lang="bn-IN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ওরাওদের সমাজ ব্যবস্থা সম্পর্কে </a:t>
            </a:r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 বাক্য লিখ।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914" y="3790335"/>
            <a:ext cx="11267768" cy="166199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7000" r="-37000"/>
            </a:stretch>
          </a:blipFill>
          <a:ln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দলঃ</a:t>
            </a: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প্রধান উৎসবের  নাম কি?এ উৎসব কখন পালন করাহয়।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908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465" y="386368"/>
            <a:ext cx="11710219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8774" y="1681317"/>
            <a:ext cx="8445910" cy="4247317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নামঃরমজান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bn-IN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পদবীঃসহকারি শিক্ষক</a:t>
            </a: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বিদ্যালয়ঃমাঝের গাঁও সঃপ্রাঃ বিদ্যাঃ</a:t>
            </a: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কোম্পাণীগঞ্জ, সিলেট</a:t>
            </a: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মোবাইল নং ০১৭২৪৩৫৪৩৯৯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750423"/>
            <a:ext cx="3239587" cy="417821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0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2176" y="467177"/>
            <a:ext cx="4911213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 বইয়ের সাথে সংযোগ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1385048"/>
            <a:ext cx="10986247" cy="489473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422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803" y="228599"/>
            <a:ext cx="3023419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0594" y="1342104"/>
            <a:ext cx="9247238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 এসে খালি ঘরটি পুরণ কর।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168" y="2455608"/>
            <a:ext cx="10604090" cy="397031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ওঁরাও জঙ্গোষ্ঠী রাজশাহী,রংপুর ও------------------------------- এলাকায় বসবাস করে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প্রধান খাবার--------------------------------------</a:t>
            </a:r>
          </a:p>
          <a:p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আঞ্চলিক পরিষদ আছে যা-----------------------------নামে পরিচিত।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2877" y="228600"/>
            <a:ext cx="5338916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মিল করে দেখি।</a:t>
            </a:r>
            <a:endParaRPr lang="en-US" sz="60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6265" y="2357767"/>
            <a:ext cx="1506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0983" y="3729877"/>
            <a:ext cx="107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9187" y="4941222"/>
            <a:ext cx="134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পাতাহো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0800000" flipV="1">
            <a:off x="5597013" y="2314021"/>
            <a:ext cx="2654709" cy="226977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 rot="10800000" flipV="1">
            <a:off x="5743954" y="149953"/>
            <a:ext cx="2079522" cy="1871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রাজশাহী,রংপুর দিনাজপুর অঞ্চলে বসবাস করে।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710270" y="2969591"/>
            <a:ext cx="2477728" cy="226387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সমাজ ব্যাবস্থা পিতৃতান্ত্রিক।গ্রাম প্রধানকে মাহাতো আঞ্চলিক পরিষদ পাহতো নামে পরিচিত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257881" y="751910"/>
            <a:ext cx="2094271" cy="19047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ভাষার নাম কুড়ুখ ও সাদ্রি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884410" y="4711885"/>
            <a:ext cx="2358529" cy="2179807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ভিবিন্ন দেব দেবীর পুজা করে।প্রধান দেবতা ধরমী পৃথিবীর সৃষ্টিকর্তা মনেকরে।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275188" y="4728327"/>
            <a:ext cx="2241757" cy="205592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্প্রধান উৎসব ফাগুয়া যা ফাল্গুন মাসের শেষ তারিখে পালন করা হয়।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765326" y="2969591"/>
            <a:ext cx="2072145" cy="20898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পুরুষ্রা ধুতি লুঙ্গি,শার্ট,প্যান্ট মেয়েরা শাড়ি ও ব্লাউজ পরে।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655759" y="890807"/>
            <a:ext cx="2013151" cy="20787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প্রাধান খাবার ভাত।তারা গম, ভুট্রা, মাছ মাংস ও শাকসবজি খেয়ে থাকে।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6196" y="462987"/>
            <a:ext cx="2434085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যা শিখলাম তার সার সংক্ষেপ আলোচনা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2593" y="0"/>
            <a:ext cx="6032090" cy="34163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বাড়ির</a:t>
            </a:r>
            <a:r>
              <a:rPr lang="bn-IN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কাজ</a:t>
            </a:r>
          </a:p>
          <a:p>
            <a:pPr algn="ctr"/>
            <a:endParaRPr lang="bn-IN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bn-IN" sz="54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bn-IN" sz="54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974" y="3244645"/>
            <a:ext cx="11798709" cy="34163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জীবন ধারা সম্পর্কে ৫টি বাক্য  লিখে আনবে।</a:t>
            </a:r>
          </a:p>
          <a:p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17319-4061-4065-9F8F-6FB550EA1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103239"/>
            <a:ext cx="5610451" cy="295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7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482935" y="514023"/>
            <a:ext cx="6548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6188" y="5056094"/>
            <a:ext cx="5177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থেকো 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9935" y="535827"/>
            <a:ext cx="10884310" cy="101566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857" y="1672514"/>
            <a:ext cx="11120286" cy="470898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দেশ ও বিশ্বপরিচয়</a:t>
            </a:r>
          </a:p>
          <a:p>
            <a:pPr algn="ctr"/>
            <a:r>
              <a:rPr lang="bn-IN" sz="60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6000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আধ্যায়ঃ১১</a:t>
            </a:r>
          </a:p>
          <a:p>
            <a:pPr algn="ctr"/>
            <a:r>
              <a:rPr lang="bn-IN" sz="60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পাঠেরঃশিরোনামঃবাংলাদেশের ক্ষুদ্র নৃ-গোষ্ঠী</a:t>
            </a:r>
          </a:p>
          <a:p>
            <a:pPr algn="ctr"/>
            <a:r>
              <a:rPr lang="bn-IN" sz="6000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মিনিট।</a:t>
            </a:r>
            <a:endParaRPr lang="en-US" sz="60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25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761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28" y="235974"/>
            <a:ext cx="11665975" cy="120032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শিখন 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173" y="2241755"/>
            <a:ext cx="10987549" cy="37856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২.১.৭-জাতি, শ্রেণি ,ধর্ম,বর্ণ, গোষ্ঠী ছোট, বড় নির্বিশেষে সবাইকে সমান মর্যাদা দিবে ও মিলেমিশে চলবে।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২.১.৮-ওঁরাওদের সংস্কৃতি বর্ণ্না করতে পারবে।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59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7" y="1264674"/>
            <a:ext cx="3990662" cy="21643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55" y="1217473"/>
            <a:ext cx="3176125" cy="21385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" y="3650133"/>
            <a:ext cx="4262285" cy="3111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55" y="3569110"/>
            <a:ext cx="3606287" cy="3111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C:\Users\ATAUR\Desktop\ORaO TRIBE\oo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0600" y="3569110"/>
            <a:ext cx="3306097" cy="3111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16" y="1202772"/>
            <a:ext cx="3029562" cy="20868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81024" y="0"/>
            <a:ext cx="11921924" cy="92333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 দেখতে পাচ্ছো  ।</a:t>
            </a:r>
            <a:endParaRPr lang="en-US" sz="5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363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2857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78" y="1054401"/>
            <a:ext cx="4747822" cy="2510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77" y="3740726"/>
            <a:ext cx="4747823" cy="2984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45" y="1054402"/>
            <a:ext cx="3550831" cy="25986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46" y="3740726"/>
            <a:ext cx="3550831" cy="2984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61648" r="49700" b="16662"/>
          <a:stretch/>
        </p:blipFill>
        <p:spPr bwMode="auto">
          <a:xfrm>
            <a:off x="40513" y="1099267"/>
            <a:ext cx="3893345" cy="2538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0727"/>
            <a:ext cx="3800104" cy="2984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0513" y="73137"/>
            <a:ext cx="11921924" cy="92333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আরো কিছু ছবি দেখি ।</a:t>
            </a:r>
            <a:endParaRPr lang="en-US" sz="5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8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955" y="206477"/>
            <a:ext cx="11223521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আজকের পাঠ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955" y="2793262"/>
            <a:ext cx="11223521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নৃ-গোষ্ঠী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956" y="5428101"/>
            <a:ext cx="1122352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endParaRPr lang="en-US" sz="7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71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fgClr>
            <a:srgbClr val="F4B183"/>
          </a:f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D9E400-D2B2-45F0-9518-344AA4031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9" y="1106129"/>
            <a:ext cx="6095996" cy="5751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61465" y="105482"/>
            <a:ext cx="4031864" cy="1015663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8065" y="4314540"/>
            <a:ext cx="5625264" cy="2308324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ওঁরাও জনগষ্ঠী বেশির ভাগ রাজশাহী,রংপুর, দিনাজপুর অঞ্চলে বসবাস করে।</a:t>
            </a:r>
            <a:endParaRPr lang="en-US" sz="48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 flipH="1" flipV="1">
            <a:off x="588194" y="2841697"/>
            <a:ext cx="929150" cy="680435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 flipH="1" flipV="1">
            <a:off x="625435" y="1771108"/>
            <a:ext cx="854667" cy="6548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377150" y="1802119"/>
            <a:ext cx="899652" cy="63418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88925" y="3332729"/>
            <a:ext cx="5504404" cy="830997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4800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8925" y="2350918"/>
            <a:ext cx="5504404" cy="830997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রংপুর</a:t>
            </a:r>
            <a:endParaRPr lang="en-US" sz="48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8495" y="1251069"/>
            <a:ext cx="5504404" cy="830997"/>
          </a:xfrm>
          <a:prstGeom prst="rect">
            <a:avLst/>
          </a:prstGeom>
          <a:gradFill>
            <a:gsLst>
              <a:gs pos="45150">
                <a:srgbClr val="589CDB"/>
              </a:gs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দিনাজপুর </a:t>
            </a:r>
            <a:endParaRPr lang="en-US" sz="48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068" y="69792"/>
            <a:ext cx="7808149" cy="1015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 দেখতে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5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0"/>
          <a:stretch/>
        </p:blipFill>
        <p:spPr>
          <a:xfrm>
            <a:off x="376084" y="2390228"/>
            <a:ext cx="11518491" cy="40916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76084" y="98396"/>
            <a:ext cx="5336489" cy="19389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কি দেখতে পাচ্ছো?</a:t>
            </a:r>
            <a:endParaRPr lang="en-US" sz="6000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4608" y="236895"/>
            <a:ext cx="6061586" cy="83099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6227" y="1189900"/>
            <a:ext cx="5958348" cy="83099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 নাম কুড়িখ ও সাদ্রি</a:t>
            </a:r>
            <a:endParaRPr lang="en-US" sz="4800" b="1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190728"/>
            <a:ext cx="3172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ভাষা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72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6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562</Words>
  <Application>Microsoft Office PowerPoint</Application>
  <PresentationFormat>Widescreen</PresentationFormat>
  <Paragraphs>96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Garamond</vt:lpstr>
      <vt:lpstr>NikoshBAN</vt:lpstr>
      <vt:lpstr>Tw Cen MT</vt:lpstr>
      <vt:lpstr>Tw Cen MT Condensed</vt:lpstr>
      <vt:lpstr>Vrinda</vt:lpstr>
      <vt:lpstr>Wingdings 3</vt:lpstr>
      <vt:lpstr>1_Office Theme</vt:lpstr>
      <vt:lpstr>3_Office Theme</vt:lpstr>
      <vt:lpstr>Office Theme</vt:lpstr>
      <vt:lpstr>2_Office Theme</vt:lpstr>
      <vt:lpstr>1_Integral</vt:lpstr>
      <vt:lpstr>1_Ion</vt:lpstr>
      <vt:lpstr>4_Office Theme</vt:lpstr>
      <vt:lpstr>5_Office Theme</vt:lpstr>
      <vt:lpstr>Savon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67</cp:revision>
  <dcterms:created xsi:type="dcterms:W3CDTF">2020-04-02T16:14:28Z</dcterms:created>
  <dcterms:modified xsi:type="dcterms:W3CDTF">2020-06-02T01:52:25Z</dcterms:modified>
</cp:coreProperties>
</file>