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86" r:id="rId3"/>
    <p:sldId id="266" r:id="rId4"/>
    <p:sldId id="279" r:id="rId5"/>
    <p:sldId id="278" r:id="rId6"/>
    <p:sldId id="271" r:id="rId7"/>
    <p:sldId id="280" r:id="rId8"/>
    <p:sldId id="270" r:id="rId9"/>
    <p:sldId id="269" r:id="rId10"/>
    <p:sldId id="268" r:id="rId11"/>
    <p:sldId id="284" r:id="rId12"/>
    <p:sldId id="281" r:id="rId13"/>
    <p:sldId id="282" r:id="rId14"/>
    <p:sldId id="274" r:id="rId15"/>
    <p:sldId id="27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17E5"/>
    <a:srgbClr val="FFFF99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408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3CF67-F493-491F-95CC-57F9BD9D9C74}" type="datetimeFigureOut">
              <a:rPr lang="en-US" smtClean="0"/>
              <a:pPr/>
              <a:t>6/1/20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79D11-0B9D-4412-B747-D3E6B0E2E8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733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79D11-0B9D-4412-B747-D3E6B0E2E8E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79D11-0B9D-4412-B747-D3E6B0E2E8E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79D11-0B9D-4412-B747-D3E6B0E2E8E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79D11-0B9D-4412-B747-D3E6B0E2E8E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79D11-0B9D-4412-B747-D3E6B0E2E8E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252">
              <a:srgbClr val="00B0F0"/>
            </a:gs>
            <a:gs pos="65850">
              <a:srgbClr val="71A051"/>
            </a:gs>
            <a:gs pos="0">
              <a:srgbClr val="FFFF00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915400" y="0"/>
            <a:ext cx="2286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3400" y="2667000"/>
            <a:ext cx="8077200" cy="1862048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1500" b="1" dirty="0" err="1" smtClean="0"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honar Bangla" pitchFamily="34" charset="0"/>
                <a:cs typeface="Shonar Bangla" pitchFamily="34" charset="0"/>
              </a:rPr>
              <a:t>সবাইকে</a:t>
            </a:r>
            <a:r>
              <a:rPr lang="en-US" sz="11500" b="1" dirty="0" smtClean="0"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1500" b="1" dirty="0" err="1" smtClean="0"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honar Bangla" pitchFamily="34" charset="0"/>
                <a:cs typeface="Shonar Bangla" pitchFamily="34" charset="0"/>
              </a:rPr>
              <a:t>স্বাগতম</a:t>
            </a:r>
            <a:r>
              <a:rPr lang="en-US" sz="8800" b="1" dirty="0" smtClean="0">
                <a:blipFill>
                  <a:blip r:embed="rId3"/>
                  <a:stretch>
                    <a:fillRect/>
                  </a:stretch>
                </a:blip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endParaRPr lang="en-US" sz="8800" b="1" dirty="0">
              <a:blipFill>
                <a:blip r:embed="rId3"/>
                <a:stretch>
                  <a:fillRect/>
                </a:stretch>
              </a:blip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310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313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316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915400" y="0"/>
            <a:ext cx="2286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9029700" y="0"/>
            <a:ext cx="2286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057400" y="5334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 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চোখের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বিভিন্ন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অংশ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কাজঃ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    </a:t>
            </a:r>
            <a:endParaRPr lang="en-US" sz="3600" b="1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28" name="Picture 27" descr="s8.jpg"/>
          <p:cNvPicPr>
            <a:picLocks noChangeAspect="1"/>
          </p:cNvPicPr>
          <p:nvPr/>
        </p:nvPicPr>
        <p:blipFill>
          <a:blip r:embed="rId3"/>
          <a:srcRect b="5948"/>
          <a:stretch>
            <a:fillRect/>
          </a:stretch>
        </p:blipFill>
        <p:spPr>
          <a:xfrm>
            <a:off x="2590800" y="1295400"/>
            <a:ext cx="4555585" cy="4760697"/>
          </a:xfrm>
          <a:prstGeom prst="rect">
            <a:avLst/>
          </a:prstGeom>
        </p:spPr>
      </p:pic>
      <p:pic>
        <p:nvPicPr>
          <p:cNvPr id="25" name="Picture 24" descr="s5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1143000"/>
            <a:ext cx="5791200" cy="501449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733800" y="58674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চোখের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অন্তঃগঠন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 </a:t>
            </a:r>
            <a:endParaRPr lang="en-US" sz="3600" b="1" dirty="0"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s53.jpg"/>
          <p:cNvPicPr>
            <a:picLocks noChangeAspect="1"/>
          </p:cNvPicPr>
          <p:nvPr/>
        </p:nvPicPr>
        <p:blipFill>
          <a:blip r:embed="rId3">
            <a:lum bright="20000"/>
          </a:blip>
          <a:stretch>
            <a:fillRect/>
          </a:stretch>
        </p:blipFill>
        <p:spPr>
          <a:xfrm>
            <a:off x="5105400" y="1828800"/>
            <a:ext cx="3657600" cy="2686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915400" y="0"/>
            <a:ext cx="2286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276600" y="685800"/>
            <a:ext cx="2286000" cy="769441"/>
          </a:xfrm>
          <a:prstGeom prst="rect">
            <a:avLst/>
          </a:prstGeom>
          <a:noFill/>
          <a:ln w="12700">
            <a:solidFill>
              <a:schemeClr val="accent5">
                <a:lumMod val="40000"/>
                <a:lumOff val="6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Shonar Bangla" pitchFamily="34" charset="0"/>
                <a:cs typeface="Shonar Bangla" pitchFamily="34" charset="0"/>
              </a:rPr>
              <a:t>চোখের</a:t>
            </a:r>
            <a:r>
              <a:rPr lang="en-US" sz="4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 smtClean="0">
                <a:latin typeface="Shonar Bangla" pitchFamily="34" charset="0"/>
                <a:cs typeface="Shonar Bangla" pitchFamily="34" charset="0"/>
              </a:rPr>
              <a:t>যত্ন</a:t>
            </a:r>
            <a:r>
              <a:rPr lang="en-US" sz="3600" b="1" u="sng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 </a:t>
            </a:r>
            <a:endParaRPr lang="en-US" sz="3600" b="1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0891" y="2417905"/>
            <a:ext cx="5860473" cy="796350"/>
          </a:xfrm>
          <a:prstGeom prst="rightArrow">
            <a:avLst>
              <a:gd name="adj1" fmla="val 80470"/>
              <a:gd name="adj2" fmla="val 28332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ঘুম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থেকে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উঠে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 ও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বাইরে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থেকে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আসার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পর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অবশ্যই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পরিষ্কার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পানি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দিয়ে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ধুয়ে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চোখ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দুটি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পরিষ্কার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করা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।  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20" name="Picture 19" descr="s5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1524000"/>
            <a:ext cx="42672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ight Arrow 10"/>
          <p:cNvSpPr/>
          <p:nvPr/>
        </p:nvSpPr>
        <p:spPr>
          <a:xfrm>
            <a:off x="353290" y="1863580"/>
            <a:ext cx="3962400" cy="1905000"/>
          </a:xfrm>
          <a:prstGeom prst="rightArrow">
            <a:avLst>
              <a:gd name="adj1" fmla="val 73184"/>
              <a:gd name="adj2" fmla="val 2981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চোখ</a:t>
            </a:r>
            <a:r>
              <a:rPr lang="en-US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মোছার</a:t>
            </a:r>
            <a:r>
              <a:rPr lang="en-US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জন্য</a:t>
            </a:r>
            <a:r>
              <a:rPr lang="en-US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পরিষ্কার</a:t>
            </a:r>
            <a:r>
              <a:rPr lang="en-US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কাপড়</a:t>
            </a:r>
            <a:r>
              <a:rPr lang="en-US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ব্যবহার</a:t>
            </a:r>
            <a:r>
              <a:rPr lang="en-US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করা</a:t>
            </a:r>
            <a:r>
              <a:rPr lang="en-US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।</a:t>
            </a:r>
            <a:endParaRPr lang="en-US" b="1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53290" y="1977880"/>
            <a:ext cx="3810000" cy="1676400"/>
          </a:xfrm>
          <a:prstGeom prst="rightArrow">
            <a:avLst>
              <a:gd name="adj1" fmla="val 77527"/>
              <a:gd name="adj2" fmla="val 2376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নিয়মিত</a:t>
            </a:r>
            <a:r>
              <a:rPr lang="en-US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সবুজ</a:t>
            </a:r>
            <a:r>
              <a:rPr lang="en-US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শাকসবজি</a:t>
            </a:r>
            <a:r>
              <a:rPr lang="en-US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রঙিন</a:t>
            </a:r>
            <a:r>
              <a:rPr lang="en-US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ফলমুল</a:t>
            </a:r>
            <a:r>
              <a:rPr lang="en-US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খাওয়া</a:t>
            </a:r>
            <a:r>
              <a:rPr lang="en-US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।</a:t>
            </a:r>
            <a:endParaRPr lang="en-US" b="1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13" name="Picture 12" descr="s61.jpg"/>
          <p:cNvPicPr>
            <a:picLocks noChangeAspect="1"/>
          </p:cNvPicPr>
          <p:nvPr/>
        </p:nvPicPr>
        <p:blipFill>
          <a:blip r:embed="rId5"/>
          <a:srcRect l="1698"/>
          <a:stretch>
            <a:fillRect/>
          </a:stretch>
        </p:blipFill>
        <p:spPr>
          <a:xfrm>
            <a:off x="4190999" y="1524000"/>
            <a:ext cx="4431849" cy="3352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8" presetClass="exit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1" animBg="1"/>
      <p:bldP spid="18" grpId="2" animBg="1"/>
      <p:bldP spid="17" grpId="0" animBg="1"/>
      <p:bldP spid="17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915400" y="0"/>
            <a:ext cx="2286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04800" y="716532"/>
            <a:ext cx="3065208" cy="338554"/>
          </a:xfrm>
          <a:prstGeom prst="rect">
            <a:avLst/>
          </a:prstGeom>
          <a:noFill/>
          <a:ln w="12700"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সময়ঃ</a:t>
            </a:r>
            <a:r>
              <a:rPr lang="en-US" sz="1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১০ </a:t>
            </a:r>
            <a:r>
              <a:rPr lang="en-US" sz="1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মিনিট</a:t>
            </a:r>
            <a:r>
              <a:rPr lang="en-US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endParaRPr lang="en-US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5018" y="5867400"/>
            <a:ext cx="7239000" cy="369332"/>
          </a:xfrm>
          <a:prstGeom prst="rect">
            <a:avLst/>
          </a:prstGeom>
          <a:noFill/>
          <a:ln w="28575">
            <a:solidFill>
              <a:srgbClr val="00206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মানুষের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চোখের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একটি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চিত্র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এঁকে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এর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বিভিন্ন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অংশগুলোর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চিহ্নিত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কর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।    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3093027" y="533400"/>
            <a:ext cx="3124200" cy="369332"/>
          </a:xfrm>
          <a:prstGeom prst="rect">
            <a:avLst/>
          </a:prstGeom>
          <a:noFill/>
          <a:ln w="28575"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জোড়ায়</a:t>
            </a:r>
            <a:r>
              <a:rPr lang="en-US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কাজ</a:t>
            </a:r>
            <a:r>
              <a:rPr lang="en-US" b="1" dirty="0" smtClean="0">
                <a:solidFill>
                  <a:srgbClr val="7030A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b="1" dirty="0">
              <a:solidFill>
                <a:srgbClr val="7030A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10" name="Picture 9" descr="indexfasffffffffff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738192"/>
            <a:ext cx="3657600" cy="314066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14" name="Picture 13" descr="s5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738192"/>
            <a:ext cx="3810000" cy="3195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609600" y="2971800"/>
            <a:ext cx="4724400" cy="369332"/>
          </a:xfrm>
          <a:prstGeom prst="rect">
            <a:avLst/>
          </a:prstGeom>
          <a:noFill/>
          <a:ln w="12700">
            <a:solidFill>
              <a:srgbClr val="00206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২।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চোখে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অশ্রু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আসে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কোথা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থেকে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?  </a:t>
            </a:r>
            <a:endParaRPr lang="en-US" b="1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09600" y="1575624"/>
            <a:ext cx="5791200" cy="369332"/>
          </a:xfrm>
          <a:prstGeom prst="rect">
            <a:avLst/>
          </a:prstGeom>
          <a:ln w="12700">
            <a:solidFill>
              <a:srgbClr val="00206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১। </a:t>
            </a:r>
            <a:r>
              <a:rPr lang="en-US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কোন</a:t>
            </a:r>
            <a:r>
              <a:rPr lang="en-US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ভিটামিনের</a:t>
            </a:r>
            <a:r>
              <a:rPr lang="en-US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অভাবে</a:t>
            </a:r>
            <a:r>
              <a:rPr lang="en-US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রাতকানা</a:t>
            </a:r>
            <a:r>
              <a:rPr lang="en-US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হয়</a:t>
            </a:r>
            <a:r>
              <a:rPr lang="en-US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 ?  </a:t>
            </a:r>
            <a:endParaRPr lang="en-US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09600" y="4419600"/>
            <a:ext cx="4038600" cy="369332"/>
          </a:xfrm>
          <a:prstGeom prst="rect">
            <a:avLst/>
          </a:prstGeom>
          <a:ln w="12700">
            <a:solidFill>
              <a:srgbClr val="00206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৩।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চোখের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রেটিনার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কাজ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কী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  <a:sym typeface="Symbol"/>
              </a:rPr>
              <a:t> 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? </a:t>
            </a:r>
            <a:endParaRPr lang="en-US" b="1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8915400" y="0"/>
            <a:ext cx="2286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838200" y="609601"/>
            <a:ext cx="7010400" cy="457200"/>
          </a:xfrm>
          <a:prstGeom prst="rect">
            <a:avLst/>
          </a:prstGeom>
          <a:noFill/>
          <a:ln w="12700">
            <a:solidFill>
              <a:srgbClr val="00206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6000" b="1" dirty="0" err="1" smtClean="0">
                <a:latin typeface="Shonar Bangla" pitchFamily="34" charset="0"/>
                <a:cs typeface="Shonar Bangla" pitchFamily="34" charset="0"/>
              </a:rPr>
              <a:t>মূল্যায়ন</a:t>
            </a:r>
            <a:r>
              <a:rPr lang="en-US" sz="6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endParaRPr lang="en-US" sz="32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09600" y="2286000"/>
            <a:ext cx="2514600" cy="369332"/>
          </a:xfrm>
          <a:prstGeom prst="rect">
            <a:avLst/>
          </a:prstGeom>
          <a:ln w="12700">
            <a:solidFill>
              <a:srgbClr val="00206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উত্তরঃভিটামিন</a:t>
            </a:r>
            <a:r>
              <a:rPr lang="en-US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এ    </a:t>
            </a:r>
            <a:endParaRPr lang="en-US" b="1" dirty="0">
              <a:solidFill>
                <a:srgbClr val="00206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09600" y="3657600"/>
            <a:ext cx="2971800" cy="369332"/>
          </a:xfrm>
          <a:prstGeom prst="rect">
            <a:avLst/>
          </a:prstGeom>
          <a:ln w="12700">
            <a:solidFill>
              <a:srgbClr val="00206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উত্তরঃ</a:t>
            </a:r>
            <a:r>
              <a:rPr lang="en-US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অশ্রুগ্রন্থি</a:t>
            </a:r>
            <a:r>
              <a:rPr lang="en-US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থেকে</a:t>
            </a:r>
            <a:r>
              <a:rPr lang="en-US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   </a:t>
            </a:r>
            <a:endParaRPr lang="en-US" b="1" dirty="0">
              <a:solidFill>
                <a:srgbClr val="00206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09600" y="5181600"/>
            <a:ext cx="7162800" cy="646331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উত্তরঃ</a:t>
            </a:r>
            <a:r>
              <a:rPr lang="en-US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চক্ষুগোলকে</a:t>
            </a:r>
            <a:r>
              <a:rPr lang="en-US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আলোকরশ্মি</a:t>
            </a:r>
            <a:r>
              <a:rPr lang="en-US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প্রবেশ</a:t>
            </a:r>
            <a:r>
              <a:rPr lang="en-US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পুষ্টি</a:t>
            </a:r>
            <a:r>
              <a:rPr lang="en-US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সরবরাহ</a:t>
            </a:r>
            <a:r>
              <a:rPr lang="en-US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এবং</a:t>
            </a:r>
            <a:r>
              <a:rPr lang="en-US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চক্ষুগোলকের</a:t>
            </a:r>
            <a:r>
              <a:rPr lang="en-US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আকার</a:t>
            </a:r>
            <a:r>
              <a:rPr lang="en-US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বজায়</a:t>
            </a:r>
            <a:r>
              <a:rPr lang="en-US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রাখতে</a:t>
            </a:r>
            <a:r>
              <a:rPr lang="en-US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সহায়তা</a:t>
            </a:r>
            <a:r>
              <a:rPr lang="en-US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করে</a:t>
            </a:r>
            <a:r>
              <a:rPr lang="en-US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।  </a:t>
            </a:r>
            <a:endParaRPr lang="en-US" b="1" dirty="0">
              <a:solidFill>
                <a:srgbClr val="00206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924810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6" grpId="0" animBg="1"/>
      <p:bldP spid="37" grpId="0" animBg="1"/>
      <p:bldP spid="59" grpId="0" animBg="1"/>
      <p:bldP spid="61" grpId="0" animBg="1"/>
      <p:bldP spid="62" grpId="0" animBg="1"/>
      <p:bldP spid="6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915400" y="0"/>
            <a:ext cx="2286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9382" y="6019800"/>
            <a:ext cx="8382000" cy="369332"/>
          </a:xfrm>
          <a:prstGeom prst="rect">
            <a:avLst/>
          </a:prstGeom>
          <a:noFill/>
          <a:ln w="12700">
            <a:solidFill>
              <a:schemeClr val="accent6">
                <a:lumMod val="20000"/>
                <a:lumOff val="8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মানুষের</a:t>
            </a:r>
            <a:r>
              <a:rPr lang="en-US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চোখের</a:t>
            </a:r>
            <a:r>
              <a:rPr lang="en-US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একটি</a:t>
            </a:r>
            <a:r>
              <a:rPr lang="en-US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চিত্র</a:t>
            </a:r>
            <a:r>
              <a:rPr lang="en-US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এঁকে</a:t>
            </a:r>
            <a:r>
              <a:rPr lang="en-US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এর</a:t>
            </a:r>
            <a:r>
              <a:rPr lang="en-US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বিভিন্ন</a:t>
            </a:r>
            <a:r>
              <a:rPr lang="en-US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অংশগুলোর</a:t>
            </a:r>
            <a:r>
              <a:rPr lang="en-US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কাজ</a:t>
            </a:r>
            <a:r>
              <a:rPr lang="en-US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লিখে</a:t>
            </a:r>
            <a:r>
              <a:rPr lang="en-US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আনবে</a:t>
            </a:r>
            <a:r>
              <a:rPr lang="en-US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।    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0" name="Picture 9" descr="I:\Containt-Six-Ten\New folder\BLDHM0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55300"/>
            <a:ext cx="7924800" cy="423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11382" y="591232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81000" y="3048000"/>
            <a:ext cx="8382000" cy="990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8479"/>
              </a:avLst>
            </a:prstTxWarp>
            <a:spAutoFit/>
          </a:bodyPr>
          <a:lstStyle/>
          <a:p>
            <a:r>
              <a:rPr lang="en-US" sz="5400" b="1" dirty="0" smtClean="0">
                <a:blipFill>
                  <a:blip r:embed="rId3"/>
                  <a:stretch>
                    <a:fillRect/>
                  </a:stretch>
                </a:blip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সবাইকে</a:t>
            </a:r>
            <a:r>
              <a:rPr lang="en-US" sz="54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ধন্যবাদ</a:t>
            </a:r>
            <a:r>
              <a:rPr lang="en-US" sz="54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8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endParaRPr lang="en-US" sz="4800" b="1" dirty="0">
              <a:solidFill>
                <a:srgbClr val="00206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915400" y="0"/>
            <a:ext cx="2286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5800" y="3782291"/>
            <a:ext cx="3657600" cy="1785104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74320" indent="-274320" algn="ctr">
              <a:spcBef>
                <a:spcPts val="600"/>
              </a:spcBef>
            </a:pPr>
            <a:r>
              <a:rPr lang="bn-IN" b="1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উত্তম কুমার চক্রবর্তী</a:t>
            </a:r>
            <a:endParaRPr lang="en-US" b="1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  <a:p>
            <a:pPr marL="274320" indent="-274320" algn="ctr">
              <a:spcBef>
                <a:spcPts val="600"/>
              </a:spcBef>
            </a:pPr>
            <a:r>
              <a:rPr lang="bn-BD" b="1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সহকা</a:t>
            </a:r>
            <a:r>
              <a:rPr lang="en-US" b="1" dirty="0" err="1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রী</a:t>
            </a:r>
            <a:r>
              <a:rPr lang="en-US" b="1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সিঃশিঃহোমনা</a:t>
            </a:r>
            <a:r>
              <a:rPr lang="en-US" b="1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কফিল</a:t>
            </a:r>
            <a:r>
              <a:rPr lang="en-US" b="1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উদ্দিন</a:t>
            </a:r>
            <a:r>
              <a:rPr lang="bn-IN" b="1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পাইলট</a:t>
            </a:r>
            <a:r>
              <a:rPr lang="en-US" b="1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274320" indent="-274320" algn="ctr">
              <a:spcBef>
                <a:spcPts val="600"/>
              </a:spcBef>
            </a:pPr>
            <a:r>
              <a:rPr lang="en-US" b="1" dirty="0" err="1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b="1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b="1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b="1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  <a:p>
            <a:pPr marL="274320" indent="-274320" algn="ctr">
              <a:spcBef>
                <a:spcPts val="600"/>
              </a:spcBef>
            </a:pPr>
            <a:r>
              <a:rPr lang="en-US" b="1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আইডি-২১</a:t>
            </a:r>
          </a:p>
          <a:p>
            <a:pPr marL="274320" indent="-274320" algn="ctr">
              <a:spcBef>
                <a:spcPts val="600"/>
              </a:spcBef>
            </a:pPr>
            <a:r>
              <a:rPr lang="en-US" b="1" dirty="0" err="1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হোমনা-কুমিল্লা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15400" y="0"/>
            <a:ext cx="2286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76300" y="396994"/>
            <a:ext cx="6934200" cy="5078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prstTxWarp prst="textChevron">
              <a:avLst/>
            </a:prstTxWarp>
            <a:spAutoFit/>
          </a:bodyPr>
          <a:lstStyle/>
          <a:p>
            <a:pPr algn="ctr"/>
            <a:r>
              <a:rPr lang="en-US" sz="3200" b="1" dirty="0" err="1" smtClean="0">
                <a:latin typeface="Shonar Bangla" pitchFamily="34" charset="0"/>
                <a:cs typeface="Shonar Bangla" pitchFamily="34" charset="0"/>
              </a:rPr>
              <a:t>পরিচিতি</a:t>
            </a:r>
            <a:r>
              <a:rPr lang="en-US" sz="32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endParaRPr lang="en-US" sz="3200" dirty="0">
              <a:solidFill>
                <a:srgbClr val="00206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29200" y="3761509"/>
            <a:ext cx="3352800" cy="216982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শ্রেনি-৬ষ্ঠ</a:t>
            </a:r>
            <a:endParaRPr lang="en-US" b="1" dirty="0" smtClean="0">
              <a:solidFill>
                <a:srgbClr val="00206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pPr algn="ctr"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 err="1" smtClean="0">
                <a:solidFill>
                  <a:srgbClr val="00206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বিষয়ঃবিজ্ঞান</a:t>
            </a:r>
            <a:endParaRPr 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pPr algn="ctr">
              <a:lnSpc>
                <a:spcPct val="150000"/>
              </a:lnSpc>
              <a:buFont typeface="Wingdings" pitchFamily="2" charset="2"/>
              <a:buChar char="v"/>
            </a:pPr>
            <a:r>
              <a:rPr lang="bn-IN" b="1" dirty="0" smtClean="0">
                <a:solidFill>
                  <a:srgbClr val="00206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অধ্যায়ঃ</a:t>
            </a:r>
            <a:r>
              <a:rPr lang="en-US" b="1" dirty="0" err="1" smtClean="0">
                <a:solidFill>
                  <a:srgbClr val="00206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ষষ্ঠ</a:t>
            </a:r>
            <a:r>
              <a:rPr lang="en-US" b="1" dirty="0" smtClean="0">
                <a:solidFill>
                  <a:srgbClr val="00206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v"/>
            </a:pPr>
            <a:r>
              <a:rPr lang="bn-IN" b="1" dirty="0" smtClean="0">
                <a:solidFill>
                  <a:srgbClr val="00206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তারিখঃ </a:t>
            </a:r>
            <a:r>
              <a:rPr lang="en-US" b="1" dirty="0" smtClean="0">
                <a:solidFill>
                  <a:srgbClr val="00206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১০</a:t>
            </a:r>
            <a:r>
              <a:rPr lang="bn-IN" b="1" dirty="0" smtClean="0">
                <a:solidFill>
                  <a:srgbClr val="00206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/</a:t>
            </a:r>
            <a:r>
              <a:rPr lang="en-US" b="1" dirty="0" smtClean="0">
                <a:solidFill>
                  <a:srgbClr val="00206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০৪</a:t>
            </a:r>
            <a:r>
              <a:rPr lang="bn-IN" b="1" dirty="0" smtClean="0">
                <a:solidFill>
                  <a:srgbClr val="00206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/</a:t>
            </a:r>
            <a:r>
              <a:rPr lang="en-US" b="1" dirty="0" smtClean="0">
                <a:solidFill>
                  <a:srgbClr val="00206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২০২০</a:t>
            </a:r>
            <a:endParaRPr lang="en-US" b="1" dirty="0">
              <a:solidFill>
                <a:srgbClr val="00206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11" name="Picture 10" descr="IMG -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1143000"/>
            <a:ext cx="2438400" cy="2286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2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533400"/>
            <a:ext cx="5080000" cy="4876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915400" y="0"/>
            <a:ext cx="2286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447800" y="1295400"/>
            <a:ext cx="5181600" cy="914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এসো</a:t>
            </a:r>
            <a:r>
              <a:rPr lang="en-US" sz="2400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আমরা</a:t>
            </a:r>
            <a:r>
              <a:rPr lang="en-US" sz="2400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ছবি</a:t>
            </a:r>
            <a:r>
              <a:rPr lang="en-US" sz="2400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দেখি</a:t>
            </a:r>
            <a:r>
              <a:rPr lang="en-US" sz="2400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</a:t>
            </a:r>
            <a:endParaRPr lang="en-US" sz="2400" dirty="0">
              <a:solidFill>
                <a:srgbClr val="7030A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38400" y="57150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ছবিতে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কী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দেখা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যাচ্ছে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 ?   </a:t>
            </a:r>
            <a:endParaRPr lang="en-US" sz="4000" b="1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05200" y="56388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মানবদেহ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 </a:t>
            </a:r>
            <a:endParaRPr lang="en-US" sz="4000" b="1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9800" y="55626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মানবদেহ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কী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নিয়ে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গঠিত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?  </a:t>
            </a:r>
            <a:endParaRPr lang="en-US" sz="4000" b="1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47800" y="5486400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বিভিন্ন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অঙ্গ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নিয়ে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মানবদেহ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গঠিত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। </a:t>
            </a:r>
            <a:endParaRPr lang="en-US" sz="4000" b="1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62200" y="54102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নাক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কী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ধরণের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অঙ্গ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? </a:t>
            </a:r>
            <a:endParaRPr lang="en-US" sz="4000" b="1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76400" y="548640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অনুভূতিপ্রবণ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বা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সংবেদি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অঙ্গ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।  </a:t>
            </a:r>
            <a:endParaRPr lang="en-US" sz="4000" b="1" dirty="0"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6" grpId="0"/>
      <p:bldP spid="16" grpId="1"/>
      <p:bldP spid="17" grpId="0"/>
      <p:bldP spid="17" grpId="1"/>
      <p:bldP spid="12" grpId="0"/>
      <p:bldP spid="12" grpId="1"/>
      <p:bldP spid="19" grpId="0"/>
      <p:bldP spid="19" grpId="1"/>
      <p:bldP spid="20" grpId="0"/>
      <p:bldP spid="20" grpId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915400" y="0"/>
            <a:ext cx="2286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122552" y="2895600"/>
            <a:ext cx="4648200" cy="463391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4800" b="1" dirty="0" err="1" smtClean="0">
                <a:solidFill>
                  <a:schemeClr val="accent6">
                    <a:lumMod val="75000"/>
                  </a:schemeClr>
                </a:solidFill>
                <a:latin typeface="Shonar Bangla" pitchFamily="34" charset="0"/>
                <a:cs typeface="Shonar Bangla" pitchFamily="34" charset="0"/>
              </a:rPr>
              <a:t>সংবেদি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800" b="1" dirty="0" err="1" smtClean="0">
                <a:solidFill>
                  <a:schemeClr val="accent6">
                    <a:lumMod val="75000"/>
                  </a:schemeClr>
                </a:solidFill>
                <a:latin typeface="Shonar Bangla" pitchFamily="34" charset="0"/>
                <a:cs typeface="Shonar Bangla" pitchFamily="34" charset="0"/>
              </a:rPr>
              <a:t>অঙ্গ</a:t>
            </a:r>
            <a:endParaRPr lang="en-US" sz="8800" b="1" dirty="0">
              <a:solidFill>
                <a:schemeClr val="accent6">
                  <a:lumMod val="75000"/>
                </a:schemeClr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0" y="1143000"/>
            <a:ext cx="5562600" cy="45720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>
                <a:gd name="adj" fmla="val 0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2000" b="1" dirty="0" err="1" smtClean="0">
                <a:ln w="11430"/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আমাদের</a:t>
            </a:r>
            <a:r>
              <a:rPr lang="en-US" sz="2000" b="1" dirty="0" smtClean="0">
                <a:ln w="11430"/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ln w="11430"/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আজকের</a:t>
            </a:r>
            <a:r>
              <a:rPr lang="en-US" sz="2000" b="1" dirty="0" smtClean="0">
                <a:ln w="11430"/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ln w="11430"/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পাঠ</a:t>
            </a:r>
            <a:r>
              <a:rPr lang="en-US" sz="2000" b="1" dirty="0" smtClean="0">
                <a:ln w="11430"/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-</a:t>
            </a:r>
            <a:r>
              <a:rPr lang="en-US" sz="20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endParaRPr lang="en-US" sz="20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915400" y="0"/>
            <a:ext cx="2286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07916" y="2349912"/>
            <a:ext cx="615008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১। </a:t>
            </a:r>
            <a:r>
              <a:rPr lang="en-US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সংবেদি</a:t>
            </a:r>
            <a:r>
              <a:rPr lang="en-US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অঙ্গ</a:t>
            </a:r>
            <a:r>
              <a:rPr lang="en-US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কী</a:t>
            </a:r>
            <a:r>
              <a:rPr lang="en-US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তা</a:t>
            </a:r>
            <a:r>
              <a:rPr lang="en-US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বলতে</a:t>
            </a:r>
            <a:r>
              <a:rPr lang="bn-IN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পা</a:t>
            </a:r>
            <a:r>
              <a:rPr lang="bn-IN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রবে</a:t>
            </a:r>
            <a:r>
              <a:rPr lang="en-US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IN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।</a:t>
            </a:r>
            <a:endParaRPr lang="en-US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3276600"/>
            <a:ext cx="754380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২। </a:t>
            </a:r>
            <a:r>
              <a:rPr lang="en-US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চোখের</a:t>
            </a:r>
            <a:r>
              <a:rPr lang="en-US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গঠন</a:t>
            </a:r>
            <a:r>
              <a:rPr lang="en-US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ও </a:t>
            </a:r>
            <a:r>
              <a:rPr lang="en-US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কাজ</a:t>
            </a:r>
            <a:r>
              <a:rPr lang="en-US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smtClean="0">
                <a:latin typeface="Shonar Bangla" panose="020B0502040204020203" pitchFamily="34" charset="0"/>
                <a:cs typeface="Shonar Bangla" panose="020B0502040204020203" pitchFamily="34" charset="0"/>
                <a:sym typeface="Symbol"/>
              </a:rPr>
              <a:t> </a:t>
            </a:r>
            <a:r>
              <a:rPr lang="bn-IN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ব্যাখ্যা করতে পারবে।</a:t>
            </a:r>
            <a:endParaRPr lang="en-US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4267200"/>
            <a:ext cx="762000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৩</a:t>
            </a:r>
            <a:r>
              <a:rPr lang="bn-IN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। </a:t>
            </a:r>
            <a:r>
              <a:rPr lang="en-US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চোখের</a:t>
            </a:r>
            <a:r>
              <a:rPr lang="en-US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যত্ন</a:t>
            </a:r>
            <a:r>
              <a:rPr lang="en-US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নেওয়ার</a:t>
            </a:r>
            <a:r>
              <a:rPr lang="en-US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কৌশল</a:t>
            </a:r>
            <a:r>
              <a:rPr lang="en-US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smtClean="0">
                <a:latin typeface="Shonar Bangla" panose="020B0502040204020203" pitchFamily="34" charset="0"/>
                <a:cs typeface="Shonar Bangla" panose="020B0502040204020203" pitchFamily="34" charset="0"/>
                <a:sym typeface="Symbol"/>
              </a:rPr>
              <a:t> </a:t>
            </a:r>
            <a:r>
              <a:rPr lang="bn-IN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ব্যাখ্যা করতে</a:t>
            </a:r>
            <a:r>
              <a:rPr lang="en-US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IN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পারবে</a:t>
            </a:r>
            <a:r>
              <a:rPr lang="en-US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।</a:t>
            </a:r>
            <a:endParaRPr lang="en-US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76400" y="762000"/>
            <a:ext cx="55626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>
            <a:prstTxWarp prst="textChevron">
              <a:avLst/>
            </a:prstTxWarp>
            <a:spAutoFit/>
          </a:bodyPr>
          <a:lstStyle/>
          <a:p>
            <a:r>
              <a:rPr lang="en-US" sz="24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এই</a:t>
            </a:r>
            <a:r>
              <a:rPr lang="en-US" sz="2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পাঠ</a:t>
            </a:r>
            <a:r>
              <a:rPr lang="en-US" sz="2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শেষে</a:t>
            </a:r>
            <a:r>
              <a:rPr lang="en-US" sz="2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শিক্ষার্থীরা</a:t>
            </a:r>
            <a:r>
              <a:rPr lang="en-US" sz="2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- </a:t>
            </a:r>
            <a:endParaRPr lang="en-US" sz="10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1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219200"/>
            <a:ext cx="2577075" cy="3990975"/>
          </a:xfrm>
          <a:prstGeom prst="rect">
            <a:avLst/>
          </a:prstGeom>
        </p:spPr>
      </p:pic>
      <p:pic>
        <p:nvPicPr>
          <p:cNvPr id="17" name="Picture 16" descr="s21.jpg"/>
          <p:cNvPicPr>
            <a:picLocks noChangeAspect="1"/>
          </p:cNvPicPr>
          <p:nvPr/>
        </p:nvPicPr>
        <p:blipFill>
          <a:blip r:embed="rId3"/>
          <a:srcRect l="26000" r="26000"/>
          <a:stretch>
            <a:fillRect/>
          </a:stretch>
        </p:blipFill>
        <p:spPr>
          <a:xfrm>
            <a:off x="4267200" y="1676400"/>
            <a:ext cx="1371600" cy="28575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915400" y="0"/>
            <a:ext cx="2286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14600" y="457200"/>
            <a:ext cx="3733800" cy="479286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sz="4000" b="1" dirty="0" err="1" smtClean="0">
                <a:latin typeface="Shonar Bangla" pitchFamily="34" charset="0"/>
                <a:cs typeface="Shonar Bangla" pitchFamily="34" charset="0"/>
                <a:sym typeface="Symbol"/>
              </a:rPr>
              <a:t>সংবেদি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  <a:sym typeface="Symbol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  <a:sym typeface="Symbol"/>
              </a:rPr>
              <a:t>অঙ্গ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  <a:sym typeface="Symbol"/>
              </a:rPr>
              <a:t>   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803564" y="5127578"/>
            <a:ext cx="76962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206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b="1" dirty="0" err="1" smtClean="0">
                <a:latin typeface="Shonar Bangla" pitchFamily="34" charset="0"/>
                <a:cs typeface="Shonar Bangla" pitchFamily="34" charset="0"/>
                <a:sym typeface="Symbol"/>
              </a:rPr>
              <a:t>লোকটিকে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  <a:sym typeface="Symbol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  <a:sym typeface="Symbol"/>
              </a:rPr>
              <a:t>স্পর্শ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  <a:sym typeface="Symbol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  <a:sym typeface="Symbol"/>
              </a:rPr>
              <a:t>করল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  <a:sym typeface="Symbol"/>
              </a:rPr>
              <a:t>।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  <a:sym typeface="Symbol"/>
              </a:rPr>
              <a:t>ত্বক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  <a:sym typeface="Symbol"/>
              </a:rPr>
              <a:t> এ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  <a:sym typeface="Symbol"/>
              </a:rPr>
              <a:t>খবর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  <a:sym typeface="Symbol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  <a:sym typeface="Symbol"/>
              </a:rPr>
              <a:t>মস্তিষ্ককে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  <a:sym typeface="Symbol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  <a:sym typeface="Symbol"/>
              </a:rPr>
              <a:t>জানিয়ে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  <a:sym typeface="Symbol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  <a:sym typeface="Symbol"/>
              </a:rPr>
              <a:t>দিল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  <a:sym typeface="Symbol"/>
              </a:rPr>
              <a:t>।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  <a:sym typeface="Symbol"/>
              </a:rPr>
              <a:t>মস্তিষ্কের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  <a:sym typeface="Symbol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  <a:sym typeface="Symbol"/>
              </a:rPr>
              <a:t>হুকুমে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  <a:sym typeface="Symbol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  <a:sym typeface="Symbol"/>
              </a:rPr>
              <a:t>লোকটি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  <a:sym typeface="Symbol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  <a:sym typeface="Symbol"/>
              </a:rPr>
              <a:t>ঘুরে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  <a:sym typeface="Symbol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  <a:sym typeface="Symbol"/>
              </a:rPr>
              <a:t>দাঁড়াল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  <a:sym typeface="Symbol"/>
              </a:rPr>
              <a:t> ।    </a:t>
            </a:r>
            <a:endParaRPr lang="en-US" dirty="0"/>
          </a:p>
        </p:txBody>
      </p:sp>
      <p:pic>
        <p:nvPicPr>
          <p:cNvPr id="15" name="Picture 14" descr="s19.jpg"/>
          <p:cNvPicPr>
            <a:picLocks noChangeAspect="1"/>
          </p:cNvPicPr>
          <p:nvPr/>
        </p:nvPicPr>
        <p:blipFill>
          <a:blip r:embed="rId4"/>
          <a:srcRect l="20115" t="7016" r="33908"/>
          <a:stretch>
            <a:fillRect/>
          </a:stretch>
        </p:blipFill>
        <p:spPr>
          <a:xfrm rot="5400000" flipV="1">
            <a:off x="6438900" y="800100"/>
            <a:ext cx="1219200" cy="3429000"/>
          </a:xfrm>
          <a:prstGeom prst="rect">
            <a:avLst/>
          </a:prstGeom>
        </p:spPr>
      </p:pic>
      <p:pic>
        <p:nvPicPr>
          <p:cNvPr id="13" name="Picture 12" descr="s22.jpg"/>
          <p:cNvPicPr>
            <a:picLocks noChangeAspect="1"/>
          </p:cNvPicPr>
          <p:nvPr/>
        </p:nvPicPr>
        <p:blipFill>
          <a:blip r:embed="rId5"/>
          <a:srcRect l="31333" r="34000"/>
          <a:stretch>
            <a:fillRect/>
          </a:stretch>
        </p:blipFill>
        <p:spPr>
          <a:xfrm>
            <a:off x="4495800" y="1524000"/>
            <a:ext cx="1143000" cy="28956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5855" y="5093732"/>
            <a:ext cx="76962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206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b="1" dirty="0" err="1" smtClean="0">
                <a:latin typeface="Shonar Bangla" pitchFamily="34" charset="0"/>
                <a:cs typeface="Shonar Bangla" pitchFamily="34" charset="0"/>
                <a:sym typeface="Symbol"/>
              </a:rPr>
              <a:t>যে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  <a:sym typeface="Symbol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  <a:sym typeface="Symbol"/>
              </a:rPr>
              <a:t>অঙ্গগুলোর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  <a:sym typeface="Symbol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  <a:sym typeface="Symbol"/>
              </a:rPr>
              <a:t>সাহায্যে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  <a:sym typeface="Symbol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  <a:sym typeface="Symbol"/>
              </a:rPr>
              <a:t>আমরা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  <a:sym typeface="Symbol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  <a:sym typeface="Symbol"/>
              </a:rPr>
              <a:t>অনুভব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  <a:sym typeface="Symbol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  <a:sym typeface="Symbol"/>
              </a:rPr>
              <a:t>করতে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  <a:sym typeface="Symbol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  <a:sym typeface="Symbol"/>
              </a:rPr>
              <a:t>পারি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  <a:sym typeface="Symbol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  <a:sym typeface="Symbol"/>
              </a:rPr>
              <a:t>সেগুলোকে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  <a:sym typeface="Symbol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  <a:sym typeface="Symbol"/>
              </a:rPr>
              <a:t>সংবেদি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  <a:sym typeface="Symbol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  <a:sym typeface="Symbol"/>
              </a:rPr>
              <a:t>অঙ্গ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  <a:sym typeface="Symbol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  <a:sym typeface="Symbol"/>
              </a:rPr>
              <a:t>বলা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  <a:sym typeface="Symbol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  <a:sym typeface="Symbol"/>
              </a:rPr>
              <a:t>হয়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  <a:sym typeface="Symbol"/>
              </a:rPr>
              <a:t>  ।   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143000" y="533400"/>
            <a:ext cx="7239000" cy="479286"/>
          </a:xfrm>
          <a:prstGeom prst="rect">
            <a:avLst/>
          </a:prstGeom>
        </p:spPr>
        <p:txBody>
          <a:bodyPr wrap="square">
            <a:prstTxWarp prst="textPlain">
              <a:avLst>
                <a:gd name="adj" fmla="val 49592"/>
              </a:avLst>
            </a:prstTxWarp>
            <a:spAutoFit/>
          </a:bodyPr>
          <a:lstStyle/>
          <a:p>
            <a:r>
              <a:rPr lang="en-US" sz="4000" b="1" dirty="0" err="1" smtClean="0">
                <a:latin typeface="Shonar Bangla" pitchFamily="34" charset="0"/>
                <a:cs typeface="Shonar Bangla" pitchFamily="34" charset="0"/>
                <a:sym typeface="Symbol"/>
              </a:rPr>
              <a:t>এসো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  <a:sym typeface="Symbol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  <a:sym typeface="Symbol"/>
              </a:rPr>
              <a:t>দেখি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  <a:sym typeface="Symbol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  <a:sym typeface="Symbol"/>
              </a:rPr>
              <a:t>সংবেদি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  <a:sym typeface="Symbol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  <a:sym typeface="Symbol"/>
              </a:rPr>
              <a:t>অঙ্গ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  <a:sym typeface="Symbol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  <a:sym typeface="Symbol"/>
              </a:rPr>
              <a:t>কীভাবে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  <a:sym typeface="Symbol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  <a:sym typeface="Symbol"/>
              </a:rPr>
              <a:t>কাজ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  <a:sym typeface="Symbol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  <a:sym typeface="Symbol"/>
              </a:rPr>
              <a:t>করে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  <a:sym typeface="Symbol"/>
              </a:rPr>
              <a:t> ।    </a:t>
            </a:r>
            <a:endParaRPr lang="en-US" sz="4000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2" grpId="0" animBg="1"/>
      <p:bldP spid="12" grpId="1" animBg="1"/>
      <p:bldP spid="14" grpId="0" animBg="1"/>
      <p:bldP spid="18" grpId="0"/>
      <p:bldP spid="1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915400" y="0"/>
            <a:ext cx="2286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905000" y="4572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বলতো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সংবেদি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অঙ্গসমূহ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কী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latin typeface="Shonar Bangla" pitchFamily="34" charset="0"/>
                <a:cs typeface="Shonar Bangla" pitchFamily="34" charset="0"/>
              </a:rPr>
              <a:t>কী</a:t>
            </a:r>
            <a:r>
              <a:rPr lang="en-US" sz="3600" b="1" dirty="0" smtClean="0">
                <a:latin typeface="Shonar Bangla" pitchFamily="34" charset="0"/>
                <a:cs typeface="Shonar Bangla" pitchFamily="34" charset="0"/>
              </a:rPr>
              <a:t> ? </a:t>
            </a:r>
            <a:endParaRPr lang="en-US" sz="3600" b="1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21" name="Picture 20" descr="s29.jpg"/>
          <p:cNvPicPr>
            <a:picLocks noChangeAspect="1"/>
          </p:cNvPicPr>
          <p:nvPr/>
        </p:nvPicPr>
        <p:blipFill>
          <a:blip r:embed="rId2" cstate="print"/>
          <a:srcRect l="6667" r="5833"/>
          <a:stretch>
            <a:fillRect/>
          </a:stretch>
        </p:blipFill>
        <p:spPr>
          <a:xfrm>
            <a:off x="1905000" y="1219200"/>
            <a:ext cx="5029200" cy="3592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ctangular Callout 18"/>
          <p:cNvSpPr/>
          <p:nvPr/>
        </p:nvSpPr>
        <p:spPr>
          <a:xfrm>
            <a:off x="1905000" y="4953000"/>
            <a:ext cx="914400" cy="533400"/>
          </a:xfrm>
          <a:prstGeom prst="wedgeRectCallout">
            <a:avLst>
              <a:gd name="adj1" fmla="val 133774"/>
              <a:gd name="adj2" fmla="val -490495"/>
            </a:avLst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কান</a:t>
            </a:r>
            <a:endParaRPr lang="en-US" b="1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0" name="Rectangular Callout 19"/>
          <p:cNvSpPr/>
          <p:nvPr/>
        </p:nvSpPr>
        <p:spPr>
          <a:xfrm>
            <a:off x="914400" y="3124200"/>
            <a:ext cx="838200" cy="609600"/>
          </a:xfrm>
          <a:prstGeom prst="wedgeRectCallout">
            <a:avLst>
              <a:gd name="adj1" fmla="val 329117"/>
              <a:gd name="adj2" fmla="val -179436"/>
            </a:avLst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চোখ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endParaRPr lang="en-US" b="1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5" name="Rectangular Callout 24"/>
          <p:cNvSpPr/>
          <p:nvPr/>
        </p:nvSpPr>
        <p:spPr>
          <a:xfrm>
            <a:off x="4419600" y="5410200"/>
            <a:ext cx="685800" cy="609600"/>
          </a:xfrm>
          <a:prstGeom prst="wedgeRectCallout">
            <a:avLst>
              <a:gd name="adj1" fmla="val -151738"/>
              <a:gd name="adj2" fmla="val -232662"/>
            </a:avLst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ত্বক</a:t>
            </a:r>
            <a:r>
              <a:rPr lang="en-US" sz="3200" b="1" dirty="0" smtClean="0">
                <a:latin typeface="Shonar Bangla" pitchFamily="34" charset="0"/>
                <a:cs typeface="Shonar Bangla" pitchFamily="34" charset="0"/>
              </a:rPr>
              <a:t>    </a:t>
            </a:r>
            <a:endParaRPr lang="en-US" sz="3200" b="1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6" name="Rectangular Callout 25"/>
          <p:cNvSpPr/>
          <p:nvPr/>
        </p:nvSpPr>
        <p:spPr>
          <a:xfrm>
            <a:off x="7315200" y="3124200"/>
            <a:ext cx="914400" cy="609600"/>
          </a:xfrm>
          <a:prstGeom prst="wedgeRectCallout">
            <a:avLst>
              <a:gd name="adj1" fmla="val -319710"/>
              <a:gd name="adj2" fmla="val -82662"/>
            </a:avLst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নাক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 </a:t>
            </a:r>
            <a:endParaRPr lang="en-US" b="1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0" name="Rectangular Callout 29"/>
          <p:cNvSpPr/>
          <p:nvPr/>
        </p:nvSpPr>
        <p:spPr>
          <a:xfrm>
            <a:off x="6324600" y="4953000"/>
            <a:ext cx="1066800" cy="609600"/>
          </a:xfrm>
          <a:prstGeom prst="wedgeRectCallout">
            <a:avLst>
              <a:gd name="adj1" fmla="val -230540"/>
              <a:gd name="adj2" fmla="val -285887"/>
            </a:avLst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জিহবা</a:t>
            </a:r>
            <a:r>
              <a:rPr lang="en-US" sz="3200" b="1" dirty="0" smtClean="0">
                <a:latin typeface="Shonar Bangla" pitchFamily="34" charset="0"/>
                <a:cs typeface="Shonar Bangla" pitchFamily="34" charset="0"/>
              </a:rPr>
              <a:t>   </a:t>
            </a:r>
            <a:endParaRPr lang="en-US" sz="3200" b="1" dirty="0"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40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9" grpId="0" animBg="1"/>
      <p:bldP spid="20" grpId="0" animBg="1"/>
      <p:bldP spid="25" grpId="0" animBg="1"/>
      <p:bldP spid="26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915400" y="0"/>
            <a:ext cx="2286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864427" y="803564"/>
            <a:ext cx="4953000" cy="623500"/>
          </a:xfrm>
          <a:prstGeom prst="rect">
            <a:avLst/>
          </a:prstGeom>
          <a:solidFill>
            <a:schemeClr val="bg2"/>
          </a:solidFill>
          <a:ln w="12700">
            <a:solidFill>
              <a:srgbClr val="00206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একক</a:t>
            </a:r>
            <a:r>
              <a:rPr lang="en-US" sz="60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কাজ</a:t>
            </a:r>
            <a:r>
              <a:rPr lang="en-US" sz="60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sz="6000" b="1" dirty="0">
              <a:solidFill>
                <a:srgbClr val="00B05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95400" y="2851225"/>
            <a:ext cx="6477000" cy="315843"/>
          </a:xfrm>
          <a:prstGeom prst="rect">
            <a:avLst/>
          </a:prstGeom>
          <a:solidFill>
            <a:schemeClr val="bg2"/>
          </a:solidFill>
          <a:ln w="12700">
            <a:solidFill>
              <a:srgbClr val="00206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sz="40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নিচের</a:t>
            </a:r>
            <a:r>
              <a:rPr lang="en-US" sz="40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সংবেদি</a:t>
            </a:r>
            <a:r>
              <a:rPr lang="en-US" sz="40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অঙ্গগুলোর</a:t>
            </a:r>
            <a:r>
              <a:rPr lang="en-US" sz="40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কাজ</a:t>
            </a:r>
            <a:r>
              <a:rPr lang="en-US" sz="40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লিখ</a:t>
            </a:r>
            <a:r>
              <a:rPr lang="en-US" sz="40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। 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  </a:t>
            </a:r>
            <a:endParaRPr lang="en-US" sz="36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11" name="Picture 10" descr="s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114800"/>
            <a:ext cx="1419225" cy="1733549"/>
          </a:xfrm>
          <a:prstGeom prst="rect">
            <a:avLst/>
          </a:prstGeom>
        </p:spPr>
      </p:pic>
      <p:pic>
        <p:nvPicPr>
          <p:cNvPr id="18" name="Picture 17" descr="s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927" y="4128655"/>
            <a:ext cx="1905000" cy="1719694"/>
          </a:xfrm>
          <a:prstGeom prst="rect">
            <a:avLst/>
          </a:prstGeom>
        </p:spPr>
      </p:pic>
      <p:pic>
        <p:nvPicPr>
          <p:cNvPr id="19" name="Picture 18" descr="s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6464" y="4160807"/>
            <a:ext cx="1490663" cy="1687543"/>
          </a:xfrm>
          <a:prstGeom prst="rect">
            <a:avLst/>
          </a:prstGeom>
        </p:spPr>
      </p:pic>
      <p:pic>
        <p:nvPicPr>
          <p:cNvPr id="20" name="Picture 19" descr="s16.jpg"/>
          <p:cNvPicPr>
            <a:picLocks noChangeAspect="1"/>
          </p:cNvPicPr>
          <p:nvPr/>
        </p:nvPicPr>
        <p:blipFill>
          <a:blip r:embed="rId5"/>
          <a:srcRect l="21918" r="19635" b="3825"/>
          <a:stretch>
            <a:fillRect/>
          </a:stretch>
        </p:blipFill>
        <p:spPr>
          <a:xfrm>
            <a:off x="5638800" y="4204855"/>
            <a:ext cx="1219200" cy="1676400"/>
          </a:xfrm>
          <a:prstGeom prst="rect">
            <a:avLst/>
          </a:prstGeom>
        </p:spPr>
      </p:pic>
      <p:pic>
        <p:nvPicPr>
          <p:cNvPr id="21" name="Picture 20" descr="s5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0400" y="4204854"/>
            <a:ext cx="1185736" cy="1643495"/>
          </a:xfrm>
          <a:prstGeom prst="rect">
            <a:avLst/>
          </a:prstGeom>
        </p:spPr>
      </p:pic>
      <p:pic>
        <p:nvPicPr>
          <p:cNvPr id="22" name="Picture 21" descr="s52.jpg"/>
          <p:cNvPicPr>
            <a:picLocks noChangeAspect="1"/>
          </p:cNvPicPr>
          <p:nvPr/>
        </p:nvPicPr>
        <p:blipFill>
          <a:blip r:embed="rId7"/>
          <a:srcRect r="5882"/>
          <a:stretch>
            <a:fillRect/>
          </a:stretch>
        </p:blipFill>
        <p:spPr>
          <a:xfrm>
            <a:off x="381000" y="568036"/>
            <a:ext cx="2286000" cy="159067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38200" y="1323201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সময়ঃ</a:t>
            </a:r>
            <a:r>
              <a:rPr lang="en-US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৫ </a:t>
            </a:r>
            <a:r>
              <a:rPr lang="en-US" sz="1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মিনিট</a:t>
            </a:r>
            <a:r>
              <a:rPr lang="en-US" sz="1200" b="1" dirty="0" smtClean="0">
                <a:latin typeface="Shonar Bangla" pitchFamily="34" charset="0"/>
                <a:cs typeface="Shonar Bangla" pitchFamily="34" charset="0"/>
              </a:rPr>
              <a:t> </a:t>
            </a:r>
            <a:endParaRPr lang="en-US" sz="1200" b="1" dirty="0"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533400"/>
            <a:ext cx="8001000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915400" y="0"/>
            <a:ext cx="2286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38400" y="5715000"/>
            <a:ext cx="4495800" cy="38100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চোখ</a:t>
            </a:r>
            <a:r>
              <a:rPr lang="en-US" sz="36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কীভাবে</a:t>
            </a:r>
            <a:r>
              <a:rPr lang="en-US" sz="36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গঠিত</a:t>
            </a:r>
            <a:r>
              <a:rPr lang="en-US" sz="36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 ? </a:t>
            </a:r>
            <a:endParaRPr lang="en-US" sz="3200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5796</TotalTime>
  <Words>293</Words>
  <Application>Microsoft Office PowerPoint</Application>
  <PresentationFormat>On-screen Show (4:3)</PresentationFormat>
  <Paragraphs>62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Waveform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 PC</dc:creator>
  <cp:lastModifiedBy>ismail - [2010]</cp:lastModifiedBy>
  <cp:revision>669</cp:revision>
  <dcterms:created xsi:type="dcterms:W3CDTF">2006-08-16T00:00:00Z</dcterms:created>
  <dcterms:modified xsi:type="dcterms:W3CDTF">2020-06-01T17:40:39Z</dcterms:modified>
</cp:coreProperties>
</file>