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Oswald" panose="020B0604020202020204" charset="0"/>
      <p:regular r:id="rId13"/>
      <p:bold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Roboto Condensed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a982855a1eb1f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a982855a1eb1f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93e18995f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93e18995f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1dc46ee7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1dc46ee7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a982855a1eb1f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da982855a1eb1f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1ddc3ebb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1ddc3ebb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920238" y="3619087"/>
            <a:ext cx="2223764" cy="1758243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11" y="-225239"/>
            <a:ext cx="1864341" cy="1336791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99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7139857" y="3388813"/>
            <a:ext cx="2004151" cy="2039643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6634640" y="3192329"/>
            <a:ext cx="2509349" cy="2272844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10" y="-280720"/>
            <a:ext cx="2324963" cy="1629694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8" name="Google Shape;58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3" name="Google Shape;63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4" name="Google Shape;64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6" name="Google Shape;76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81" name="Google Shape;81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82" name="Google Shape;82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7"/>
          <p:cNvGrpSpPr/>
          <p:nvPr/>
        </p:nvGrpSpPr>
        <p:grpSpPr>
          <a:xfrm>
            <a:off x="6791633" y="3181575"/>
            <a:ext cx="2352143" cy="2284388"/>
            <a:chOff x="6172200" y="2656118"/>
            <a:chExt cx="2971754" cy="2886151"/>
          </a:xfrm>
        </p:grpSpPr>
        <p:sp>
          <p:nvSpPr>
            <p:cNvPr id="93" name="Google Shape;93;p7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98" name="Google Shape;98;p7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99" name="Google Shape;99;p7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2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11" name="Google Shape;111;p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16" name="Google Shape;116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7" name="Google Shape;117;p8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9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26" name="Google Shape;126;p9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31" name="Google Shape;131;p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32" name="Google Shape;132;p9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37" name="Google Shape;137;p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9" name="Google Shape;1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rgbClr val="3796B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0"/>
          <p:cNvGrpSpPr/>
          <p:nvPr/>
        </p:nvGrpSpPr>
        <p:grpSpPr>
          <a:xfrm>
            <a:off x="6788577" y="3114518"/>
            <a:ext cx="2355412" cy="2328835"/>
            <a:chOff x="6172200" y="2656118"/>
            <a:chExt cx="2971754" cy="2886151"/>
          </a:xfrm>
        </p:grpSpPr>
        <p:sp>
          <p:nvSpPr>
            <p:cNvPr id="142" name="Google Shape;142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47" name="Google Shape;147;p10"/>
          <p:cNvGrpSpPr/>
          <p:nvPr/>
        </p:nvGrpSpPr>
        <p:grpSpPr>
          <a:xfrm>
            <a:off x="-26" y="-228035"/>
            <a:ext cx="1974033" cy="1313752"/>
            <a:chOff x="-32" y="-215963"/>
            <a:chExt cx="2163561" cy="1347300"/>
          </a:xfrm>
        </p:grpSpPr>
        <p:sp>
          <p:nvSpPr>
            <p:cNvPr id="148" name="Google Shape;148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spd="slow" p14:dur="17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ctrTitle"/>
          </p:nvPr>
        </p:nvSpPr>
        <p:spPr>
          <a:xfrm>
            <a:off x="694800" y="3172850"/>
            <a:ext cx="77544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জারন-বিজারন সমতাকরণ  (লেকচার-৩)</a:t>
            </a:r>
            <a:endParaRPr sz="4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694800" y="1840100"/>
            <a:ext cx="72993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রসায়ন ২য় পত্র, 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৩য় অধ্যায় (পরিমাণগত রসায়ন)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804300" y="4684800"/>
            <a:ext cx="37677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0700" y="7"/>
            <a:ext cx="1193400" cy="1041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804300" y="3978475"/>
            <a:ext cx="2106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২০-০৬-২০২০ ইং 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ctrTitle" idx="4294967295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শিক্ষক পরিচিতি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213" name="Google Shape;213;p24"/>
          <p:cNvSpPr txBox="1">
            <a:spLocks noGrp="1"/>
          </p:cNvSpPr>
          <p:nvPr>
            <p:ph type="subTitle" idx="4294967295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796BF"/>
                </a:solidFill>
                <a:latin typeface="Arial"/>
                <a:ea typeface="Arial"/>
                <a:cs typeface="Arial"/>
                <a:sym typeface="Arial"/>
              </a:rPr>
              <a:t>নীলা আক্তার</a:t>
            </a:r>
            <a:endParaRPr sz="3600" b="1">
              <a:solidFill>
                <a:srgbClr val="3796B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প্রভাষক, রসায়ন বিভাগ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এইচ আর মেমোরিয়াল কলেজ, খিলগাঁও, ঢাকা।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4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 rotWithShape="1">
          <a:blip r:embed="rId4">
            <a:alphaModFix/>
          </a:blip>
          <a:srcRect l="14223" t="17252" r="27437"/>
          <a:stretch/>
        </p:blipFill>
        <p:spPr>
          <a:xfrm>
            <a:off x="5252731" y="1189725"/>
            <a:ext cx="2241300" cy="2384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ctrTitle"/>
          </p:nvPr>
        </p:nvSpPr>
        <p:spPr>
          <a:xfrm>
            <a:off x="-578400" y="1152650"/>
            <a:ext cx="50745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0">
              <a:solidFill>
                <a:srgbClr val="3796B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শিখন ফল</a:t>
            </a:r>
            <a:endParaRPr sz="4500" b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subTitle" idx="1"/>
          </p:nvPr>
        </p:nvSpPr>
        <p:spPr>
          <a:xfrm>
            <a:off x="684500" y="2086175"/>
            <a:ext cx="5074500" cy="2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এই পাঠ শেষে শিক্ষার্থীরা …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১। দর্শক আয়ন কি?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২। জারণ -বিজারণ বিক্রিয়া সমতাকরণঃ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KMnO</a:t>
            </a:r>
            <a:r>
              <a:rPr lang="en" baseline="-25000">
                <a:solidFill>
                  <a:srgbClr val="000000"/>
                </a:solidFill>
              </a:rPr>
              <a:t>4</a:t>
            </a:r>
            <a:r>
              <a:rPr lang="en">
                <a:solidFill>
                  <a:srgbClr val="000000"/>
                </a:solidFill>
              </a:rPr>
              <a:t> + FeSO</a:t>
            </a:r>
            <a:r>
              <a:rPr lang="en" baseline="-25000">
                <a:solidFill>
                  <a:srgbClr val="000000"/>
                </a:solidFill>
              </a:rPr>
              <a:t>4</a:t>
            </a:r>
            <a:r>
              <a:rPr lang="en">
                <a:solidFill>
                  <a:srgbClr val="000000"/>
                </a:solidFill>
              </a:rPr>
              <a:t> + H</a:t>
            </a:r>
            <a:r>
              <a:rPr lang="en" baseline="-25000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SO</a:t>
            </a:r>
            <a:r>
              <a:rPr lang="en" baseline="-25000">
                <a:solidFill>
                  <a:srgbClr val="000000"/>
                </a:solidFill>
              </a:rPr>
              <a:t>4</a:t>
            </a:r>
            <a:r>
              <a:rPr lang="en">
                <a:solidFill>
                  <a:srgbClr val="000000"/>
                </a:solidFill>
              </a:rPr>
              <a:t> →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৩। আয়োডিমিতি ও আয়োডোমিতি বিক্রিয়া কি? উদাহরণ দাও।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4858450" y="86775"/>
            <a:ext cx="39846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1043825" y="15339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দর্শক আয়ন </a:t>
            </a:r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597625" y="2286000"/>
            <a:ext cx="5760300" cy="141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জারণ-বিজারণ বিক্রিয়ায় যে সব আয়ন , পরমাণু  বা মূলকের জারণ মানের কোনো পরিবর্তন হয়না তাকে  দর্শক আয়ন বলে ।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aseline="30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ctrTitle"/>
          </p:nvPr>
        </p:nvSpPr>
        <p:spPr>
          <a:xfrm>
            <a:off x="311700" y="134525"/>
            <a:ext cx="8520600" cy="5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3796B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জারণ -বিজারণ বিক্রিয়া সমতাকরণঃ</a:t>
            </a: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ubTitle" idx="1"/>
          </p:nvPr>
        </p:nvSpPr>
        <p:spPr>
          <a:xfrm>
            <a:off x="311700" y="873200"/>
            <a:ext cx="8520600" cy="40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KMnO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FeSO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H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→ </a:t>
            </a:r>
            <a:endParaRPr sz="1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প্রদত্ত বিক্রিয়াঃ  KMnO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FeSO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H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→ Fe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K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MnSO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H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 </a:t>
            </a:r>
            <a:endParaRPr sz="1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এখানে  KMnO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জারক এবং FeSO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বিজারক। </a:t>
            </a:r>
            <a:endParaRPr sz="1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জারণ অর্ধ-বিক্রিয়াঃ	Fe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2+  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→ Fe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3+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……………… (i)</a:t>
            </a:r>
            <a:endParaRPr sz="1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বিজারণ অর্ধ-বিক্রিয়াঃ 	MnO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+ 5e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+ 8H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→ Mn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2+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+ 4H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 …………..(ii)</a:t>
            </a:r>
            <a:endParaRPr sz="1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এখানে, (i) নং সমীকরণ কে 10 দ্বারা এবং (ii) নং সমীকরণ কে 2 দ্বারা গুণ করে যোগ করে পাই , </a:t>
            </a:r>
            <a:endParaRPr sz="1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10Fe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2+  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- 10e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→ 10Fe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3+</a:t>
            </a:r>
            <a:endParaRPr sz="1400" baseline="30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2MnO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+ 10e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+ 16H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→ 2Mn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2+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+ 8H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</a:t>
            </a:r>
            <a:endParaRPr sz="1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10Fe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2+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+ 2MnO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+ 16H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→ 10Fe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3+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+ 2Mn</a:t>
            </a:r>
            <a:r>
              <a:rPr lang="en" sz="1400" baseline="30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2+ 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+ 8H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</a:t>
            </a:r>
            <a:endParaRPr sz="1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প্রয়োজনীয় দর্শক আয়ন সবরাহ  করে পাই, </a:t>
            </a:r>
            <a:endParaRPr sz="1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2KMnO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+ 10FeSO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+ 8H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→ 5Fe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K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+ 2MnSO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+ 8H</a:t>
            </a:r>
            <a:r>
              <a:rPr lang="en" sz="1400" baseline="-25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 </a:t>
            </a:r>
            <a:endParaRPr sz="1400" baseline="30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1" name="Google Shape;241;p27"/>
          <p:cNvCxnSpPr/>
          <p:nvPr/>
        </p:nvCxnSpPr>
        <p:spPr>
          <a:xfrm>
            <a:off x="897125" y="3720075"/>
            <a:ext cx="661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2" name="Google Shape;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596775" y="137067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আয়োডিমিতি</a:t>
            </a:r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body" idx="1"/>
          </p:nvPr>
        </p:nvSpPr>
        <p:spPr>
          <a:xfrm>
            <a:off x="596775" y="1871950"/>
            <a:ext cx="5760300" cy="29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যে প্রক্রিয়ায় প্রমাণ আয়োডিন দ্রবণের সাহায্যে সরাসরি কোনো দ্রবণের  ঘনমাত্রা নির্ণয় করা  হয়  তাকে  আয়োডিমিতি বলে। </a:t>
            </a:r>
            <a:endParaRPr sz="1800" baseline="30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যেমন, প্রমাণ আয়োডিন দ্রবণের সাহায্যে টাইট্রেশন প্রক্রিয়ায় Na</a:t>
            </a:r>
            <a:r>
              <a:rPr lang="en" baseline="-25000"/>
              <a:t>2</a:t>
            </a:r>
            <a:r>
              <a:rPr lang="en"/>
              <a:t>S</a:t>
            </a:r>
            <a:r>
              <a:rPr lang="en" baseline="-25000"/>
              <a:t>2</a:t>
            </a:r>
            <a:r>
              <a:rPr lang="en"/>
              <a:t>O</a:t>
            </a:r>
            <a:r>
              <a:rPr lang="en" baseline="-25000"/>
              <a:t>3</a:t>
            </a:r>
            <a:r>
              <a:rPr lang="en"/>
              <a:t> এর ঘনমাত্রা নির্ণয় করা যায়।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>
                <a:solidFill>
                  <a:schemeClr val="dk2"/>
                </a:solidFill>
              </a:rPr>
              <a:t>Na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S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O</a:t>
            </a:r>
            <a:r>
              <a:rPr lang="en" baseline="-25000">
                <a:solidFill>
                  <a:schemeClr val="dk2"/>
                </a:solidFill>
              </a:rPr>
              <a:t>3 </a:t>
            </a:r>
            <a:r>
              <a:rPr lang="en">
                <a:solidFill>
                  <a:schemeClr val="dk2"/>
                </a:solidFill>
              </a:rPr>
              <a:t>+ I</a:t>
            </a:r>
            <a:r>
              <a:rPr lang="en" baseline="-25000">
                <a:solidFill>
                  <a:schemeClr val="dk2"/>
                </a:solidFill>
              </a:rPr>
              <a:t>2 </a:t>
            </a:r>
            <a:r>
              <a:rPr lang="en">
                <a:solidFill>
                  <a:schemeClr val="dk2"/>
                </a:solidFill>
              </a:rPr>
              <a:t>→ Na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S</a:t>
            </a:r>
            <a:r>
              <a:rPr lang="en" baseline="-25000">
                <a:solidFill>
                  <a:schemeClr val="dk2"/>
                </a:solidFill>
              </a:rPr>
              <a:t>4</a:t>
            </a:r>
            <a:r>
              <a:rPr lang="en">
                <a:solidFill>
                  <a:schemeClr val="dk2"/>
                </a:solidFill>
              </a:rPr>
              <a:t>O</a:t>
            </a:r>
            <a:r>
              <a:rPr lang="en" baseline="-25000">
                <a:solidFill>
                  <a:schemeClr val="dk2"/>
                </a:solidFill>
              </a:rPr>
              <a:t>6 </a:t>
            </a:r>
            <a:r>
              <a:rPr lang="en">
                <a:solidFill>
                  <a:schemeClr val="dk2"/>
                </a:solidFill>
              </a:rPr>
              <a:t>+</a:t>
            </a:r>
            <a:r>
              <a:rPr lang="en" baseline="-25000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2NaI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1 mol  I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 ≡ 2 mol  Na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S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O</a:t>
            </a:r>
            <a:r>
              <a:rPr lang="en" baseline="-25000">
                <a:solidFill>
                  <a:schemeClr val="dk2"/>
                </a:solidFill>
              </a:rPr>
              <a:t>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0" name="Google Shape;250;p2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596775" y="137067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আয়োডোমিতি</a:t>
            </a: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536950" y="2051375"/>
            <a:ext cx="7262100" cy="29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যে প্রক্রিয়ায় কোনো  রাসায়নিক বিক্রিয়ায় উৎপন্ন কোনো  I</a:t>
            </a:r>
            <a:r>
              <a:rPr lang="en" sz="1600" baseline="-25000">
                <a:solidFill>
                  <a:schemeClr val="dk2"/>
                </a:solidFill>
              </a:rPr>
              <a:t>2  </a:t>
            </a:r>
            <a:r>
              <a:rPr lang="en" sz="1600">
                <a:solidFill>
                  <a:schemeClr val="dk2"/>
                </a:solidFill>
              </a:rPr>
              <a:t>এর ঘনমাত্রা অন্য 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কোনো বিজারক পদার্থের সাথে বিক্রিয়া করে পরোক্ষভাবে নির্ণয় করা হয় তাকে আয়োডোমিতি বলে। 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যেমন , CuSO</a:t>
            </a:r>
            <a:r>
              <a:rPr lang="en" sz="1600" baseline="-25000">
                <a:solidFill>
                  <a:schemeClr val="dk2"/>
                </a:solidFill>
              </a:rPr>
              <a:t>4 </a:t>
            </a:r>
            <a:r>
              <a:rPr lang="en" sz="1600">
                <a:solidFill>
                  <a:schemeClr val="dk2"/>
                </a:solidFill>
              </a:rPr>
              <a:t>এর সাথে KI এর  বিক্রিয়ায় যে আয়োডিন উৎপন্ন হয় তার ঘনমাত্রা Na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S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O</a:t>
            </a:r>
            <a:r>
              <a:rPr lang="en" sz="1600" baseline="-25000">
                <a:solidFill>
                  <a:schemeClr val="dk2"/>
                </a:solidFill>
              </a:rPr>
              <a:t>3 </a:t>
            </a:r>
            <a:r>
              <a:rPr lang="en" sz="1600">
                <a:solidFill>
                  <a:schemeClr val="dk2"/>
                </a:solidFill>
              </a:rPr>
              <a:t>এর সাথে বিক্রিয়া করে নির্ণয় করা যায়। 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2CuSO</a:t>
            </a:r>
            <a:r>
              <a:rPr lang="en" sz="1600" baseline="-25000">
                <a:solidFill>
                  <a:schemeClr val="dk2"/>
                </a:solidFill>
              </a:rPr>
              <a:t>4 </a:t>
            </a:r>
            <a:r>
              <a:rPr lang="en" sz="1600">
                <a:solidFill>
                  <a:schemeClr val="dk2"/>
                </a:solidFill>
              </a:rPr>
              <a:t>+ 4KI → Cu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I</a:t>
            </a:r>
            <a:r>
              <a:rPr lang="en" sz="1600" baseline="-25000">
                <a:solidFill>
                  <a:schemeClr val="dk2"/>
                </a:solidFill>
              </a:rPr>
              <a:t>2 </a:t>
            </a:r>
            <a:r>
              <a:rPr lang="en" sz="1600">
                <a:solidFill>
                  <a:schemeClr val="dk2"/>
                </a:solidFill>
              </a:rPr>
              <a:t>+ 2K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SO</a:t>
            </a:r>
            <a:r>
              <a:rPr lang="en" sz="1600" baseline="-25000">
                <a:solidFill>
                  <a:schemeClr val="dk2"/>
                </a:solidFill>
              </a:rPr>
              <a:t>4 </a:t>
            </a:r>
            <a:r>
              <a:rPr lang="en" sz="1600">
                <a:solidFill>
                  <a:schemeClr val="dk2"/>
                </a:solidFill>
              </a:rPr>
              <a:t>+I</a:t>
            </a:r>
            <a:r>
              <a:rPr lang="en" sz="1600" baseline="-25000">
                <a:solidFill>
                  <a:schemeClr val="dk2"/>
                </a:solidFill>
              </a:rPr>
              <a:t>2 </a:t>
            </a:r>
            <a:r>
              <a:rPr lang="en" sz="1600">
                <a:solidFill>
                  <a:schemeClr val="dk2"/>
                </a:solidFill>
              </a:rPr>
              <a:t> (বিমুক্ত আয়োডিন) 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r>
              <a:rPr lang="en" sz="1600">
                <a:solidFill>
                  <a:schemeClr val="dk2"/>
                </a:solidFill>
              </a:rPr>
              <a:t>Na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S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O</a:t>
            </a:r>
            <a:r>
              <a:rPr lang="en" sz="1600" baseline="-25000">
                <a:solidFill>
                  <a:schemeClr val="dk2"/>
                </a:solidFill>
              </a:rPr>
              <a:t>3 </a:t>
            </a:r>
            <a:r>
              <a:rPr lang="en" sz="1600">
                <a:solidFill>
                  <a:schemeClr val="dk2"/>
                </a:solidFill>
              </a:rPr>
              <a:t>+ I</a:t>
            </a:r>
            <a:r>
              <a:rPr lang="en" sz="1600" baseline="-25000">
                <a:solidFill>
                  <a:schemeClr val="dk2"/>
                </a:solidFill>
              </a:rPr>
              <a:t>2 </a:t>
            </a:r>
            <a:r>
              <a:rPr lang="en" sz="1600">
                <a:solidFill>
                  <a:schemeClr val="dk2"/>
                </a:solidFill>
              </a:rPr>
              <a:t>→ Na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S</a:t>
            </a:r>
            <a:r>
              <a:rPr lang="en" sz="1600" baseline="-25000">
                <a:solidFill>
                  <a:schemeClr val="dk2"/>
                </a:solidFill>
              </a:rPr>
              <a:t>4</a:t>
            </a:r>
            <a:r>
              <a:rPr lang="en" sz="1600">
                <a:solidFill>
                  <a:schemeClr val="dk2"/>
                </a:solidFill>
              </a:rPr>
              <a:t>O</a:t>
            </a:r>
            <a:r>
              <a:rPr lang="en" sz="1600" baseline="-25000">
                <a:solidFill>
                  <a:schemeClr val="dk2"/>
                </a:solidFill>
              </a:rPr>
              <a:t>6 </a:t>
            </a:r>
            <a:r>
              <a:rPr lang="en" sz="1600">
                <a:solidFill>
                  <a:schemeClr val="dk2"/>
                </a:solidFill>
              </a:rPr>
              <a:t>+</a:t>
            </a:r>
            <a:r>
              <a:rPr lang="en" sz="1600" baseline="-250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2NaI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এখানে, 2 mol CuSO</a:t>
            </a:r>
            <a:r>
              <a:rPr lang="en" sz="1600" baseline="-25000">
                <a:solidFill>
                  <a:schemeClr val="dk2"/>
                </a:solidFill>
              </a:rPr>
              <a:t>4 </a:t>
            </a:r>
            <a:r>
              <a:rPr lang="en" sz="1600">
                <a:solidFill>
                  <a:schemeClr val="dk2"/>
                </a:solidFill>
              </a:rPr>
              <a:t> ≡ 1 mol I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 ≡ 2 mol  Na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S</a:t>
            </a:r>
            <a:r>
              <a:rPr lang="en" sz="1600" baseline="-250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O</a:t>
            </a:r>
            <a:r>
              <a:rPr lang="en" sz="1600" baseline="-25000">
                <a:solidFill>
                  <a:schemeClr val="dk2"/>
                </a:solidFill>
              </a:rPr>
              <a:t>3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60" name="Google Shape;2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898675" y="144717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মূল্যায়ন </a:t>
            </a:r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808350" y="2286000"/>
            <a:ext cx="5760300" cy="26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১।জারণ -বিজারণ বিক্রিয়া সমতাকরণঃ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ক) K</a:t>
            </a:r>
            <a:r>
              <a:rPr lang="en" baseline="-25000"/>
              <a:t>2</a:t>
            </a:r>
            <a:r>
              <a:rPr lang="en"/>
              <a:t>Cr</a:t>
            </a:r>
            <a:r>
              <a:rPr lang="en" baseline="-25000"/>
              <a:t>2</a:t>
            </a:r>
            <a:r>
              <a:rPr lang="en"/>
              <a:t>O</a:t>
            </a:r>
            <a:r>
              <a:rPr lang="en" baseline="-25000"/>
              <a:t>7 </a:t>
            </a:r>
            <a:r>
              <a:rPr lang="en"/>
              <a:t>+ H</a:t>
            </a:r>
            <a:r>
              <a:rPr lang="en" baseline="-25000"/>
              <a:t>2</a:t>
            </a:r>
            <a:r>
              <a:rPr lang="en"/>
              <a:t>S + H</a:t>
            </a:r>
            <a:r>
              <a:rPr lang="en" baseline="-25000"/>
              <a:t>2</a:t>
            </a:r>
            <a:r>
              <a:rPr lang="en"/>
              <a:t>SO</a:t>
            </a:r>
            <a:r>
              <a:rPr lang="en" baseline="-25000"/>
              <a:t>4</a:t>
            </a:r>
            <a:r>
              <a:rPr lang="en"/>
              <a:t> →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খ) </a:t>
            </a:r>
            <a:r>
              <a:rPr lang="en">
                <a:solidFill>
                  <a:schemeClr val="dk2"/>
                </a:solidFill>
              </a:rPr>
              <a:t>H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C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O</a:t>
            </a:r>
            <a:r>
              <a:rPr lang="en" baseline="-25000">
                <a:solidFill>
                  <a:schemeClr val="dk2"/>
                </a:solidFill>
              </a:rPr>
              <a:t>4 </a:t>
            </a:r>
            <a:r>
              <a:rPr lang="en">
                <a:solidFill>
                  <a:schemeClr val="dk2"/>
                </a:solidFill>
              </a:rPr>
              <a:t>+ KMnO</a:t>
            </a:r>
            <a:r>
              <a:rPr lang="en" baseline="-25000">
                <a:solidFill>
                  <a:schemeClr val="dk2"/>
                </a:solidFill>
              </a:rPr>
              <a:t>4  </a:t>
            </a:r>
            <a:r>
              <a:rPr lang="en">
                <a:solidFill>
                  <a:schemeClr val="dk2"/>
                </a:solidFill>
              </a:rPr>
              <a:t>+ H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SO</a:t>
            </a:r>
            <a:r>
              <a:rPr lang="en" baseline="-25000">
                <a:solidFill>
                  <a:schemeClr val="dk2"/>
                </a:solidFill>
              </a:rPr>
              <a:t>4 </a:t>
            </a:r>
            <a:r>
              <a:rPr lang="en">
                <a:solidFill>
                  <a:schemeClr val="dk2"/>
                </a:solidFill>
              </a:rPr>
              <a:t>→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গ) </a:t>
            </a:r>
            <a:r>
              <a:rPr lang="en">
                <a:solidFill>
                  <a:schemeClr val="dk2"/>
                </a:solidFill>
              </a:rPr>
              <a:t>S</a:t>
            </a:r>
            <a:r>
              <a:rPr lang="en" baseline="-25000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O</a:t>
            </a:r>
            <a:r>
              <a:rPr lang="en" baseline="-25000">
                <a:solidFill>
                  <a:schemeClr val="dk2"/>
                </a:solidFill>
              </a:rPr>
              <a:t>3 </a:t>
            </a:r>
            <a:r>
              <a:rPr lang="en" baseline="30000">
                <a:solidFill>
                  <a:schemeClr val="dk2"/>
                </a:solidFill>
              </a:rPr>
              <a:t>2-  </a:t>
            </a:r>
            <a:r>
              <a:rPr lang="en">
                <a:solidFill>
                  <a:schemeClr val="dk2"/>
                </a:solidFill>
              </a:rPr>
              <a:t>+ I</a:t>
            </a:r>
            <a:r>
              <a:rPr lang="en" baseline="-25000">
                <a:solidFill>
                  <a:schemeClr val="dk2"/>
                </a:solidFill>
              </a:rPr>
              <a:t>2 </a:t>
            </a:r>
            <a:r>
              <a:rPr lang="en">
                <a:solidFill>
                  <a:schemeClr val="dk2"/>
                </a:solidFill>
              </a:rPr>
              <a:t>→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69" name="Google Shape;269;p30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ctrTitle" idx="4294967295"/>
          </p:nvPr>
        </p:nvSpPr>
        <p:spPr>
          <a:xfrm>
            <a:off x="623825" y="1796075"/>
            <a:ext cx="49242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9900"/>
                </a:solidFill>
              </a:rPr>
              <a:t>ধন্যবাদ !</a:t>
            </a:r>
            <a:endParaRPr sz="6000">
              <a:solidFill>
                <a:srgbClr val="FF9900"/>
              </a:solidFill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subTitle" idx="4294967295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নীলা আক্তার</a:t>
            </a:r>
            <a:endParaRPr sz="36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প্রভাষক, রসায়ন বিভাগ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এইচ আর মেমোরিয়াল কলেজ, খিলগাঁও, ঢাকা।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ই-মেইল: nilaakther07@gmail.com</a:t>
            </a:r>
            <a:endParaRPr sz="1800"/>
          </a:p>
        </p:txBody>
      </p:sp>
      <p:sp>
        <p:nvSpPr>
          <p:cNvPr id="276" name="Google Shape;276;p3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77" name="Google Shape;277;p31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252729"/>
      </a:dk1>
      <a:lt1>
        <a:srgbClr val="FFFFFF"/>
      </a:lt1>
      <a:dk2>
        <a:srgbClr val="607896"/>
      </a:dk2>
      <a:lt2>
        <a:srgbClr val="DFE4E9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60789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On-screen Show (16:9)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Oswald</vt:lpstr>
      <vt:lpstr>Roboto Condensed</vt:lpstr>
      <vt:lpstr>Roboto</vt:lpstr>
      <vt:lpstr>Arial</vt:lpstr>
      <vt:lpstr>Wolsey template</vt:lpstr>
      <vt:lpstr>Simple Light</vt:lpstr>
      <vt:lpstr>জারন-বিজারন সমতাকরণ  (লেকচার-৩)</vt:lpstr>
      <vt:lpstr>শিক্ষক পরিচিতি</vt:lpstr>
      <vt:lpstr> শিখন ফল </vt:lpstr>
      <vt:lpstr>দর্শক আয়ন </vt:lpstr>
      <vt:lpstr>জারণ -বিজারণ বিক্রিয়া সমতাকরণঃ</vt:lpstr>
      <vt:lpstr>আয়োডিমিতি</vt:lpstr>
      <vt:lpstr>আয়োডোমিতি</vt:lpstr>
      <vt:lpstr>মূল্যায়ন </vt:lpstr>
      <vt:lpstr>ধন্যবাদ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জারন-বিজারন সমতাকরণ  (লেকচার-৩)</dc:title>
  <dc:creator>Mahamudul Hassan  Intertek</dc:creator>
  <cp:lastModifiedBy>Mahamudul Hassan  Intertek</cp:lastModifiedBy>
  <cp:revision>1</cp:revision>
  <dcterms:modified xsi:type="dcterms:W3CDTF">2020-06-20T04:17:22Z</dcterms:modified>
</cp:coreProperties>
</file>