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7" r:id="rId5"/>
    <p:sldId id="272" r:id="rId6"/>
    <p:sldId id="27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1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29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15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147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86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3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2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1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67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763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95F92D-1A6C-794F-A723-59008965E8ED}"/>
              </a:ext>
            </a:extLst>
          </p:cNvPr>
          <p:cNvSpPr txBox="1"/>
          <p:nvPr/>
        </p:nvSpPr>
        <p:spPr>
          <a:xfrm>
            <a:off x="5181600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AF78C5C-1F97-124C-A160-2F2EDA5452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349593"/>
            <a:ext cx="10820399" cy="58540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EFCCA0-F8A3-EB4A-90DC-353F07086806}"/>
              </a:ext>
            </a:extLst>
          </p:cNvPr>
          <p:cNvSpPr txBox="1"/>
          <p:nvPr/>
        </p:nvSpPr>
        <p:spPr>
          <a:xfrm>
            <a:off x="3257550" y="1009650"/>
            <a:ext cx="695325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4800">
                <a:solidFill>
                  <a:srgbClr val="FFFF00"/>
                </a:solidFill>
              </a:rPr>
              <a:t>শুভেচ্ছা ও অভিনন্দন </a:t>
            </a:r>
          </a:p>
        </p:txBody>
      </p:sp>
    </p:spTree>
    <p:extLst>
      <p:ext uri="{BB962C8B-B14F-4D97-AF65-F5344CB8AC3E}">
        <p14:creationId xmlns:p14="http://schemas.microsoft.com/office/powerpoint/2010/main" val="344279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6A6441-EB6D-154F-8773-EE21578C5AB8}"/>
              </a:ext>
            </a:extLst>
          </p:cNvPr>
          <p:cNvSpPr txBox="1"/>
          <p:nvPr/>
        </p:nvSpPr>
        <p:spPr>
          <a:xfrm>
            <a:off x="466725" y="304800"/>
            <a:ext cx="112585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/>
              <a:t>প্রোটনঃ পরমাণুর পারমানবিক সংখ্যাকে বলা হয় প্রোটন,এটি ধনাত্নক(+) আধানযুক্ত।নিউক্লিয়াসে থাকে।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/>
              <a:t>ইলেক্ট্রট্রনঃএটি ঋণাত্নক (-)আধানযুক্ত, কক্ষপথে ঘুরতে থাকে।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/>
              <a:t>নিউট্রনঃ এটি আধান নিরপেক্ষ, নিউক্লিয়াসে বিদ্যমান থাকে।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13A3169-103D-6D45-9873-955A2C8A0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337" y="2457450"/>
            <a:ext cx="67913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7D5087-8D5C-5B4C-9AE8-C95031A51DFD}"/>
              </a:ext>
            </a:extLst>
          </p:cNvPr>
          <p:cNvSpPr txBox="1"/>
          <p:nvPr/>
        </p:nvSpPr>
        <p:spPr>
          <a:xfrm>
            <a:off x="0" y="255538"/>
            <a:ext cx="11029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পারমানবিক সংখ্যাঃকোন মৌলের প্রোটনের সংখ্যাই হল তার পারমানবিক সংখ্যা।যেমনঃহাইড্রোজেনের একটি পরমাণুতে ১টি প্রোটন আছে তাই এর পারমানবিক সংখ্যা হল ১.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ভরসংখ্যাঃপ্রোটনের সংখ্যা + নিউট্রনের সংখ্যা।অর্থাৎপ্রোটনের ও নিউট্রনের সংখ্যার যোগফল্কে বলা হয় ভরসংখ্যা।যেমনঃকার্বনের পরমানুতে ৬টিপ্রোটন ও ৬টি নিউট্রন রয়েছেতাই কার্বনের ভরসংখ্যা ১২।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48AE79-827D-AA40-9DED-046D0FFA8D3D}"/>
              </a:ext>
            </a:extLst>
          </p:cNvPr>
          <p:cNvSpPr txBox="1"/>
          <p:nvPr/>
        </p:nvSpPr>
        <p:spPr>
          <a:xfrm>
            <a:off x="5181600" y="2000250"/>
            <a:ext cx="3200400" cy="1428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90E7ABC-E40E-BD45-8224-5CD1BAE5A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137" y="2563862"/>
            <a:ext cx="4839776" cy="36438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5AB0D5-BA86-D34A-B72E-05878F48773E}"/>
              </a:ext>
            </a:extLst>
          </p:cNvPr>
          <p:cNvSpPr txBox="1"/>
          <p:nvPr/>
        </p:nvSpPr>
        <p:spPr>
          <a:xfrm>
            <a:off x="5133975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12F1556-40D0-3C4F-BD15-B75E738662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169" y="3078269"/>
            <a:ext cx="313372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3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BDF6-41F1-1642-A95B-2E7F810BC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4138"/>
            <a:ext cx="10058400" cy="1371600"/>
          </a:xfrm>
        </p:spPr>
        <p:txBody>
          <a:bodyPr/>
          <a:lstStyle/>
          <a:p>
            <a:pPr algn="ctr"/>
            <a:r>
              <a:rPr lang="en-US" u="sng"/>
              <a:t>দলীয় কাজ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5EBF2-DE32-C641-AF1F-AD58EF18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75738"/>
            <a:ext cx="10058400" cy="3931920"/>
          </a:xfrm>
        </p:spPr>
        <p:txBody>
          <a:bodyPr>
            <a:normAutofit/>
          </a:bodyPr>
          <a:lstStyle/>
          <a:p>
            <a:r>
              <a:rPr lang="en-US" sz="3200"/>
              <a:t>## কোন ১টি মৌলের পারমানবিক সংখ্যা১৭ ও ভরসংখ্যা ৩৫।ঐ মৌলের ১টি পরমাণুতে কয়টি ইলেক্ট্রটন,প্রোটন ও নিউট্রন আছে? </a:t>
            </a:r>
          </a:p>
        </p:txBody>
      </p:sp>
    </p:spTree>
    <p:extLst>
      <p:ext uri="{BB962C8B-B14F-4D97-AF65-F5344CB8AC3E}">
        <p14:creationId xmlns:p14="http://schemas.microsoft.com/office/powerpoint/2010/main" val="311377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551A2-13C8-D34C-ACFB-2942A7EA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মূল্যায়ন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1EA12-3531-7B42-85C7-ED0EFE190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0" y="2283486"/>
            <a:ext cx="10058400" cy="3931920"/>
          </a:xfrm>
        </p:spPr>
        <p:txBody>
          <a:bodyPr>
            <a:normAutofit/>
          </a:bodyPr>
          <a:lstStyle/>
          <a:p>
            <a:r>
              <a:rPr lang="en-US" sz="2800"/>
              <a:t>১।পরমানু কাকে বলে?</a:t>
            </a:r>
          </a:p>
          <a:p>
            <a:r>
              <a:rPr lang="en-US" sz="2800"/>
              <a:t>২।পরমাণুর কেন্দ্র কি কি নিয়ে গঠিত? </a:t>
            </a:r>
          </a:p>
          <a:p>
            <a:r>
              <a:rPr lang="en-US" sz="2800"/>
              <a:t>৩।ভরসংখ্যা বলতে কি বোঝায়? </a:t>
            </a:r>
          </a:p>
        </p:txBody>
      </p:sp>
    </p:spTree>
    <p:extLst>
      <p:ext uri="{BB962C8B-B14F-4D97-AF65-F5344CB8AC3E}">
        <p14:creationId xmlns:p14="http://schemas.microsoft.com/office/powerpoint/2010/main" val="40179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A262A-FD65-914A-8B98-FC7E550BE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বাড়ির কাজ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DC808-2D11-B543-8796-A4AC8CDD5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অক্সিজেন পরমাণুর ইলেক্ট্রন সংখ্যা ৮ হলে এর ভরসংখ্যা ও নিউট্রন সংখ্যা নির্ণয় করে এর চিত্র অংকন করে আনবে।   </a:t>
            </a:r>
          </a:p>
        </p:txBody>
      </p:sp>
    </p:spTree>
    <p:extLst>
      <p:ext uri="{BB962C8B-B14F-4D97-AF65-F5344CB8AC3E}">
        <p14:creationId xmlns:p14="http://schemas.microsoft.com/office/powerpoint/2010/main" val="97188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40533-8362-0148-AA46-E25C7D3D1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853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ধন্যবাদ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1A1E448-70B4-F443-939B-3B9892287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743626"/>
            <a:ext cx="11715750" cy="4771474"/>
          </a:xfrm>
        </p:spPr>
      </p:pic>
    </p:spTree>
    <p:extLst>
      <p:ext uri="{BB962C8B-B14F-4D97-AF65-F5344CB8AC3E}">
        <p14:creationId xmlns:p14="http://schemas.microsoft.com/office/powerpoint/2010/main" val="135218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EF64A-933A-4C44-A652-B11BCE96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/>
              <a:t>শিক্ষক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DFB39-6794-A846-985F-E9359341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জান্নাতুল ফেরদৌস।</a:t>
            </a:r>
          </a:p>
          <a:p>
            <a:r>
              <a:rPr lang="en-US" sz="2800"/>
              <a:t>সহকারী শিক্ষক( বিজ্ঞান)। </a:t>
            </a:r>
          </a:p>
          <a:p>
            <a:r>
              <a:rPr lang="en-US" sz="2800"/>
              <a:t>ফেনি আলিয়া কামিল মাদ্রাসা, </a:t>
            </a:r>
          </a:p>
          <a:p>
            <a:pPr marL="0" indent="0">
              <a:buNone/>
            </a:pPr>
            <a:r>
              <a:rPr lang="en-US" sz="2800"/>
              <a:t>ফেনি।   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0210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BD52-2913-D24D-BD0A-31969A4FA1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/>
              <a:t>পাঠ পরিচিতি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00A01-A4C3-DF47-A5F1-7EC1F830D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>
                <a:latin typeface="Calibri" panose="020F0502020204030204" pitchFamily="34" charset="0"/>
              </a:rPr>
              <a:t>শ্রেণিঃ৮ম</a:t>
            </a:r>
          </a:p>
          <a:p>
            <a:pPr marL="0" indent="0" algn="ctr">
              <a:buNone/>
            </a:pPr>
            <a:r>
              <a:rPr lang="en-US" sz="4000">
                <a:latin typeface="Calibri" panose="020F0502020204030204" pitchFamily="34" charset="0"/>
              </a:rPr>
              <a:t>বিষয়ঃবিজ্ঞান</a:t>
            </a:r>
          </a:p>
          <a:p>
            <a:pPr marL="0" indent="0" algn="ctr">
              <a:buNone/>
            </a:pPr>
            <a:r>
              <a:rPr lang="en-US" sz="4000">
                <a:latin typeface="Calibri" panose="020F0502020204030204" pitchFamily="34" charset="0"/>
              </a:rPr>
              <a:t>অধ্যায়ঃ৬ষ্ঠ</a:t>
            </a:r>
          </a:p>
        </p:txBody>
      </p:sp>
    </p:spTree>
    <p:extLst>
      <p:ext uri="{BB962C8B-B14F-4D97-AF65-F5344CB8AC3E}">
        <p14:creationId xmlns:p14="http://schemas.microsoft.com/office/powerpoint/2010/main" val="227412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Asish Mondal\Desktop\poromano model.jpg">
            <a:extLst>
              <a:ext uri="{FF2B5EF4-FFF2-40B4-BE49-F238E27FC236}">
                <a16:creationId xmlns:a16="http://schemas.microsoft.com/office/drawing/2014/main" id="{608E3029-EB82-274C-9C8E-2E55B40715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2228849"/>
            <a:ext cx="7308057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C55130-47AC-1A42-947F-8A4DD9E44E0C}"/>
              </a:ext>
            </a:extLst>
          </p:cNvPr>
          <p:cNvSpPr txBox="1"/>
          <p:nvPr/>
        </p:nvSpPr>
        <p:spPr>
          <a:xfrm>
            <a:off x="1428750" y="370701"/>
            <a:ext cx="6765132" cy="64633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3600" u="sng"/>
              <a:t>নিচের চিত্রটি লক্ষ্য কর </a:t>
            </a:r>
          </a:p>
        </p:txBody>
      </p:sp>
    </p:spTree>
    <p:extLst>
      <p:ext uri="{BB962C8B-B14F-4D97-AF65-F5344CB8AC3E}">
        <p14:creationId xmlns:p14="http://schemas.microsoft.com/office/powerpoint/2010/main" val="25635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50B4-3493-4D45-8A90-C75A9FB9FBF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/>
              <a:t>আজকের পাঠ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1E0A-CF82-F04A-812B-F34CCF3BA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2014194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latin typeface="Calibri" panose="020F0502020204030204" pitchFamily="34" charset="0"/>
              </a:rPr>
              <a:t>পরমাণুর গঠন(ইলেকট্রন, প্রোটন)ভরসংখ্যা।  </a:t>
            </a:r>
          </a:p>
        </p:txBody>
      </p:sp>
    </p:spTree>
    <p:extLst>
      <p:ext uri="{BB962C8B-B14F-4D97-AF65-F5344CB8AC3E}">
        <p14:creationId xmlns:p14="http://schemas.microsoft.com/office/powerpoint/2010/main" val="52220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4B383-8F0E-074C-A5C7-E8A291FDA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শিখনফল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31951-7C3E-5941-954D-086E2174B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এই পাঠ শেষে শিক্ষার্থীরা….. </a:t>
            </a:r>
          </a:p>
          <a:p>
            <a:r>
              <a:rPr lang="en-US" sz="3200"/>
              <a:t>১।পরমাণু কি তা বলতে পারবে, </a:t>
            </a:r>
          </a:p>
          <a:p>
            <a:r>
              <a:rPr lang="en-US" sz="3200"/>
              <a:t>২।পরমাণুর গঠন ব্যাখ্যা করতে পারবে,  </a:t>
            </a:r>
          </a:p>
          <a:p>
            <a:r>
              <a:rPr lang="en-US" sz="3200"/>
              <a:t>৩।ভরসংখ্যা ও পারমানবিক সংখ্যা নির্ণয় করতে পারবে, </a:t>
            </a:r>
          </a:p>
          <a:p>
            <a:r>
              <a:rPr lang="en-US" sz="3200"/>
              <a:t>৪।পরমাণুর চিত্র অংকন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val="155695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6F7A1-A99F-9C47-B99B-74077B8A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79" y="152887"/>
            <a:ext cx="9844821" cy="795826"/>
          </a:xfrm>
        </p:spPr>
        <p:txBody>
          <a:bodyPr anchor="ctr"/>
          <a:lstStyle/>
          <a:p>
            <a:pPr algn="ctr"/>
            <a:r>
              <a:rPr lang="en-US" u="sng"/>
              <a:t>পরমাণু সংক্রান্ত মতবাদ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7A1BC-5523-8943-AC42-75B7B50AA1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0328" y="1195386"/>
            <a:ext cx="5025171" cy="5110163"/>
          </a:xfrm>
        </p:spPr>
        <p:txBody>
          <a:bodyPr>
            <a:normAutofit/>
          </a:bodyPr>
          <a:lstStyle/>
          <a:p>
            <a:r>
              <a:rPr lang="en-US" sz="2400"/>
              <a:t>পরমাণু ক্ষুদ্রতম কণা এ মতবাদ সর্বপ্রথম প্রদান করেন।</a:t>
            </a:r>
          </a:p>
          <a:p>
            <a:r>
              <a:rPr lang="en-US" sz="2400"/>
              <a:t>   সকল পর্দাথই ক্ষুদ্র ক্ষুদ্র অবিভাজ্য কণা দ্বারা গঠিত, যার নাম দেন পরমাণু বা ATOM.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8AB922-F9C9-D14F-97A4-E2C9F38420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86574" y="920137"/>
            <a:ext cx="4886326" cy="538541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/>
              <a:t>পর্দাথসমূহ নিরবিচ্ছিন্ন, একে যতইভ ভাংগা হোক না কেন তা ক্ষুদ্র  থেকে ক্ষুদ্রতর হতে থাকবে।</a:t>
            </a:r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BDC9FCBC-7864-2E4E-B7B0-EEE7F1B392D4}"/>
              </a:ext>
            </a:extLst>
          </p:cNvPr>
          <p:cNvSpPr/>
          <p:nvPr/>
        </p:nvSpPr>
        <p:spPr>
          <a:xfrm rot="10800000" flipV="1">
            <a:off x="861280" y="4428149"/>
            <a:ext cx="4167919" cy="1591651"/>
          </a:xfrm>
          <a:prstGeom prst="round2DiagRect">
            <a:avLst>
              <a:gd name="adj1" fmla="val 0"/>
              <a:gd name="adj2" fmla="val 50000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>
                <a:solidFill>
                  <a:srgbClr val="C00000"/>
                </a:solidFill>
              </a:rPr>
              <a:t>ডেমোক্রেটাস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706D634E-F011-6141-A4AD-B4262FAE02ED}"/>
              </a:ext>
            </a:extLst>
          </p:cNvPr>
          <p:cNvSpPr/>
          <p:nvPr/>
        </p:nvSpPr>
        <p:spPr>
          <a:xfrm>
            <a:off x="7353299" y="4629149"/>
            <a:ext cx="3771901" cy="1390651"/>
          </a:xfrm>
          <a:prstGeom prst="round2DiagRect">
            <a:avLst>
              <a:gd name="adj1" fmla="val 50000"/>
              <a:gd name="adj2" fmla="val 4150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</a:rPr>
              <a:t>এরিষ্টটল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59B36B-9A36-C245-96C1-C831EDD22A77}"/>
              </a:ext>
            </a:extLst>
          </p:cNvPr>
          <p:cNvSpPr txBox="1"/>
          <p:nvPr/>
        </p:nvSpPr>
        <p:spPr>
          <a:xfrm>
            <a:off x="5181600" y="235267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9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8F4243-42C8-0342-8B41-23D5A9E4E03A}"/>
              </a:ext>
            </a:extLst>
          </p:cNvPr>
          <p:cNvSpPr txBox="1"/>
          <p:nvPr/>
        </p:nvSpPr>
        <p:spPr>
          <a:xfrm>
            <a:off x="590550" y="228600"/>
            <a:ext cx="4991101" cy="44012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FDA643-E763-5643-91E7-81D590C0248B}"/>
              </a:ext>
            </a:extLst>
          </p:cNvPr>
          <p:cNvSpPr txBox="1"/>
          <p:nvPr/>
        </p:nvSpPr>
        <p:spPr>
          <a:xfrm rot="10800000" flipH="1" flipV="1">
            <a:off x="590550" y="547301"/>
            <a:ext cx="48387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u="sng">
                <a:solidFill>
                  <a:srgbClr val="FF0000"/>
                </a:solidFill>
              </a:rPr>
              <a:t>জন ডাল্টন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DDF5E-8616-4845-BDB4-8ECEDBDC8843}"/>
              </a:ext>
            </a:extLst>
          </p:cNvPr>
          <p:cNvSpPr txBox="1"/>
          <p:nvPr/>
        </p:nvSpPr>
        <p:spPr>
          <a:xfrm>
            <a:off x="838200" y="1933575"/>
            <a:ext cx="4743451" cy="2574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/>
              <a:t>পরমাণু  মেীলিক পর্দাথের ক্ষুদ্রতম কণা এবং একে ভাংগা যায় না।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450CA-4625-A744-BB5D-09CF435424FD}"/>
              </a:ext>
            </a:extLst>
          </p:cNvPr>
          <p:cNvSpPr txBox="1"/>
          <p:nvPr/>
        </p:nvSpPr>
        <p:spPr>
          <a:xfrm>
            <a:off x="6610350" y="932023"/>
            <a:ext cx="455295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/>
              <a:t>রাদারফোর্ড ও বোর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252AEE-42DF-1B44-9877-C35C1DA8FA54}"/>
              </a:ext>
            </a:extLst>
          </p:cNvPr>
          <p:cNvSpPr txBox="1"/>
          <p:nvPr/>
        </p:nvSpPr>
        <p:spPr>
          <a:xfrm>
            <a:off x="6610350" y="1933575"/>
            <a:ext cx="4743450" cy="4401205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2800"/>
              <a:t>রাদারফোর্ড এর মডেল সৌরজগতের মত  তবে তিনি কোন  কক্ষপথেরকথা বলেন নি।ধনাত্নক আধানযুক্ত নিউক্লিয়াসের  কথা উল্লেখকরেন।</a:t>
            </a:r>
          </a:p>
          <a:p>
            <a:pPr algn="l"/>
            <a:endParaRPr lang="en-US" sz="2800"/>
          </a:p>
          <a:p>
            <a:pPr algn="l"/>
            <a:r>
              <a:rPr lang="en-US" sz="2800"/>
              <a:t>“বোর” পরবর্তীতে ধারণা দেন যে ঋণাত্নক আধানযুক্ত কণা নিদিষ্ট  কক্ষপথে  ঘুরে।      </a:t>
            </a:r>
          </a:p>
        </p:txBody>
      </p:sp>
    </p:spTree>
    <p:extLst>
      <p:ext uri="{BB962C8B-B14F-4D97-AF65-F5344CB8AC3E}">
        <p14:creationId xmlns:p14="http://schemas.microsoft.com/office/powerpoint/2010/main" val="24539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E85DF7-9F65-1C4D-8D1B-C72E2C7CA217}"/>
              </a:ext>
            </a:extLst>
          </p:cNvPr>
          <p:cNvSpPr txBox="1"/>
          <p:nvPr/>
        </p:nvSpPr>
        <p:spPr>
          <a:xfrm>
            <a:off x="2571750" y="4498030"/>
            <a:ext cx="11010900" cy="350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1F2FED-CD2E-BB42-A004-A5A4FBBA6390}"/>
              </a:ext>
            </a:extLst>
          </p:cNvPr>
          <p:cNvSpPr txBox="1"/>
          <p:nvPr/>
        </p:nvSpPr>
        <p:spPr>
          <a:xfrm rot="10800000" flipV="1">
            <a:off x="457200" y="180024"/>
            <a:ext cx="11010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>
                <a:latin typeface="Calibri" panose="020F0502020204030204" pitchFamily="34" charset="0"/>
              </a:rPr>
              <a:t>পরমাণুঃপরমাণু অবিভাজ্য নয়,ইলেক্ট্রন, প্রোটন,নিউট্রন সমন্বয়ে গঠিত।   </a:t>
            </a:r>
          </a:p>
        </p:txBody>
      </p:sp>
      <p:pic>
        <p:nvPicPr>
          <p:cNvPr id="26" name="Picture 26">
            <a:extLst>
              <a:ext uri="{FF2B5EF4-FFF2-40B4-BE49-F238E27FC236}">
                <a16:creationId xmlns:a16="http://schemas.microsoft.com/office/drawing/2014/main" id="{866A3893-AF0C-334A-9587-20A7178DC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295723"/>
            <a:ext cx="9299463" cy="504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Savon</vt:lpstr>
      <vt:lpstr>PowerPoint Presentation</vt:lpstr>
      <vt:lpstr>শিক্ষক পরিচিতি </vt:lpstr>
      <vt:lpstr>পাঠ পরিচিতি </vt:lpstr>
      <vt:lpstr>PowerPoint Presentation</vt:lpstr>
      <vt:lpstr>আজকের পাঠ </vt:lpstr>
      <vt:lpstr>শিখনফল</vt:lpstr>
      <vt:lpstr>পরমাণু সংক্রান্ত মতবাদ </vt:lpstr>
      <vt:lpstr>PowerPoint Presentation</vt:lpstr>
      <vt:lpstr>PowerPoint Presentation</vt:lpstr>
      <vt:lpstr>PowerPoint Presentation</vt:lpstr>
      <vt:lpstr>PowerPoint Presentation</vt:lpstr>
      <vt:lpstr>দলীয় কাজ</vt:lpstr>
      <vt:lpstr>মূল্যায়ন</vt:lpstr>
      <vt:lpstr>বাড়ির কাজ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nasrin9586@gmail.com</dc:creator>
  <cp:lastModifiedBy>nasrin9586@gmail.com</cp:lastModifiedBy>
  <cp:revision>16</cp:revision>
  <dcterms:created xsi:type="dcterms:W3CDTF">2020-06-05T14:41:22Z</dcterms:created>
  <dcterms:modified xsi:type="dcterms:W3CDTF">2020-06-11T18:17:15Z</dcterms:modified>
</cp:coreProperties>
</file>