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51" r:id="rId2"/>
    <p:sldId id="352" r:id="rId3"/>
    <p:sldId id="279" r:id="rId4"/>
    <p:sldId id="356" r:id="rId5"/>
    <p:sldId id="354" r:id="rId6"/>
    <p:sldId id="358" r:id="rId7"/>
    <p:sldId id="370" r:id="rId8"/>
    <p:sldId id="361" r:id="rId9"/>
    <p:sldId id="363" r:id="rId10"/>
    <p:sldId id="362" r:id="rId11"/>
    <p:sldId id="371" r:id="rId12"/>
    <p:sldId id="372" r:id="rId13"/>
    <p:sldId id="373" r:id="rId14"/>
    <p:sldId id="368" r:id="rId15"/>
    <p:sldId id="3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6qBHylRcSOVnk/j9sA4FQQ==" hashData="QVlmDX8BnyvDU9uzWfACR4cNXsaUbWo/nWyiG2+B6r0ulu8P0xIePEmiJcOEANWwbffzYq0z29zUJGfyKIGUc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60"/>
  </p:normalViewPr>
  <p:slideViewPr>
    <p:cSldViewPr snapToGrid="0">
      <p:cViewPr varScale="1">
        <p:scale>
          <a:sx n="104" d="100"/>
          <a:sy n="104" d="100"/>
        </p:scale>
        <p:origin x="744"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3121C-C43C-4B46-9EEE-E596F9CD0672}" type="datetimeFigureOut">
              <a:rPr lang="en-US" smtClean="0"/>
              <a:t>20-Jun-20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20B88-DF3B-4B34-A58C-ACD59A509E22}" type="slidenum">
              <a:rPr lang="en-US" smtClean="0"/>
              <a:t>‹#›</a:t>
            </a:fld>
            <a:endParaRPr lang="en-US"/>
          </a:p>
        </p:txBody>
      </p:sp>
    </p:spTree>
    <p:extLst>
      <p:ext uri="{BB962C8B-B14F-4D97-AF65-F5344CB8AC3E}">
        <p14:creationId xmlns:p14="http://schemas.microsoft.com/office/powerpoint/2010/main" val="1795176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B51E3-8967-4083-9D55-A02C6BC5DB9A}" type="slidenum">
              <a:rPr lang="en-US" smtClean="0"/>
              <a:t>2</a:t>
            </a:fld>
            <a:endParaRPr lang="en-US"/>
          </a:p>
        </p:txBody>
      </p:sp>
    </p:spTree>
    <p:extLst>
      <p:ext uri="{BB962C8B-B14F-4D97-AF65-F5344CB8AC3E}">
        <p14:creationId xmlns:p14="http://schemas.microsoft.com/office/powerpoint/2010/main" val="192769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E20B88-DF3B-4B34-A58C-ACD59A509E22}" type="slidenum">
              <a:rPr lang="en-US" smtClean="0"/>
              <a:t>11</a:t>
            </a:fld>
            <a:endParaRPr lang="en-US"/>
          </a:p>
        </p:txBody>
      </p:sp>
    </p:spTree>
    <p:extLst>
      <p:ext uri="{BB962C8B-B14F-4D97-AF65-F5344CB8AC3E}">
        <p14:creationId xmlns:p14="http://schemas.microsoft.com/office/powerpoint/2010/main" val="666593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3AE4FF-C01D-43A0-A834-5504396CD284}" type="datetimeFigureOut">
              <a:rPr lang="en-US" smtClean="0"/>
              <a:t>20-Jun-20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1083743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3AE4FF-C01D-43A0-A834-5504396CD284}" type="datetimeFigureOut">
              <a:rPr lang="en-US" smtClean="0"/>
              <a:t>20-Jun-20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178997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3AE4FF-C01D-43A0-A834-5504396CD284}" type="datetimeFigureOut">
              <a:rPr lang="en-US" smtClean="0"/>
              <a:t>20-Jun-20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28308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3AE4FF-C01D-43A0-A834-5504396CD284}" type="datetimeFigureOut">
              <a:rPr lang="en-US" smtClean="0"/>
              <a:t>20-Jun-20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90554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3AE4FF-C01D-43A0-A834-5504396CD284}" type="datetimeFigureOut">
              <a:rPr lang="en-US" smtClean="0"/>
              <a:t>20-Jun-20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3836846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3AE4FF-C01D-43A0-A834-5504396CD284}" type="datetimeFigureOut">
              <a:rPr lang="en-US" smtClean="0"/>
              <a:t>20-Jun-20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3372325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3AE4FF-C01D-43A0-A834-5504396CD284}" type="datetimeFigureOut">
              <a:rPr lang="en-US" smtClean="0"/>
              <a:t>20-Jun-20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4027023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3AE4FF-C01D-43A0-A834-5504396CD284}" type="datetimeFigureOut">
              <a:rPr lang="en-US" smtClean="0"/>
              <a:t>20-Jun-20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3347478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69666" y="6555509"/>
            <a:ext cx="12046461" cy="237177"/>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tx1"/>
                </a:solidFill>
                <a:effectLst/>
                <a:latin typeface="Times New Roman" panose="02020603050405020304" pitchFamily="18" charset="0"/>
                <a:cs typeface="Times New Roman" panose="02020603050405020304" pitchFamily="18" charset="0"/>
              </a:rPr>
              <a:t>Swandip Banerjee, Assistant Teacher (English), Pallimangal Secondary School, Sonadanga, Khulna, Mobile-01718503573, E-mail: </a:t>
            </a:r>
            <a:r>
              <a:rPr lang="en-US" sz="1400" b="1" u="sng" dirty="0">
                <a:solidFill>
                  <a:srgbClr val="0070C0"/>
                </a:solidFill>
                <a:effectLst/>
                <a:latin typeface="Times New Roman" panose="02020603050405020304" pitchFamily="18" charset="0"/>
                <a:cs typeface="Times New Roman" panose="02020603050405020304" pitchFamily="18" charset="0"/>
              </a:rPr>
              <a:t>swandipb1@gmail.com</a:t>
            </a:r>
          </a:p>
        </p:txBody>
      </p:sp>
      <p:sp>
        <p:nvSpPr>
          <p:cNvPr id="6" name="Rectangle 5"/>
          <p:cNvSpPr/>
          <p:nvPr userDrawn="1"/>
        </p:nvSpPr>
        <p:spPr>
          <a:xfrm>
            <a:off x="69665" y="44903"/>
            <a:ext cx="12046461" cy="6456220"/>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238886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3AE4FF-C01D-43A0-A834-5504396CD284}" type="datetimeFigureOut">
              <a:rPr lang="en-US" smtClean="0"/>
              <a:t>20-Jun-20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3780732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3AE4FF-C01D-43A0-A834-5504396CD284}" type="datetimeFigureOut">
              <a:rPr lang="en-US" smtClean="0"/>
              <a:t>20-Jun-20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245581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AE4FF-C01D-43A0-A834-5504396CD284}" type="datetimeFigureOut">
              <a:rPr lang="en-US" smtClean="0"/>
              <a:t>20-Jun-20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33672-B4FE-4E0C-8CC5-0C677F8B6385}" type="slidenum">
              <a:rPr lang="en-US" smtClean="0"/>
              <a:t>‹#›</a:t>
            </a:fld>
            <a:endParaRPr lang="en-US"/>
          </a:p>
        </p:txBody>
      </p:sp>
    </p:spTree>
    <p:extLst>
      <p:ext uri="{BB962C8B-B14F-4D97-AF65-F5344CB8AC3E}">
        <p14:creationId xmlns:p14="http://schemas.microsoft.com/office/powerpoint/2010/main" val="2478762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8F9FAC-56B3-4FDF-AF8C-14E9AF7F201A}"/>
              </a:ext>
            </a:extLst>
          </p:cNvPr>
          <p:cNvSpPr txBox="1"/>
          <p:nvPr/>
        </p:nvSpPr>
        <p:spPr>
          <a:xfrm>
            <a:off x="4994787" y="-255639"/>
            <a:ext cx="1995948" cy="1446550"/>
          </a:xfrm>
          <a:prstGeom prst="rect">
            <a:avLst/>
          </a:prstGeom>
          <a:noFill/>
        </p:spPr>
        <p:txBody>
          <a:bodyPr wrap="square" rtlCol="0">
            <a:spAutoFit/>
            <a:scene3d>
              <a:camera prst="orthographicFront"/>
              <a:lightRig rig="threePt" dir="t"/>
            </a:scene3d>
            <a:sp3d extrusionH="57150">
              <a:bevelT w="69850" h="69850" prst="divot"/>
            </a:sp3d>
          </a:bodyPr>
          <a:lstStyle/>
          <a:p>
            <a:pPr algn="ctr"/>
            <a:r>
              <a:rPr lang="en-US" sz="8800" b="1" dirty="0">
                <a:ln w="28575">
                  <a:solidFill>
                    <a:schemeClr val="tx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a:t>
            </a:r>
          </a:p>
        </p:txBody>
      </p:sp>
      <p:sp>
        <p:nvSpPr>
          <p:cNvPr id="6" name="TextBox 5">
            <a:extLst>
              <a:ext uri="{FF2B5EF4-FFF2-40B4-BE49-F238E27FC236}">
                <a16:creationId xmlns:a16="http://schemas.microsoft.com/office/drawing/2014/main" id="{AF0C6B49-B49A-4708-B9E9-B2F4BE9621AD}"/>
              </a:ext>
            </a:extLst>
          </p:cNvPr>
          <p:cNvSpPr txBox="1"/>
          <p:nvPr/>
        </p:nvSpPr>
        <p:spPr>
          <a:xfrm>
            <a:off x="5098026" y="5225845"/>
            <a:ext cx="1995948" cy="1446550"/>
          </a:xfrm>
          <a:prstGeom prst="rect">
            <a:avLst/>
          </a:prstGeom>
          <a:noFill/>
        </p:spPr>
        <p:txBody>
          <a:bodyPr wrap="square" rtlCol="0">
            <a:spAutoFit/>
          </a:bodyPr>
          <a:lstStyle/>
          <a:p>
            <a:pPr algn="ctr"/>
            <a:r>
              <a:rPr lang="en-US" sz="8800" b="1" dirty="0">
                <a:ln w="28575">
                  <a:solidFill>
                    <a:schemeClr val="tx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p>
        </p:txBody>
      </p:sp>
    </p:spTree>
    <p:extLst>
      <p:ext uri="{BB962C8B-B14F-4D97-AF65-F5344CB8AC3E}">
        <p14:creationId xmlns:p14="http://schemas.microsoft.com/office/powerpoint/2010/main" val="3833590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6617110" y="1657351"/>
            <a:ext cx="5249792" cy="4590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92568" y="1858766"/>
            <a:ext cx="5634606" cy="1569660"/>
          </a:xfrm>
          <a:prstGeom prst="rect">
            <a:avLst/>
          </a:prstGeom>
          <a:noFill/>
          <a:ln w="57150">
            <a:noFill/>
          </a:ln>
        </p:spPr>
        <p:txBody>
          <a:bodyPr wrap="square" rtlCol="0">
            <a:spAutoFit/>
          </a:bodyPr>
          <a:lstStyle/>
          <a:p>
            <a:pPr algn="just"/>
            <a:r>
              <a:rPr lang="en-US"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move one’s head or top half of one’s body forwards and downwards as a sign of respect.</a:t>
            </a:r>
          </a:p>
        </p:txBody>
      </p:sp>
      <p:sp>
        <p:nvSpPr>
          <p:cNvPr id="7" name="TextBox 6"/>
          <p:cNvSpPr txBox="1"/>
          <p:nvPr/>
        </p:nvSpPr>
        <p:spPr>
          <a:xfrm>
            <a:off x="532878" y="4852034"/>
            <a:ext cx="4147277" cy="646331"/>
          </a:xfrm>
          <a:prstGeom prst="rect">
            <a:avLst/>
          </a:prstGeom>
          <a:noFill/>
          <a:ln w="57150">
            <a:noFill/>
          </a:ln>
        </p:spPr>
        <p:txBody>
          <a:bodyPr wrap="square" rtlCol="0">
            <a:spAutoFit/>
          </a:bodyPr>
          <a:lstStyle/>
          <a:p>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Synonym:  Bend.</a:t>
            </a:r>
          </a:p>
        </p:txBody>
      </p:sp>
      <p:sp>
        <p:nvSpPr>
          <p:cNvPr id="9" name="TextBox 8">
            <a:extLst>
              <a:ext uri="{FF2B5EF4-FFF2-40B4-BE49-F238E27FC236}">
                <a16:creationId xmlns:a16="http://schemas.microsoft.com/office/drawing/2014/main" id="{DDA3EE50-FE23-42D7-B48B-59740347F7EC}"/>
              </a:ext>
            </a:extLst>
          </p:cNvPr>
          <p:cNvSpPr txBox="1"/>
          <p:nvPr/>
        </p:nvSpPr>
        <p:spPr>
          <a:xfrm>
            <a:off x="392568" y="528638"/>
            <a:ext cx="2047686" cy="830997"/>
          </a:xfrm>
          <a:prstGeom prst="rect">
            <a:avLst/>
          </a:prstGeom>
          <a:noFill/>
          <a:ln w="57150">
            <a:noFill/>
          </a:ln>
        </p:spPr>
        <p:txBody>
          <a:bodyPr wrap="square" rtlCol="0">
            <a:spAutoFit/>
          </a:bodyPr>
          <a:lstStyle/>
          <a:p>
            <a:pPr algn="ct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Bow</a:t>
            </a:r>
          </a:p>
        </p:txBody>
      </p:sp>
    </p:spTree>
    <p:extLst>
      <p:ext uri="{BB962C8B-B14F-4D97-AF65-F5344CB8AC3E}">
        <p14:creationId xmlns:p14="http://schemas.microsoft.com/office/powerpoint/2010/main" val="4167224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anim calcmode="lin" valueType="num">
                                      <p:cBhvr>
                                        <p:cTn id="2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F0E1DA-A92F-466E-A008-15CAABF25F90}"/>
              </a:ext>
            </a:extLst>
          </p:cNvPr>
          <p:cNvSpPr/>
          <p:nvPr/>
        </p:nvSpPr>
        <p:spPr>
          <a:xfrm>
            <a:off x="196646" y="147781"/>
            <a:ext cx="11995354" cy="733534"/>
          </a:xfrm>
          <a:prstGeom prst="rect">
            <a:avLst/>
          </a:prstGeom>
        </p:spPr>
        <p:txBody>
          <a:bodyPr wrap="square">
            <a:spAutoFit/>
          </a:bodyPr>
          <a:lstStyle/>
          <a:p>
            <a:pPr algn="ctr">
              <a:lnSpc>
                <a:spcPts val="2500"/>
              </a:lnSpc>
            </a:pPr>
            <a:r>
              <a:rPr lang="en-US" sz="2400" b="1" dirty="0">
                <a:solidFill>
                  <a:srgbClr val="00206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Time, You Old Gipsy Man </a:t>
            </a:r>
          </a:p>
          <a:p>
            <a:pPr algn="ctr">
              <a:lnSpc>
                <a:spcPts val="2500"/>
              </a:lnSpc>
            </a:pPr>
            <a:r>
              <a:rPr lang="en-US" sz="2400" b="1" dirty="0">
                <a:solidFill>
                  <a:srgbClr val="00206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Ralph Hodgson</a:t>
            </a:r>
          </a:p>
        </p:txBody>
      </p:sp>
      <p:sp>
        <p:nvSpPr>
          <p:cNvPr id="3" name="Rectangle 2">
            <a:extLst>
              <a:ext uri="{FF2B5EF4-FFF2-40B4-BE49-F238E27FC236}">
                <a16:creationId xmlns:a16="http://schemas.microsoft.com/office/drawing/2014/main" id="{59BA5238-6DDD-4364-9CCF-C70493CC8D29}"/>
              </a:ext>
            </a:extLst>
          </p:cNvPr>
          <p:cNvSpPr/>
          <p:nvPr/>
        </p:nvSpPr>
        <p:spPr>
          <a:xfrm>
            <a:off x="547628" y="909024"/>
            <a:ext cx="4994190" cy="5509200"/>
          </a:xfrm>
          <a:prstGeom prst="rect">
            <a:avLst/>
          </a:prstGeom>
        </p:spPr>
        <p:txBody>
          <a:bodyPr wrap="square">
            <a:spAutoFit/>
          </a:bodyPr>
          <a:lstStyle/>
          <a:p>
            <a:pPr algn="just"/>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Time, you old gipsy man,</a:t>
            </a:r>
          </a:p>
          <a:p>
            <a:pPr algn="just"/>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Will you not stay,</a:t>
            </a:r>
          </a:p>
          <a:p>
            <a:pPr algn="just"/>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put up your caravan</a:t>
            </a:r>
          </a:p>
          <a:p>
            <a:pPr algn="just"/>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Just for one day?</a:t>
            </a:r>
          </a:p>
          <a:p>
            <a:pPr algn="just"/>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All things I'll give you,</a:t>
            </a:r>
          </a:p>
          <a:p>
            <a:pPr algn="just"/>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Will you be my guest?</a:t>
            </a:r>
          </a:p>
          <a:p>
            <a:pPr algn="just"/>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Bells for your jennet</a:t>
            </a:r>
          </a:p>
          <a:p>
            <a:pPr algn="just"/>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silver the best,</a:t>
            </a:r>
          </a:p>
          <a:p>
            <a:pPr algn="just"/>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Goldsmiths shall beat you</a:t>
            </a:r>
          </a:p>
          <a:p>
            <a:pPr algn="just"/>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great golden ring,</a:t>
            </a:r>
          </a:p>
          <a:p>
            <a:pPr algn="just"/>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Peacocks shall bow to you, </a:t>
            </a:r>
          </a:p>
          <a:p>
            <a:pPr algn="just"/>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Little boys sing,</a:t>
            </a:r>
          </a:p>
          <a:p>
            <a:pPr algn="just"/>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Oh, and sweet girls will</a:t>
            </a:r>
          </a:p>
          <a:p>
            <a:pPr algn="just"/>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Festoon you with may.</a:t>
            </a:r>
          </a:p>
          <a:p>
            <a:pPr algn="just"/>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Time, you old gipsy,</a:t>
            </a:r>
          </a:p>
          <a:p>
            <a:pPr algn="just"/>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Why hasten away?</a:t>
            </a:r>
          </a:p>
        </p:txBody>
      </p:sp>
      <p:sp>
        <p:nvSpPr>
          <p:cNvPr id="4" name="Rectangle 3">
            <a:extLst>
              <a:ext uri="{FF2B5EF4-FFF2-40B4-BE49-F238E27FC236}">
                <a16:creationId xmlns:a16="http://schemas.microsoft.com/office/drawing/2014/main" id="{BDF5BB4A-BD3E-4E9F-9B84-DF4A8F505CEC}"/>
              </a:ext>
            </a:extLst>
          </p:cNvPr>
          <p:cNvSpPr/>
          <p:nvPr/>
        </p:nvSpPr>
        <p:spPr>
          <a:xfrm>
            <a:off x="196646" y="2111973"/>
            <a:ext cx="8340437" cy="630942"/>
          </a:xfrm>
          <a:prstGeom prst="rect">
            <a:avLst/>
          </a:prstGeom>
        </p:spPr>
        <p:txBody>
          <a:bodyPr wrap="square">
            <a:spAutoFit/>
          </a:bodyPr>
          <a:lstStyle/>
          <a:p>
            <a:endParaRPr lang="en-US" sz="3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F7CEAFB-6E99-41B8-9C0D-647EE6C90E42}"/>
              </a:ext>
            </a:extLst>
          </p:cNvPr>
          <p:cNvSpPr/>
          <p:nvPr/>
        </p:nvSpPr>
        <p:spPr>
          <a:xfrm>
            <a:off x="7638473" y="909024"/>
            <a:ext cx="4356881" cy="5509200"/>
          </a:xfrm>
          <a:prstGeom prst="rect">
            <a:avLst/>
          </a:prstGeom>
        </p:spPr>
        <p:txBody>
          <a:bodyPr wrap="square">
            <a:spAutoFit/>
          </a:bodyPr>
          <a:lstStyle/>
          <a:p>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Last week in Babylon,</a:t>
            </a:r>
          </a:p>
          <a:p>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Last night in Rome,</a:t>
            </a:r>
          </a:p>
          <a:p>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Morning, and in the crush</a:t>
            </a:r>
          </a:p>
          <a:p>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Under Paul's dome;</a:t>
            </a:r>
          </a:p>
          <a:p>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Under Paul's dial</a:t>
            </a:r>
          </a:p>
          <a:p>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You tighten your rein—</a:t>
            </a:r>
          </a:p>
          <a:p>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Only a moment</a:t>
            </a:r>
          </a:p>
          <a:p>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off once again;</a:t>
            </a:r>
          </a:p>
          <a:p>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Off to some city</a:t>
            </a:r>
          </a:p>
          <a:p>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Now blind in the womb,</a:t>
            </a:r>
          </a:p>
          <a:p>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Off to another </a:t>
            </a:r>
          </a:p>
          <a:p>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Ere that's in the tomb.</a:t>
            </a:r>
          </a:p>
          <a:p>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Time, you old gipsy man,</a:t>
            </a:r>
          </a:p>
          <a:p>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Will you not stay?</a:t>
            </a:r>
          </a:p>
          <a:p>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Put up your caravan</a:t>
            </a:r>
          </a:p>
          <a:p>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Just for one day?</a:t>
            </a:r>
          </a:p>
        </p:txBody>
      </p:sp>
      <p:pic>
        <p:nvPicPr>
          <p:cNvPr id="8" name="Picture 7">
            <a:extLst>
              <a:ext uri="{FF2B5EF4-FFF2-40B4-BE49-F238E27FC236}">
                <a16:creationId xmlns:a16="http://schemas.microsoft.com/office/drawing/2014/main" id="{9B813F9B-C163-48EA-ADD1-9E31FF6412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4198" y="1216105"/>
            <a:ext cx="2466754" cy="2687302"/>
          </a:xfrm>
          <a:prstGeom prst="rect">
            <a:avLst/>
          </a:prstGeom>
          <a:ln w="88900" cap="sq" cmpd="thickThin">
            <a:solidFill>
              <a:srgbClr val="00206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0413B748-1BFE-4C5E-AF1A-0E5D6C23FF83}"/>
              </a:ext>
            </a:extLst>
          </p:cNvPr>
          <p:cNvSpPr txBox="1"/>
          <p:nvPr/>
        </p:nvSpPr>
        <p:spPr>
          <a:xfrm>
            <a:off x="4956024" y="5577124"/>
            <a:ext cx="2163097" cy="584775"/>
          </a:xfrm>
          <a:prstGeom prst="rect">
            <a:avLst/>
          </a:prstGeom>
          <a:noFill/>
          <a:ln w="38100">
            <a:solidFill>
              <a:srgbClr val="002060"/>
            </a:solidFill>
          </a:ln>
        </p:spPr>
        <p:txBody>
          <a:bodyPr wrap="square" rtlCol="0">
            <a:spAutoFit/>
          </a:bodyPr>
          <a:lstStyle/>
          <a:p>
            <a:pPr algn="ct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Recitation</a:t>
            </a:r>
          </a:p>
        </p:txBody>
      </p:sp>
      <p:pic>
        <p:nvPicPr>
          <p:cNvPr id="6" name="Time You Old Gypsy Man">
            <a:hlinkClick r:id="" action="ppaction://media"/>
            <a:extLst>
              <a:ext uri="{FF2B5EF4-FFF2-40B4-BE49-F238E27FC236}">
                <a16:creationId xmlns:a16="http://schemas.microsoft.com/office/drawing/2014/main" id="{920B503A-6F6C-46B1-9921-836A4595EC34}"/>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772566" y="4115086"/>
            <a:ext cx="2530015" cy="1144158"/>
          </a:xfrm>
          <a:prstGeom prst="rect">
            <a:avLst/>
          </a:prstGeom>
        </p:spPr>
      </p:pic>
    </p:spTree>
    <p:extLst>
      <p:ext uri="{BB962C8B-B14F-4D97-AF65-F5344CB8AC3E}">
        <p14:creationId xmlns:p14="http://schemas.microsoft.com/office/powerpoint/2010/main" val="3231047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 calcmode="lin" valueType="num">
                                      <p:cBhvr>
                                        <p:cTn id="15" dur="2000" fill="hold"/>
                                        <p:tgtEl>
                                          <p:spTgt spid="3"/>
                                        </p:tgtEl>
                                        <p:attrNameLst>
                                          <p:attrName>style.rotation</p:attrName>
                                        </p:attrNameLst>
                                      </p:cBhvr>
                                      <p:tavLst>
                                        <p:tav tm="0">
                                          <p:val>
                                            <p:fltVal val="90"/>
                                          </p:val>
                                        </p:tav>
                                        <p:tav tm="100000">
                                          <p:val>
                                            <p:fltVal val="0"/>
                                          </p:val>
                                        </p:tav>
                                      </p:tavLst>
                                    </p:anim>
                                    <p:animEffect transition="in" filter="fade">
                                      <p:cBhvr>
                                        <p:cTn id="16" dur="2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0" fill="hold"/>
                                        <p:tgtEl>
                                          <p:spTgt spid="8"/>
                                        </p:tgtEl>
                                        <p:attrNameLst>
                                          <p:attrName>ppt_w</p:attrName>
                                        </p:attrNameLst>
                                      </p:cBhvr>
                                      <p:tavLst>
                                        <p:tav tm="0">
                                          <p:val>
                                            <p:fltVal val="0"/>
                                          </p:val>
                                        </p:tav>
                                        <p:tav tm="100000">
                                          <p:val>
                                            <p:strVal val="#ppt_w"/>
                                          </p:val>
                                        </p:tav>
                                      </p:tavLst>
                                    </p:anim>
                                    <p:anim calcmode="lin" valueType="num">
                                      <p:cBhvr>
                                        <p:cTn id="20" dur="2000" fill="hold"/>
                                        <p:tgtEl>
                                          <p:spTgt spid="8"/>
                                        </p:tgtEl>
                                        <p:attrNameLst>
                                          <p:attrName>ppt_h</p:attrName>
                                        </p:attrNameLst>
                                      </p:cBhvr>
                                      <p:tavLst>
                                        <p:tav tm="0">
                                          <p:val>
                                            <p:fltVal val="0"/>
                                          </p:val>
                                        </p:tav>
                                        <p:tav tm="100000">
                                          <p:val>
                                            <p:strVal val="#ppt_h"/>
                                          </p:val>
                                        </p:tav>
                                      </p:tavLst>
                                    </p:anim>
                                    <p:anim calcmode="lin" valueType="num">
                                      <p:cBhvr>
                                        <p:cTn id="21" dur="2000" fill="hold"/>
                                        <p:tgtEl>
                                          <p:spTgt spid="8"/>
                                        </p:tgtEl>
                                        <p:attrNameLst>
                                          <p:attrName>style.rotation</p:attrName>
                                        </p:attrNameLst>
                                      </p:cBhvr>
                                      <p:tavLst>
                                        <p:tav tm="0">
                                          <p:val>
                                            <p:fltVal val="90"/>
                                          </p:val>
                                        </p:tav>
                                        <p:tav tm="100000">
                                          <p:val>
                                            <p:fltVal val="0"/>
                                          </p:val>
                                        </p:tav>
                                      </p:tavLst>
                                    </p:anim>
                                    <p:animEffect transition="in" filter="fade">
                                      <p:cBhvr>
                                        <p:cTn id="22" dur="2000"/>
                                        <p:tgtEl>
                                          <p:spTgt spid="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000" fill="hold"/>
                                        <p:tgtEl>
                                          <p:spTgt spid="7"/>
                                        </p:tgtEl>
                                        <p:attrNameLst>
                                          <p:attrName>ppt_w</p:attrName>
                                        </p:attrNameLst>
                                      </p:cBhvr>
                                      <p:tavLst>
                                        <p:tav tm="0">
                                          <p:val>
                                            <p:fltVal val="0"/>
                                          </p:val>
                                        </p:tav>
                                        <p:tav tm="100000">
                                          <p:val>
                                            <p:strVal val="#ppt_w"/>
                                          </p:val>
                                        </p:tav>
                                      </p:tavLst>
                                    </p:anim>
                                    <p:anim calcmode="lin" valueType="num">
                                      <p:cBhvr>
                                        <p:cTn id="26" dur="2000" fill="hold"/>
                                        <p:tgtEl>
                                          <p:spTgt spid="7"/>
                                        </p:tgtEl>
                                        <p:attrNameLst>
                                          <p:attrName>ppt_h</p:attrName>
                                        </p:attrNameLst>
                                      </p:cBhvr>
                                      <p:tavLst>
                                        <p:tav tm="0">
                                          <p:val>
                                            <p:fltVal val="0"/>
                                          </p:val>
                                        </p:tav>
                                        <p:tav tm="100000">
                                          <p:val>
                                            <p:strVal val="#ppt_h"/>
                                          </p:val>
                                        </p:tav>
                                      </p:tavLst>
                                    </p:anim>
                                    <p:anim calcmode="lin" valueType="num">
                                      <p:cBhvr>
                                        <p:cTn id="27" dur="2000" fill="hold"/>
                                        <p:tgtEl>
                                          <p:spTgt spid="7"/>
                                        </p:tgtEl>
                                        <p:attrNameLst>
                                          <p:attrName>style.rotation</p:attrName>
                                        </p:attrNameLst>
                                      </p:cBhvr>
                                      <p:tavLst>
                                        <p:tav tm="0">
                                          <p:val>
                                            <p:fltVal val="90"/>
                                          </p:val>
                                        </p:tav>
                                        <p:tav tm="100000">
                                          <p:val>
                                            <p:fltVal val="0"/>
                                          </p:val>
                                        </p:tav>
                                      </p:tavLst>
                                    </p:anim>
                                    <p:animEffect transition="in" filter="fade">
                                      <p:cBhvr>
                                        <p:cTn id="28" dur="2000"/>
                                        <p:tgtEl>
                                          <p:spTgt spid="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2000" fill="hold"/>
                                        <p:tgtEl>
                                          <p:spTgt spid="5"/>
                                        </p:tgtEl>
                                        <p:attrNameLst>
                                          <p:attrName>ppt_w</p:attrName>
                                        </p:attrNameLst>
                                      </p:cBhvr>
                                      <p:tavLst>
                                        <p:tav tm="0">
                                          <p:val>
                                            <p:fltVal val="0"/>
                                          </p:val>
                                        </p:tav>
                                        <p:tav tm="100000">
                                          <p:val>
                                            <p:strVal val="#ppt_w"/>
                                          </p:val>
                                        </p:tav>
                                      </p:tavLst>
                                    </p:anim>
                                    <p:anim calcmode="lin" valueType="num">
                                      <p:cBhvr>
                                        <p:cTn id="32" dur="2000" fill="hold"/>
                                        <p:tgtEl>
                                          <p:spTgt spid="5"/>
                                        </p:tgtEl>
                                        <p:attrNameLst>
                                          <p:attrName>ppt_h</p:attrName>
                                        </p:attrNameLst>
                                      </p:cBhvr>
                                      <p:tavLst>
                                        <p:tav tm="0">
                                          <p:val>
                                            <p:fltVal val="0"/>
                                          </p:val>
                                        </p:tav>
                                        <p:tav tm="100000">
                                          <p:val>
                                            <p:strVal val="#ppt_h"/>
                                          </p:val>
                                        </p:tav>
                                      </p:tavLst>
                                    </p:anim>
                                    <p:anim calcmode="lin" valueType="num">
                                      <p:cBhvr>
                                        <p:cTn id="33" dur="2000" fill="hold"/>
                                        <p:tgtEl>
                                          <p:spTgt spid="5"/>
                                        </p:tgtEl>
                                        <p:attrNameLst>
                                          <p:attrName>style.rotation</p:attrName>
                                        </p:attrNameLst>
                                      </p:cBhvr>
                                      <p:tavLst>
                                        <p:tav tm="0">
                                          <p:val>
                                            <p:fltVal val="90"/>
                                          </p:val>
                                        </p:tav>
                                        <p:tav tm="100000">
                                          <p:val>
                                            <p:fltVal val="0"/>
                                          </p:val>
                                        </p:tav>
                                      </p:tavLst>
                                    </p:anim>
                                    <p:animEffect transition="in" filter="fade">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5" fill="hold" display="0">
                  <p:stCondLst>
                    <p:cond delay="indefinite"/>
                  </p:stCondLst>
                </p:cTn>
                <p:tgtEl>
                  <p:spTgt spid="6"/>
                </p:tgtEl>
              </p:cMediaNode>
            </p:video>
            <p:video>
              <p:cMediaNode>
                <p:cTn id="36" fill="hold" display="0">
                  <p:stCondLst>
                    <p:cond delay="indefinite"/>
                  </p:stCondLst>
                </p:cTn>
                <p:tgtEl>
                  <p:spTgt spid="6"/>
                </p:tgtEl>
              </p:cMediaNode>
            </p:video>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3" presetClass="entr" presetSubtype="16"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plus(in)">
                                      <p:cBhvr>
                                        <p:cTn id="42" dur="2000"/>
                                        <p:tgtEl>
                                          <p:spTgt spid="6"/>
                                        </p:tgtEl>
                                      </p:cBhvr>
                                    </p:animEffect>
                                  </p:childTnLst>
                                </p:cTn>
                              </p:par>
                            </p:childTnLst>
                          </p:cTn>
                        </p:par>
                      </p:childTnLst>
                    </p:cTn>
                  </p:par>
                </p:childTnLst>
              </p:cTn>
              <p:nextCondLst>
                <p:cond evt="onClick" delay="0">
                  <p:tgtEl>
                    <p:spTgt spid="5"/>
                  </p:tgtEl>
                </p:cond>
              </p:nextCondLst>
            </p:seq>
          </p:childTnLst>
        </p:cTn>
      </p:par>
    </p:tnLst>
    <p:bldLst>
      <p:bldP spid="2" grpId="0"/>
      <p:bldP spid="3" grpId="0"/>
      <p:bldP spid="7"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36DDAF-12BB-42AA-B73E-46A77A48CFF1}"/>
              </a:ext>
            </a:extLst>
          </p:cNvPr>
          <p:cNvSpPr/>
          <p:nvPr/>
        </p:nvSpPr>
        <p:spPr>
          <a:xfrm>
            <a:off x="124439" y="885230"/>
            <a:ext cx="11903792" cy="5509200"/>
          </a:xfrm>
          <a:prstGeom prst="rect">
            <a:avLst/>
          </a:prstGeom>
        </p:spPr>
        <p:txBody>
          <a:bodyPr wrap="square">
            <a:spAutoFit/>
          </a:bodyPr>
          <a:lstStyle/>
          <a:p>
            <a:pPr algn="just"/>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this poem, ‘</a:t>
            </a:r>
            <a:r>
              <a:rPr lang="en-US"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Time, You Old Gipsy Man’ </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poet Ralph Hodgson tells about time. He says that time never stays. It always runs and runs. For this, he names the time “Old gipsy man”. To stop the time, he offers the time things such as belts for its jennet of the best silver, a big golden ring etc. He tells time that peacocks will bow, little boys will sing songs, sweet girls will festoon the time with may. He requests the time to put up its caravan just for one day, but the time never stays.  It passes and passes. Nobody can stop its ever-busy frigate even for a second. We know how precious thing is time for us. If we don’t use it properly, it will run away and never come back. So, we need to use the time of our life properly.</a:t>
            </a:r>
          </a:p>
        </p:txBody>
      </p:sp>
      <p:sp>
        <p:nvSpPr>
          <p:cNvPr id="3" name="Rectangle 2">
            <a:extLst>
              <a:ext uri="{FF2B5EF4-FFF2-40B4-BE49-F238E27FC236}">
                <a16:creationId xmlns:a16="http://schemas.microsoft.com/office/drawing/2014/main" id="{C7BFDAC7-7607-4D55-A0DE-08F8DD6D3D4D}"/>
              </a:ext>
            </a:extLst>
          </p:cNvPr>
          <p:cNvSpPr/>
          <p:nvPr/>
        </p:nvSpPr>
        <p:spPr>
          <a:xfrm>
            <a:off x="72207" y="1905"/>
            <a:ext cx="11995354" cy="923330"/>
          </a:xfrm>
          <a:prstGeom prst="rect">
            <a:avLst/>
          </a:prstGeom>
          <a:ln w="28575">
            <a:solidFill>
              <a:schemeClr val="accent2"/>
            </a:solidFill>
          </a:ln>
        </p:spPr>
        <p:txBody>
          <a:bodyPr wrap="square">
            <a:spAutoFit/>
          </a:bodyPr>
          <a:lstStyle/>
          <a:p>
            <a:pPr algn="ctr"/>
            <a:r>
              <a:rPr lang="en-US" sz="5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Short explanation of the poem.</a:t>
            </a:r>
            <a:endParaRPr lang="en-US" sz="4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20679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4013" y="148204"/>
            <a:ext cx="7693847" cy="1446550"/>
          </a:xfrm>
          <a:prstGeom prst="rect">
            <a:avLst/>
          </a:prstGeom>
          <a:noFill/>
        </p:spPr>
        <p:txBody>
          <a:bodyPr wrap="square" rtlCol="0">
            <a:spAutoFit/>
          </a:bodyPr>
          <a:lstStyle/>
          <a:p>
            <a:pPr algn="ctr"/>
            <a:r>
              <a:rPr lang="en-US" sz="88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Evaluation</a:t>
            </a:r>
          </a:p>
        </p:txBody>
      </p:sp>
      <p:sp>
        <p:nvSpPr>
          <p:cNvPr id="3" name="Rectangle 2"/>
          <p:cNvSpPr/>
          <p:nvPr/>
        </p:nvSpPr>
        <p:spPr>
          <a:xfrm>
            <a:off x="358772" y="3041304"/>
            <a:ext cx="10924331" cy="3046988"/>
          </a:xfrm>
          <a:prstGeom prst="rect">
            <a:avLst/>
          </a:prstGeom>
        </p:spPr>
        <p:txBody>
          <a:bodyPr wrap="square">
            <a:spAutoFit/>
          </a:bodyPr>
          <a:lstStyle/>
          <a:p>
            <a:pPr marL="514350" indent="-514350" algn="just">
              <a:buAutoNum type="arabicPeriod"/>
            </a:pPr>
            <a:r>
              <a:rPr lang="en-US" sz="3200" b="1" dirty="0">
                <a:solidFill>
                  <a:srgbClr val="002060"/>
                </a:solidFill>
                <a:latin typeface="Times New Roman" panose="02020603050405020304" pitchFamily="18" charset="0"/>
                <a:cs typeface="Times New Roman" panose="02020603050405020304" pitchFamily="18" charset="0"/>
              </a:rPr>
              <a:t>Why does the poet call time an old gipsy man?</a:t>
            </a:r>
          </a:p>
          <a:p>
            <a:pPr marL="514350" indent="-514350" algn="just">
              <a:buAutoNum type="arabicPeriod"/>
            </a:pPr>
            <a:endParaRPr lang="en-US" sz="3200" b="1" dirty="0">
              <a:solidFill>
                <a:srgbClr val="002060"/>
              </a:solidFill>
              <a:latin typeface="Times New Roman" panose="02020603050405020304" pitchFamily="18" charset="0"/>
              <a:cs typeface="Times New Roman" panose="02020603050405020304" pitchFamily="18" charset="0"/>
            </a:endParaRPr>
          </a:p>
          <a:p>
            <a:pPr marL="514350" indent="-514350" algn="just">
              <a:buAutoNum type="arabicPeriod" startAt="2"/>
            </a:pPr>
            <a:r>
              <a:rPr lang="en-US" sz="3200" b="1" dirty="0">
                <a:solidFill>
                  <a:srgbClr val="002060"/>
                </a:solidFill>
                <a:latin typeface="Times New Roman" panose="02020603050405020304" pitchFamily="18" charset="0"/>
                <a:cs typeface="Times New Roman" panose="02020603050405020304" pitchFamily="18" charset="0"/>
              </a:rPr>
              <a:t>Make a list of things the poet will offer time if it stays 	just for a day.</a:t>
            </a:r>
          </a:p>
          <a:p>
            <a:pPr marL="514350" indent="-514350" algn="just">
              <a:buAutoNum type="arabicPeriod" startAt="2"/>
            </a:pPr>
            <a:endParaRPr lang="en-US" sz="3200" b="1" dirty="0">
              <a:solidFill>
                <a:srgbClr val="002060"/>
              </a:solidFill>
              <a:latin typeface="Times New Roman" panose="02020603050405020304" pitchFamily="18" charset="0"/>
              <a:cs typeface="Times New Roman" panose="02020603050405020304" pitchFamily="18" charset="0"/>
            </a:endParaRPr>
          </a:p>
          <a:p>
            <a:pPr marL="514350" indent="-514350" algn="just">
              <a:buAutoNum type="arabicPeriod" startAt="2"/>
            </a:pPr>
            <a:r>
              <a:rPr lang="en-US" sz="3200" b="1" dirty="0">
                <a:solidFill>
                  <a:srgbClr val="002060"/>
                </a:solidFill>
                <a:latin typeface="Times New Roman" panose="02020603050405020304" pitchFamily="18" charset="0"/>
                <a:cs typeface="Times New Roman" panose="02020603050405020304" pitchFamily="18" charset="0"/>
              </a:rPr>
              <a:t>What else can you offer time if it stays for a day?</a:t>
            </a:r>
          </a:p>
        </p:txBody>
      </p:sp>
    </p:spTree>
    <p:extLst>
      <p:ext uri="{BB962C8B-B14F-4D97-AF65-F5344CB8AC3E}">
        <p14:creationId xmlns:p14="http://schemas.microsoft.com/office/powerpoint/2010/main" val="23790151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par>
                          <p:cTn id="12" fill="hold">
                            <p:stCondLst>
                              <p:cond delay="225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2" end="2"/>
                                            </p:txEl>
                                          </p:spTgt>
                                        </p:tgtEl>
                                      </p:cBhvr>
                                    </p:animEffect>
                                  </p:childTnLst>
                                </p:cTn>
                              </p:par>
                            </p:childTnLst>
                          </p:cTn>
                        </p:par>
                        <p:par>
                          <p:cTn id="20" fill="hold">
                            <p:stCondLst>
                              <p:cond delay="56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581" y="0"/>
            <a:ext cx="11794837" cy="1862048"/>
          </a:xfrm>
          <a:prstGeom prst="rect">
            <a:avLst/>
          </a:prstGeom>
          <a:noFill/>
        </p:spPr>
        <p:txBody>
          <a:bodyPr wrap="square" rtlCol="0">
            <a:spAutoFit/>
          </a:bodyPr>
          <a:lstStyle/>
          <a:p>
            <a:pPr algn="ctr"/>
            <a:r>
              <a:rPr lang="en-US" sz="115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HOME WORK</a:t>
            </a:r>
          </a:p>
        </p:txBody>
      </p:sp>
      <p:sp>
        <p:nvSpPr>
          <p:cNvPr id="3" name="TextBox 2"/>
          <p:cNvSpPr txBox="1"/>
          <p:nvPr/>
        </p:nvSpPr>
        <p:spPr>
          <a:xfrm>
            <a:off x="350709" y="3044298"/>
            <a:ext cx="11490579" cy="1477328"/>
          </a:xfrm>
          <a:prstGeom prst="rect">
            <a:avLst/>
          </a:prstGeom>
          <a:noFill/>
        </p:spPr>
        <p:txBody>
          <a:bodyPr wrap="square" rtlCol="0">
            <a:spAutoFit/>
          </a:bodyPr>
          <a:lstStyle/>
          <a:p>
            <a:pPr algn="ctr"/>
            <a:r>
              <a:rPr lang="en-US" sz="4500" b="1" dirty="0">
                <a:latin typeface="TimesNewRomanPS-BoldMT"/>
              </a:rPr>
              <a:t>Write a summary of the poem </a:t>
            </a:r>
            <a:r>
              <a:rPr lang="en-US" sz="4500" b="1" i="1" dirty="0">
                <a:latin typeface="TimesNewRomanPS-BoldMT"/>
              </a:rPr>
              <a:t>‘Time, You Old Gypsy Man’</a:t>
            </a:r>
            <a:r>
              <a:rPr lang="en-US" sz="4500" b="1" dirty="0">
                <a:latin typeface="TimesNewRomanPS-BoldMT"/>
              </a:rPr>
              <a:t> in no more than 90 to 100 words</a:t>
            </a:r>
            <a:r>
              <a:rPr lang="en-US" sz="4500" b="1" i="1" dirty="0">
                <a:effectLst>
                  <a:outerShdw blurRad="38100" dist="38100" dir="2700000" algn="tl">
                    <a:srgbClr val="000000">
                      <a:alpha val="43137"/>
                    </a:srgbClr>
                  </a:outerShdw>
                </a:effectLst>
                <a:latin typeface="TimesNewRomanPS-BoldMT"/>
              </a:rPr>
              <a:t>.</a:t>
            </a:r>
            <a:endParaRPr lang="en-US" sz="45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13102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284487-235E-4C48-8C9F-318CB9AE3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32" y="186812"/>
            <a:ext cx="2229922" cy="2334425"/>
          </a:xfrm>
          <a:prstGeom prst="rect">
            <a:avLst/>
          </a:prstGeom>
          <a:ln>
            <a:noFill/>
          </a:ln>
          <a:effectLst>
            <a:softEdge rad="112500"/>
          </a:effectLst>
        </p:spPr>
      </p:pic>
      <p:pic>
        <p:nvPicPr>
          <p:cNvPr id="5" name="Picture 4">
            <a:extLst>
              <a:ext uri="{FF2B5EF4-FFF2-40B4-BE49-F238E27FC236}">
                <a16:creationId xmlns:a16="http://schemas.microsoft.com/office/drawing/2014/main" id="{C4A00D76-EBDF-4A91-8E86-4BFEE284DB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40351" y="186812"/>
            <a:ext cx="4404463" cy="4404463"/>
          </a:xfrm>
          <a:prstGeom prst="roundRect">
            <a:avLst>
              <a:gd name="adj" fmla="val 9361"/>
            </a:avLst>
          </a:prstGeom>
          <a:solidFill>
            <a:srgbClr val="FFFFFF"/>
          </a:solidFill>
          <a:ln w="76200" cap="sq">
            <a:solidFill>
              <a:schemeClr val="accent2"/>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extBox 2"/>
          <p:cNvSpPr txBox="1"/>
          <p:nvPr/>
        </p:nvSpPr>
        <p:spPr>
          <a:xfrm>
            <a:off x="643831" y="4336237"/>
            <a:ext cx="10904338" cy="1862048"/>
          </a:xfrm>
          <a:prstGeom prst="rect">
            <a:avLst/>
          </a:prstGeom>
          <a:noFill/>
        </p:spPr>
        <p:txBody>
          <a:bodyPr wrap="square" rtlCol="0">
            <a:spAutoFit/>
          </a:bodyPr>
          <a:lstStyle/>
          <a:p>
            <a:pPr algn="ctr"/>
            <a:r>
              <a:rPr lang="en-US" sz="115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a:t>
            </a:r>
          </a:p>
        </p:txBody>
      </p:sp>
      <p:sp>
        <p:nvSpPr>
          <p:cNvPr id="6" name="TextBox 5">
            <a:extLst>
              <a:ext uri="{FF2B5EF4-FFF2-40B4-BE49-F238E27FC236}">
                <a16:creationId xmlns:a16="http://schemas.microsoft.com/office/drawing/2014/main" id="{758E1D50-DDD2-4DAC-803C-93B8A777D118}"/>
              </a:ext>
            </a:extLst>
          </p:cNvPr>
          <p:cNvSpPr txBox="1"/>
          <p:nvPr/>
        </p:nvSpPr>
        <p:spPr>
          <a:xfrm>
            <a:off x="278562" y="2389043"/>
            <a:ext cx="6351639" cy="1754326"/>
          </a:xfrm>
          <a:prstGeom prst="rect">
            <a:avLst/>
          </a:prstGeom>
          <a:noFill/>
        </p:spPr>
        <p:txBody>
          <a:bodyPr wrap="square" rtlCol="0">
            <a:spAutoFit/>
          </a:bodyPr>
          <a:lstStyle/>
          <a:p>
            <a:pPr algn="ctr"/>
            <a:r>
              <a:rPr lang="en-US" sz="5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Make the best use of your time.</a:t>
            </a:r>
          </a:p>
        </p:txBody>
      </p:sp>
    </p:spTree>
    <p:extLst>
      <p:ext uri="{BB962C8B-B14F-4D97-AF65-F5344CB8AC3E}">
        <p14:creationId xmlns:p14="http://schemas.microsoft.com/office/powerpoint/2010/main" val="23039439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par>
                                <p:cTn id="9" presetID="3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fltVal val="0"/>
                                          </p:val>
                                        </p:tav>
                                        <p:tav tm="100000">
                                          <p:val>
                                            <p:strVal val="#ppt_w"/>
                                          </p:val>
                                        </p:tav>
                                      </p:tavLst>
                                    </p:anim>
                                    <p:anim calcmode="lin" valueType="num">
                                      <p:cBhvr>
                                        <p:cTn id="12" dur="2000" fill="hold"/>
                                        <p:tgtEl>
                                          <p:spTgt spid="6"/>
                                        </p:tgtEl>
                                        <p:attrNameLst>
                                          <p:attrName>ppt_h</p:attrName>
                                        </p:attrNameLst>
                                      </p:cBhvr>
                                      <p:tavLst>
                                        <p:tav tm="0">
                                          <p:val>
                                            <p:fltVal val="0"/>
                                          </p:val>
                                        </p:tav>
                                        <p:tav tm="100000">
                                          <p:val>
                                            <p:strVal val="#ppt_h"/>
                                          </p:val>
                                        </p:tav>
                                      </p:tavLst>
                                    </p:anim>
                                    <p:anim calcmode="lin" valueType="num">
                                      <p:cBhvr>
                                        <p:cTn id="13" dur="2000" fill="hold"/>
                                        <p:tgtEl>
                                          <p:spTgt spid="6"/>
                                        </p:tgtEl>
                                        <p:attrNameLst>
                                          <p:attrName>style.rotation</p:attrName>
                                        </p:attrNameLst>
                                      </p:cBhvr>
                                      <p:tavLst>
                                        <p:tav tm="0">
                                          <p:val>
                                            <p:fltVal val="90"/>
                                          </p:val>
                                        </p:tav>
                                        <p:tav tm="100000">
                                          <p:val>
                                            <p:fltVal val="0"/>
                                          </p:val>
                                        </p:tav>
                                      </p:tavLst>
                                    </p:anim>
                                    <p:animEffect transition="in" filter="fade">
                                      <p:cBhvr>
                                        <p:cTn id="14" dur="2000"/>
                                        <p:tgtEl>
                                          <p:spTgt spid="6"/>
                                        </p:tgtEl>
                                      </p:cBhvr>
                                    </p:animEffect>
                                  </p:childTnLst>
                                </p:cTn>
                              </p:par>
                              <p:par>
                                <p:cTn id="15" presetID="3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ppt_w</p:attrName>
                                        </p:attrNameLst>
                                      </p:cBhvr>
                                      <p:tavLst>
                                        <p:tav tm="0">
                                          <p:val>
                                            <p:fltVal val="0"/>
                                          </p:val>
                                        </p:tav>
                                        <p:tav tm="100000">
                                          <p:val>
                                            <p:strVal val="#ppt_w"/>
                                          </p:val>
                                        </p:tav>
                                      </p:tavLst>
                                    </p:anim>
                                    <p:anim calcmode="lin" valueType="num">
                                      <p:cBhvr>
                                        <p:cTn id="18" dur="2000" fill="hold"/>
                                        <p:tgtEl>
                                          <p:spTgt spid="5"/>
                                        </p:tgtEl>
                                        <p:attrNameLst>
                                          <p:attrName>ppt_h</p:attrName>
                                        </p:attrNameLst>
                                      </p:cBhvr>
                                      <p:tavLst>
                                        <p:tav tm="0">
                                          <p:val>
                                            <p:fltVal val="0"/>
                                          </p:val>
                                        </p:tav>
                                        <p:tav tm="100000">
                                          <p:val>
                                            <p:strVal val="#ppt_h"/>
                                          </p:val>
                                        </p:tav>
                                      </p:tavLst>
                                    </p:anim>
                                    <p:anim calcmode="lin" valueType="num">
                                      <p:cBhvr>
                                        <p:cTn id="19" dur="2000" fill="hold"/>
                                        <p:tgtEl>
                                          <p:spTgt spid="5"/>
                                        </p:tgtEl>
                                        <p:attrNameLst>
                                          <p:attrName>style.rotation</p:attrName>
                                        </p:attrNameLst>
                                      </p:cBhvr>
                                      <p:tavLst>
                                        <p:tav tm="0">
                                          <p:val>
                                            <p:fltVal val="90"/>
                                          </p:val>
                                        </p:tav>
                                        <p:tav tm="100000">
                                          <p:val>
                                            <p:fltVal val="0"/>
                                          </p:val>
                                        </p:tav>
                                      </p:tavLst>
                                    </p:anim>
                                    <p:animEffect transition="in" filter="fade">
                                      <p:cBhvr>
                                        <p:cTn id="20" dur="2000"/>
                                        <p:tgtEl>
                                          <p:spTgt spid="5"/>
                                        </p:tgtEl>
                                      </p:cBhvr>
                                    </p:animEffect>
                                  </p:childTnLst>
                                </p:cTn>
                              </p:par>
                              <p:par>
                                <p:cTn id="21" presetID="3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2000" fill="hold"/>
                                        <p:tgtEl>
                                          <p:spTgt spid="7"/>
                                        </p:tgtEl>
                                        <p:attrNameLst>
                                          <p:attrName>ppt_w</p:attrName>
                                        </p:attrNameLst>
                                      </p:cBhvr>
                                      <p:tavLst>
                                        <p:tav tm="0">
                                          <p:val>
                                            <p:fltVal val="0"/>
                                          </p:val>
                                        </p:tav>
                                        <p:tav tm="100000">
                                          <p:val>
                                            <p:strVal val="#ppt_w"/>
                                          </p:val>
                                        </p:tav>
                                      </p:tavLst>
                                    </p:anim>
                                    <p:anim calcmode="lin" valueType="num">
                                      <p:cBhvr>
                                        <p:cTn id="24" dur="2000" fill="hold"/>
                                        <p:tgtEl>
                                          <p:spTgt spid="7"/>
                                        </p:tgtEl>
                                        <p:attrNameLst>
                                          <p:attrName>ppt_h</p:attrName>
                                        </p:attrNameLst>
                                      </p:cBhvr>
                                      <p:tavLst>
                                        <p:tav tm="0">
                                          <p:val>
                                            <p:fltVal val="0"/>
                                          </p:val>
                                        </p:tav>
                                        <p:tav tm="100000">
                                          <p:val>
                                            <p:strVal val="#ppt_h"/>
                                          </p:val>
                                        </p:tav>
                                      </p:tavLst>
                                    </p:anim>
                                    <p:anim calcmode="lin" valueType="num">
                                      <p:cBhvr>
                                        <p:cTn id="25" dur="2000" fill="hold"/>
                                        <p:tgtEl>
                                          <p:spTgt spid="7"/>
                                        </p:tgtEl>
                                        <p:attrNameLst>
                                          <p:attrName>style.rotation</p:attrName>
                                        </p:attrNameLst>
                                      </p:cBhvr>
                                      <p:tavLst>
                                        <p:tav tm="0">
                                          <p:val>
                                            <p:fltVal val="90"/>
                                          </p:val>
                                        </p:tav>
                                        <p:tav tm="100000">
                                          <p:val>
                                            <p:fltVal val="0"/>
                                          </p:val>
                                        </p:tav>
                                      </p:tavLst>
                                    </p:anim>
                                    <p:animEffect transition="in" filter="fade">
                                      <p:cBhvr>
                                        <p:cTn id="26" dur="2000"/>
                                        <p:tgtEl>
                                          <p:spTgt spid="7"/>
                                        </p:tgtEl>
                                      </p:cBhvr>
                                    </p:animEffect>
                                  </p:childTnLst>
                                </p:cTn>
                              </p:par>
                              <p:par>
                                <p:cTn id="27" presetID="6" presetClass="emph" presetSubtype="0" repeatCount="indefinite" decel="100000" fill="hold" grpId="1" nodeType="withEffect">
                                  <p:stCondLst>
                                    <p:cond delay="2000"/>
                                  </p:stCondLst>
                                  <p:childTnLst>
                                    <p:animScale>
                                      <p:cBhvr>
                                        <p:cTn id="28" dur="15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51008"/>
            <a:ext cx="12192000" cy="2400657"/>
          </a:xfrm>
          <a:prstGeom prst="rect">
            <a:avLst/>
          </a:prstGeom>
          <a:noFill/>
        </p:spPr>
        <p:txBody>
          <a:bodyPr wrap="square" rtlCol="0">
            <a:spAutoFit/>
          </a:bodyPr>
          <a:lstStyle/>
          <a:p>
            <a:pPr algn="ctr"/>
            <a:r>
              <a:rPr lang="en-US" sz="15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Welcome</a:t>
            </a:r>
          </a:p>
        </p:txBody>
      </p:sp>
      <p:pic>
        <p:nvPicPr>
          <p:cNvPr id="4" name="Picture 3">
            <a:extLst>
              <a:ext uri="{FF2B5EF4-FFF2-40B4-BE49-F238E27FC236}">
                <a16:creationId xmlns:a16="http://schemas.microsoft.com/office/drawing/2014/main" id="{4DACF9E5-E052-406E-B830-8883B56CF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286" y="2835564"/>
            <a:ext cx="3471428" cy="3471428"/>
          </a:xfrm>
          <a:prstGeom prst="rect">
            <a:avLst/>
          </a:prstGeom>
        </p:spPr>
      </p:pic>
    </p:spTree>
    <p:extLst>
      <p:ext uri="{BB962C8B-B14F-4D97-AF65-F5344CB8AC3E}">
        <p14:creationId xmlns:p14="http://schemas.microsoft.com/office/powerpoint/2010/main" val="687994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10000" decel="100000" fill="hold" nodeType="withEffect">
                                  <p:stCondLst>
                                    <p:cond delay="0"/>
                                  </p:stCondLst>
                                  <p:childTnLst>
                                    <p:animScale>
                                      <p:cBhvr>
                                        <p:cTn id="6" dur="3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441DFD-6B1B-456D-BF40-58FEC5FEE7C4}"/>
              </a:ext>
            </a:extLst>
          </p:cNvPr>
          <p:cNvSpPr txBox="1"/>
          <p:nvPr/>
        </p:nvSpPr>
        <p:spPr>
          <a:xfrm>
            <a:off x="3170903" y="0"/>
            <a:ext cx="5850193" cy="1323439"/>
          </a:xfrm>
          <a:prstGeom prst="rect">
            <a:avLst/>
          </a:prstGeom>
          <a:noFill/>
        </p:spPr>
        <p:txBody>
          <a:bodyPr wrap="square" rtlCol="0">
            <a:spAutoFit/>
          </a:bodyPr>
          <a:lstStyle/>
          <a:p>
            <a:pPr algn="ctr"/>
            <a:r>
              <a:rPr lang="en-US" sz="80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p>
        </p:txBody>
      </p:sp>
      <p:sp>
        <p:nvSpPr>
          <p:cNvPr id="4" name="TextBox 3">
            <a:extLst>
              <a:ext uri="{FF2B5EF4-FFF2-40B4-BE49-F238E27FC236}">
                <a16:creationId xmlns:a16="http://schemas.microsoft.com/office/drawing/2014/main" id="{484D05DF-386B-48E9-B367-B6320677FD91}"/>
              </a:ext>
            </a:extLst>
          </p:cNvPr>
          <p:cNvSpPr txBox="1"/>
          <p:nvPr/>
        </p:nvSpPr>
        <p:spPr>
          <a:xfrm>
            <a:off x="516194" y="1794387"/>
            <a:ext cx="6366388" cy="3693319"/>
          </a:xfrm>
          <a:prstGeom prst="rect">
            <a:avLst/>
          </a:prstGeom>
          <a:noFill/>
        </p:spPr>
        <p:txBody>
          <a:bodyPr wrap="square" rtlCol="0">
            <a:spAutoFit/>
          </a:bodyPr>
          <a:lstStyle/>
          <a:p>
            <a:r>
              <a:rPr lang="en-US" sz="54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Swandip Banerjee</a:t>
            </a:r>
          </a:p>
          <a:p>
            <a:r>
              <a:rPr lang="en-US" sz="36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Asst Teacher (English)</a:t>
            </a:r>
          </a:p>
          <a:p>
            <a:r>
              <a:rPr lang="en-US" sz="36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Pallimangal Secondary School</a:t>
            </a:r>
          </a:p>
          <a:p>
            <a:r>
              <a:rPr lang="en-US" sz="36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Sonadanga, Khulna.</a:t>
            </a:r>
          </a:p>
          <a:p>
            <a:r>
              <a:rPr lang="en-US" sz="36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Mobile: 01718503573</a:t>
            </a:r>
          </a:p>
          <a:p>
            <a:r>
              <a:rPr lang="en-US" sz="36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E-mail:swandipb1@gmail.com</a:t>
            </a:r>
          </a:p>
        </p:txBody>
      </p:sp>
      <p:pic>
        <p:nvPicPr>
          <p:cNvPr id="3" name="Picture 2"/>
          <p:cNvPicPr>
            <a:picLocks noChangeAspect="1"/>
          </p:cNvPicPr>
          <p:nvPr/>
        </p:nvPicPr>
        <p:blipFill>
          <a:blip r:embed="rId2"/>
          <a:stretch>
            <a:fillRect/>
          </a:stretch>
        </p:blipFill>
        <p:spPr>
          <a:xfrm>
            <a:off x="9055507" y="1794387"/>
            <a:ext cx="2728451" cy="3693319"/>
          </a:xfrm>
          <a:prstGeom prst="rect">
            <a:avLst/>
          </a:prstGeom>
          <a:ln w="88900" cap="sq" cmpd="thickThin">
            <a:solidFill>
              <a:schemeClr val="accent2">
                <a:lumMod val="50000"/>
              </a:schemeClr>
            </a:solidFill>
            <a:prstDash val="solid"/>
            <a:miter lim="800000"/>
          </a:ln>
          <a:effectLst>
            <a:glow rad="228600">
              <a:schemeClr val="accent2">
                <a:satMod val="175000"/>
                <a:alpha val="40000"/>
              </a:schemeClr>
            </a:glow>
            <a:innerShdw blurRad="76200">
              <a:srgbClr val="000000"/>
            </a:innerShdw>
          </a:effectLst>
        </p:spPr>
      </p:pic>
      <p:pic>
        <p:nvPicPr>
          <p:cNvPr id="6" name="Picture 5">
            <a:extLst>
              <a:ext uri="{FF2B5EF4-FFF2-40B4-BE49-F238E27FC236}">
                <a16:creationId xmlns:a16="http://schemas.microsoft.com/office/drawing/2014/main" id="{F0E48F0E-D9EF-4AB8-BBF2-065DAA6705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882582" y="2248616"/>
            <a:ext cx="1833467" cy="236076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060401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1DE2F4-E430-4FBB-9D9E-5E1D41FCA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85110"/>
            <a:ext cx="5837904" cy="5998267"/>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08317C9B-BC2C-4437-B8BC-FD3C0469E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098" y="85110"/>
            <a:ext cx="5729748" cy="59982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96308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E4B8BF-48D7-4DAB-8D7B-CBD34A2C8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90" y="78657"/>
            <a:ext cx="6007502" cy="335034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7B741A54-CBB1-4C6F-903C-7BBC97F052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1" y="78657"/>
            <a:ext cx="6007510" cy="3350343"/>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50ACC238-95A4-4762-8FE2-A9B61A9809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88" y="3429000"/>
            <a:ext cx="6007509" cy="3021052"/>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9332DA9D-657A-4920-8A8F-E776C4C1C9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5997" y="3429000"/>
            <a:ext cx="6007509" cy="3021052"/>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DD5A7683-9195-499C-AD69-B63F4E9ECB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6617" y="809625"/>
            <a:ext cx="5238750" cy="5238750"/>
          </a:xfrm>
          <a:prstGeom prst="rect">
            <a:avLst/>
          </a:prstGeom>
        </p:spPr>
      </p:pic>
    </p:spTree>
    <p:extLst>
      <p:ext uri="{BB962C8B-B14F-4D97-AF65-F5344CB8AC3E}">
        <p14:creationId xmlns:p14="http://schemas.microsoft.com/office/powerpoint/2010/main" val="4104770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0-#ppt_w/2"/>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9" decel="10000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000" fill="hold"/>
                                        <p:tgtEl>
                                          <p:spTgt spid="13"/>
                                        </p:tgtEl>
                                        <p:attrNameLst>
                                          <p:attrName>ppt_x</p:attrName>
                                        </p:attrNameLst>
                                      </p:cBhvr>
                                      <p:tavLst>
                                        <p:tav tm="0">
                                          <p:val>
                                            <p:strVal val="0-#ppt_w/2"/>
                                          </p:val>
                                        </p:tav>
                                        <p:tav tm="100000">
                                          <p:val>
                                            <p:strVal val="#ppt_x"/>
                                          </p:val>
                                        </p:tav>
                                      </p:tavLst>
                                    </p:anim>
                                    <p:anim calcmode="lin" valueType="num">
                                      <p:cBhvr additive="base">
                                        <p:cTn id="16" dur="20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3" decel="10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1+#ppt_w/2"/>
                                          </p:val>
                                        </p:tav>
                                        <p:tav tm="100000">
                                          <p:val>
                                            <p:strVal val="#ppt_x"/>
                                          </p:val>
                                        </p:tav>
                                      </p:tavLst>
                                    </p:anim>
                                    <p:anim calcmode="lin" valueType="num">
                                      <p:cBhvr additive="base">
                                        <p:cTn id="20" dur="2000" fill="hold"/>
                                        <p:tgtEl>
                                          <p:spTgt spid="11"/>
                                        </p:tgtEl>
                                        <p:attrNameLst>
                                          <p:attrName>ppt_y</p:attrName>
                                        </p:attrNameLst>
                                      </p:cBhvr>
                                      <p:tavLst>
                                        <p:tav tm="0">
                                          <p:val>
                                            <p:strVal val="0-#ppt_h/2"/>
                                          </p:val>
                                        </p:tav>
                                        <p:tav tm="100000">
                                          <p:val>
                                            <p:strVal val="#ppt_y"/>
                                          </p:val>
                                        </p:tav>
                                      </p:tavLst>
                                    </p:anim>
                                  </p:childTnLst>
                                </p:cTn>
                              </p:par>
                              <p:par>
                                <p:cTn id="21" presetID="3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2000" fill="hold"/>
                                        <p:tgtEl>
                                          <p:spTgt spid="3"/>
                                        </p:tgtEl>
                                        <p:attrNameLst>
                                          <p:attrName>ppt_w</p:attrName>
                                        </p:attrNameLst>
                                      </p:cBhvr>
                                      <p:tavLst>
                                        <p:tav tm="0">
                                          <p:val>
                                            <p:fltVal val="0"/>
                                          </p:val>
                                        </p:tav>
                                        <p:tav tm="100000">
                                          <p:val>
                                            <p:strVal val="#ppt_w"/>
                                          </p:val>
                                        </p:tav>
                                      </p:tavLst>
                                    </p:anim>
                                    <p:anim calcmode="lin" valueType="num">
                                      <p:cBhvr>
                                        <p:cTn id="24" dur="2000" fill="hold"/>
                                        <p:tgtEl>
                                          <p:spTgt spid="3"/>
                                        </p:tgtEl>
                                        <p:attrNameLst>
                                          <p:attrName>ppt_h</p:attrName>
                                        </p:attrNameLst>
                                      </p:cBhvr>
                                      <p:tavLst>
                                        <p:tav tm="0">
                                          <p:val>
                                            <p:fltVal val="0"/>
                                          </p:val>
                                        </p:tav>
                                        <p:tav tm="100000">
                                          <p:val>
                                            <p:strVal val="#ppt_h"/>
                                          </p:val>
                                        </p:tav>
                                      </p:tavLst>
                                    </p:anim>
                                    <p:anim calcmode="lin" valueType="num">
                                      <p:cBhvr>
                                        <p:cTn id="25" dur="2000" fill="hold"/>
                                        <p:tgtEl>
                                          <p:spTgt spid="3"/>
                                        </p:tgtEl>
                                        <p:attrNameLst>
                                          <p:attrName>style.rotation</p:attrName>
                                        </p:attrNameLst>
                                      </p:cBhvr>
                                      <p:tavLst>
                                        <p:tav tm="0">
                                          <p:val>
                                            <p:fltVal val="90"/>
                                          </p:val>
                                        </p:tav>
                                        <p:tav tm="100000">
                                          <p:val>
                                            <p:fltVal val="0"/>
                                          </p:val>
                                        </p:tav>
                                      </p:tavLst>
                                    </p:anim>
                                    <p:animEffect transition="in" filter="fade">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836" y="101599"/>
            <a:ext cx="11998037" cy="707886"/>
          </a:xfrm>
          <a:prstGeom prst="rect">
            <a:avLst/>
          </a:prstGeom>
        </p:spPr>
        <p:txBody>
          <a:bodyPr wrap="square">
            <a:spAutoFit/>
          </a:bodyPr>
          <a:lstStyle/>
          <a:p>
            <a:pPr algn="ct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Read and answer the following questions.</a:t>
            </a:r>
          </a:p>
        </p:txBody>
      </p:sp>
      <p:sp>
        <p:nvSpPr>
          <p:cNvPr id="3" name="Rectangle 2"/>
          <p:cNvSpPr/>
          <p:nvPr/>
        </p:nvSpPr>
        <p:spPr>
          <a:xfrm>
            <a:off x="383458" y="2164586"/>
            <a:ext cx="11375923" cy="2862322"/>
          </a:xfrm>
          <a:prstGeom prst="rect">
            <a:avLst/>
          </a:prstGeom>
        </p:spPr>
        <p:txBody>
          <a:bodyPr wrap="square">
            <a:spAutoFit/>
          </a:bodyPr>
          <a:lstStyle/>
          <a:p>
            <a:pPr algn="just"/>
            <a:r>
              <a:rPr lang="en-US" sz="36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Have </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seen any gipsy? If yes, where?</a:t>
            </a:r>
          </a:p>
          <a:p>
            <a:pPr marL="742950" indent="-742950" algn="just">
              <a:buAutoNum type="arabicPeriod"/>
            </a:pPr>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Do gypsies live in our country?</a:t>
            </a:r>
          </a:p>
          <a:p>
            <a:pPr algn="just"/>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3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what ways are they different from the general people?</a:t>
            </a:r>
          </a:p>
        </p:txBody>
      </p:sp>
    </p:spTree>
    <p:extLst>
      <p:ext uri="{BB962C8B-B14F-4D97-AF65-F5344CB8AC3E}">
        <p14:creationId xmlns:p14="http://schemas.microsoft.com/office/powerpoint/2010/main" val="40550968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1"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1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3">
                                            <p:txEl>
                                              <p:pRg st="0" end="0"/>
                                            </p:txEl>
                                          </p:spTgt>
                                        </p:tgtEl>
                                      </p:cBhvr>
                                    </p:animEffect>
                                  </p:childTnLst>
                                </p:cTn>
                              </p:par>
                            </p:childTnLst>
                          </p:cTn>
                        </p:par>
                        <p:par>
                          <p:cTn id="17" fill="hold">
                            <p:stCondLst>
                              <p:cond delay="1500"/>
                            </p:stCondLst>
                            <p:childTnLst>
                              <p:par>
                                <p:cTn id="18" presetID="41"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2" dur="10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10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1000" tmFilter="0,0; .5, 1; 1, 1"/>
                                        <p:tgtEl>
                                          <p:spTgt spid="3">
                                            <p:txEl>
                                              <p:pRg st="2" end="2"/>
                                            </p:txEl>
                                          </p:spTgt>
                                        </p:tgtEl>
                                      </p:cBhvr>
                                    </p:animEffect>
                                  </p:childTnLst>
                                </p:cTn>
                              </p:par>
                            </p:childTnLst>
                          </p:cTn>
                        </p:par>
                        <p:par>
                          <p:cTn id="25" fill="hold">
                            <p:stCondLst>
                              <p:cond delay="2500"/>
                            </p:stCondLst>
                            <p:childTnLst>
                              <p:par>
                                <p:cTn id="26" presetID="41" presetClass="entr" presetSubtype="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0" dur="10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10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10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0811" y="2105562"/>
            <a:ext cx="11370377" cy="1815882"/>
          </a:xfrm>
          <a:prstGeom prst="rect">
            <a:avLst/>
          </a:prstGeom>
          <a:noFill/>
        </p:spPr>
        <p:txBody>
          <a:bodyPr wrap="square" rtlCol="0">
            <a:spAutoFit/>
          </a:bodyPr>
          <a:lstStyle/>
          <a:p>
            <a:pPr algn="ctr"/>
            <a:r>
              <a:rPr lang="en-US" sz="7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Time, You Old Gipsy Man</a:t>
            </a:r>
          </a:p>
          <a:p>
            <a:pPr algn="ctr"/>
            <a:r>
              <a:rPr lang="en-US" sz="4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Unit: 14             			                   Lesson: 4</a:t>
            </a:r>
          </a:p>
        </p:txBody>
      </p:sp>
      <p:sp>
        <p:nvSpPr>
          <p:cNvPr id="6" name="TextBox 5">
            <a:extLst>
              <a:ext uri="{FF2B5EF4-FFF2-40B4-BE49-F238E27FC236}">
                <a16:creationId xmlns:a16="http://schemas.microsoft.com/office/drawing/2014/main" id="{789A9DAA-5823-49AA-97A4-61E2AE80B18D}"/>
              </a:ext>
            </a:extLst>
          </p:cNvPr>
          <p:cNvSpPr txBox="1"/>
          <p:nvPr/>
        </p:nvSpPr>
        <p:spPr>
          <a:xfrm>
            <a:off x="410811" y="533399"/>
            <a:ext cx="11370377" cy="1323438"/>
          </a:xfrm>
          <a:prstGeom prst="rect">
            <a:avLst/>
          </a:prstGeom>
          <a:noFill/>
        </p:spPr>
        <p:txBody>
          <a:bodyPr wrap="square" rtlCol="0">
            <a:spAutoFit/>
          </a:bodyPr>
          <a:lstStyle/>
          <a:p>
            <a:pPr algn="ctr"/>
            <a:r>
              <a:rPr lang="en-US" sz="80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today’s topic is…</a:t>
            </a:r>
          </a:p>
        </p:txBody>
      </p:sp>
      <p:sp>
        <p:nvSpPr>
          <p:cNvPr id="2" name="TextBox 1">
            <a:extLst>
              <a:ext uri="{FF2B5EF4-FFF2-40B4-BE49-F238E27FC236}">
                <a16:creationId xmlns:a16="http://schemas.microsoft.com/office/drawing/2014/main" id="{FB74E03F-D0E1-4B4D-BDF4-C16D086B6672}"/>
              </a:ext>
            </a:extLst>
          </p:cNvPr>
          <p:cNvSpPr txBox="1"/>
          <p:nvPr/>
        </p:nvSpPr>
        <p:spPr>
          <a:xfrm>
            <a:off x="1717963" y="4044554"/>
            <a:ext cx="8756072" cy="769441"/>
          </a:xfrm>
          <a:prstGeom prst="rect">
            <a:avLst/>
          </a:prstGeom>
          <a:noFill/>
        </p:spPr>
        <p:txBody>
          <a:bodyPr wrap="square" rtlCol="0">
            <a:spAutoFit/>
          </a:bodyPr>
          <a:lstStyle/>
          <a:p>
            <a:pPr algn="ctr"/>
            <a:r>
              <a:rPr lang="en-US" sz="4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poem by Ralph Hodgson</a:t>
            </a:r>
          </a:p>
        </p:txBody>
      </p:sp>
    </p:spTree>
    <p:extLst>
      <p:ext uri="{BB962C8B-B14F-4D97-AF65-F5344CB8AC3E}">
        <p14:creationId xmlns:p14="http://schemas.microsoft.com/office/powerpoint/2010/main" val="2112932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2200"/>
                            </p:stCondLst>
                            <p:childTnLst>
                              <p:par>
                                <p:cTn id="10" presetID="2" presetClass="entr" presetSubtype="2" fill="hold" grpId="0" nodeType="after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525" y="237112"/>
            <a:ext cx="10836852" cy="923330"/>
          </a:xfrm>
          <a:prstGeom prst="rect">
            <a:avLst/>
          </a:prstGeom>
          <a:noFill/>
          <a:ln w="762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NewRomanPS-BoldMT"/>
                <a:ea typeface="+mn-ea"/>
                <a:cs typeface="+mn-cs"/>
              </a:rPr>
              <a:t>Learning outcomes</a:t>
            </a:r>
            <a:endParaRPr kumimoji="0" lang="en-US"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 name="Rectangle 2"/>
          <p:cNvSpPr/>
          <p:nvPr/>
        </p:nvSpPr>
        <p:spPr>
          <a:xfrm>
            <a:off x="295562" y="1220792"/>
            <a:ext cx="11702471" cy="646331"/>
          </a:xfrm>
          <a:prstGeom prst="rect">
            <a:avLst/>
          </a:prstGeom>
          <a:noFill/>
          <a:ln w="7620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TimesNewRomanPSMT"/>
                <a:ea typeface="+mn-ea"/>
                <a:cs typeface="+mn-cs"/>
              </a:rPr>
              <a:t>After we have studied the lesson, we will be able to</a:t>
            </a:r>
            <a:r>
              <a:rPr kumimoji="0" lang="en-US" sz="3600" b="1" i="1" u="none" strike="noStrike" kern="1200" cap="none" spc="0" normalizeH="0" noProof="0" dirty="0">
                <a:ln>
                  <a:noFill/>
                </a:ln>
                <a:solidFill>
                  <a:prstClr val="black"/>
                </a:solidFill>
                <a:effectLst/>
                <a:uLnTx/>
                <a:uFillTx/>
                <a:latin typeface="TimesNewRomanPSMT"/>
                <a:ea typeface="+mn-ea"/>
                <a:cs typeface="+mn-cs"/>
              </a:rPr>
              <a:t> …….</a:t>
            </a:r>
            <a:endPar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186813" y="2959604"/>
            <a:ext cx="11857399" cy="646331"/>
          </a:xfrm>
          <a:prstGeom prst="rect">
            <a:avLst/>
          </a:prstGeom>
          <a:noFill/>
          <a:ln w="76200">
            <a:noFill/>
          </a:ln>
        </p:spPr>
        <p:txBody>
          <a:bodyPr wrap="square">
            <a:spAutoFit/>
          </a:bodyPr>
          <a:lstStyle/>
          <a:p>
            <a:pPr marL="571500" indent="-571500">
              <a:buFont typeface="Wingdings" panose="05000000000000000000" pitchFamily="2" charset="2"/>
              <a:buChar char="Ø"/>
            </a:pPr>
            <a:r>
              <a:rPr lang="en-US" sz="3600" b="1" dirty="0">
                <a:latin typeface="TimesNewRomanPSMT"/>
              </a:rPr>
              <a:t>recognize and use English sounds, stress and intonation.</a:t>
            </a:r>
          </a:p>
        </p:txBody>
      </p:sp>
      <p:sp>
        <p:nvSpPr>
          <p:cNvPr id="7" name="Rectangle 6"/>
          <p:cNvSpPr/>
          <p:nvPr/>
        </p:nvSpPr>
        <p:spPr>
          <a:xfrm>
            <a:off x="295563" y="4151198"/>
            <a:ext cx="10963562" cy="646331"/>
          </a:xfrm>
          <a:prstGeom prst="rect">
            <a:avLst/>
          </a:prstGeom>
          <a:noFill/>
          <a:ln w="76200">
            <a:noFill/>
          </a:ln>
        </p:spPr>
        <p:txBody>
          <a:bodyPr wrap="square">
            <a:spAutoFit/>
          </a:bodyPr>
          <a:lstStyle/>
          <a:p>
            <a:pPr marL="571500" indent="-571500">
              <a:buFont typeface="Wingdings" panose="05000000000000000000" pitchFamily="2" charset="2"/>
              <a:buChar char="Ø"/>
            </a:pPr>
            <a:r>
              <a:rPr lang="en-US" sz="3600" b="1" dirty="0">
                <a:latin typeface="TimesNewRomanPSMT"/>
              </a:rPr>
              <a:t>understand and enjoy the poem.</a:t>
            </a:r>
          </a:p>
        </p:txBody>
      </p:sp>
      <p:sp>
        <p:nvSpPr>
          <p:cNvPr id="8" name="Rectangle 7"/>
          <p:cNvSpPr/>
          <p:nvPr/>
        </p:nvSpPr>
        <p:spPr>
          <a:xfrm>
            <a:off x="295563" y="5011170"/>
            <a:ext cx="11656286" cy="646331"/>
          </a:xfrm>
          <a:prstGeom prst="rect">
            <a:avLst/>
          </a:prstGeom>
          <a:noFill/>
          <a:ln w="76200">
            <a:noFill/>
          </a:ln>
        </p:spPr>
        <p:txBody>
          <a:bodyPr wrap="square">
            <a:spAutoFit/>
          </a:bodyPr>
          <a:lstStyle/>
          <a:p>
            <a:pPr marL="571500" indent="-571500">
              <a:buFont typeface="Wingdings" panose="05000000000000000000" pitchFamily="2" charset="2"/>
              <a:buChar char="Ø"/>
            </a:pPr>
            <a:r>
              <a:rPr lang="en-US" sz="3600" b="1" dirty="0">
                <a:latin typeface="TimesNewRomanPSMT"/>
              </a:rPr>
              <a:t>interpret, evaluate and summarise literary texts.</a:t>
            </a:r>
          </a:p>
        </p:txBody>
      </p:sp>
    </p:spTree>
    <p:extLst>
      <p:ext uri="{BB962C8B-B14F-4D97-AF65-F5344CB8AC3E}">
        <p14:creationId xmlns:p14="http://schemas.microsoft.com/office/powerpoint/2010/main" val="2996738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amond(in)">
                                      <p:cBhvr>
                                        <p:cTn id="11" dur="2000"/>
                                        <p:tgtEl>
                                          <p:spTgt spid="7"/>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amond(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5382" y="1846941"/>
            <a:ext cx="5069568" cy="2062103"/>
          </a:xfrm>
          <a:prstGeom prst="rect">
            <a:avLst/>
          </a:prstGeom>
          <a:noFill/>
          <a:ln w="57150">
            <a:noFill/>
          </a:ln>
        </p:spPr>
        <p:txBody>
          <a:bodyPr wrap="square" rtlCol="0">
            <a:spAutoFit/>
          </a:bodyPr>
          <a:lstStyle/>
          <a:p>
            <a:pPr algn="just"/>
            <a:r>
              <a:rPr lang="en-US"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People of a race who have not a fixed living place and who travel from one place to another.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6597444" y="1783446"/>
            <a:ext cx="5367067" cy="3839882"/>
          </a:xfrm>
          <a:prstGeom prst="rect">
            <a:avLst/>
          </a:prstGeom>
          <a:ln>
            <a:noFill/>
          </a:ln>
          <a:effectLst>
            <a:softEdge rad="112500"/>
          </a:effectLst>
        </p:spPr>
      </p:pic>
      <p:sp>
        <p:nvSpPr>
          <p:cNvPr id="5" name="TextBox 4"/>
          <p:cNvSpPr txBox="1"/>
          <p:nvPr/>
        </p:nvSpPr>
        <p:spPr>
          <a:xfrm>
            <a:off x="312056" y="4639309"/>
            <a:ext cx="4181286" cy="646331"/>
          </a:xfrm>
          <a:prstGeom prst="rect">
            <a:avLst/>
          </a:prstGeom>
          <a:noFill/>
          <a:ln w="57150">
            <a:noFill/>
          </a:ln>
        </p:spPr>
        <p:txBody>
          <a:bodyPr wrap="square" rtlCol="0">
            <a:spAutoFit/>
          </a:bodyPr>
          <a:lstStyle/>
          <a:p>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Synonym: Nomad</a:t>
            </a:r>
          </a:p>
        </p:txBody>
      </p:sp>
      <p:sp>
        <p:nvSpPr>
          <p:cNvPr id="6" name="TextBox 5">
            <a:extLst>
              <a:ext uri="{FF2B5EF4-FFF2-40B4-BE49-F238E27FC236}">
                <a16:creationId xmlns:a16="http://schemas.microsoft.com/office/drawing/2014/main" id="{6FD28BD5-BBEA-44E3-9AE9-7DC0BEE08013}"/>
              </a:ext>
            </a:extLst>
          </p:cNvPr>
          <p:cNvSpPr txBox="1"/>
          <p:nvPr/>
        </p:nvSpPr>
        <p:spPr>
          <a:xfrm>
            <a:off x="700025" y="-153904"/>
            <a:ext cx="11794837" cy="1938992"/>
          </a:xfrm>
          <a:prstGeom prst="rect">
            <a:avLst/>
          </a:prstGeom>
          <a:noFill/>
        </p:spPr>
        <p:txBody>
          <a:bodyPr wrap="square" rtlCol="0">
            <a:spAutoFit/>
          </a:bodyPr>
          <a:lstStyle/>
          <a:p>
            <a:pPr algn="ctr"/>
            <a:r>
              <a:rPr lang="en-US" sz="120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WORDS</a:t>
            </a:r>
          </a:p>
        </p:txBody>
      </p:sp>
      <p:sp>
        <p:nvSpPr>
          <p:cNvPr id="9" name="TextBox 8">
            <a:extLst>
              <a:ext uri="{FF2B5EF4-FFF2-40B4-BE49-F238E27FC236}">
                <a16:creationId xmlns:a16="http://schemas.microsoft.com/office/drawing/2014/main" id="{C1A76508-3710-4B44-BF8B-A861D05F0035}"/>
              </a:ext>
            </a:extLst>
          </p:cNvPr>
          <p:cNvSpPr txBox="1"/>
          <p:nvPr/>
        </p:nvSpPr>
        <p:spPr>
          <a:xfrm>
            <a:off x="312056" y="415780"/>
            <a:ext cx="2332821" cy="923330"/>
          </a:xfrm>
          <a:prstGeom prst="rect">
            <a:avLst/>
          </a:prstGeom>
          <a:noFill/>
          <a:ln w="57150">
            <a:noFill/>
          </a:ln>
        </p:spPr>
        <p:txBody>
          <a:bodyPr wrap="square" rtlCol="0">
            <a:spAutoFit/>
          </a:bodyPr>
          <a:lstStyle/>
          <a:p>
            <a:pPr algn="ct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Gipsy</a:t>
            </a:r>
          </a:p>
        </p:txBody>
      </p:sp>
    </p:spTree>
    <p:extLst>
      <p:ext uri="{BB962C8B-B14F-4D97-AF65-F5344CB8AC3E}">
        <p14:creationId xmlns:p14="http://schemas.microsoft.com/office/powerpoint/2010/main" val="1787968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xit" presetSubtype="4" fill="hold" grpId="1" nodeType="afterEffect">
                                  <p:stCondLst>
                                    <p:cond delay="1500"/>
                                  </p:stCondLst>
                                  <p:childTnLst>
                                    <p:anim calcmode="lin" valueType="num">
                                      <p:cBhvr additive="base">
                                        <p:cTn id="11" dur="500"/>
                                        <p:tgtEl>
                                          <p:spTgt spid="6"/>
                                        </p:tgtEl>
                                        <p:attrNameLst>
                                          <p:attrName>ppt_x</p:attrName>
                                        </p:attrNameLst>
                                      </p:cBhvr>
                                      <p:tavLst>
                                        <p:tav tm="0">
                                          <p:val>
                                            <p:strVal val="ppt_x"/>
                                          </p:val>
                                        </p:tav>
                                        <p:tav tm="100000">
                                          <p:val>
                                            <p:strVal val="ppt_x"/>
                                          </p:val>
                                        </p:tav>
                                      </p:tavLst>
                                    </p:anim>
                                    <p:anim calcmode="lin" valueType="num">
                                      <p:cBhvr additive="base">
                                        <p:cTn id="12" dur="500"/>
                                        <p:tgtEl>
                                          <p:spTgt spid="6"/>
                                        </p:tgtEl>
                                        <p:attrNameLst>
                                          <p:attrName>ppt_y</p:attrName>
                                        </p:attrNameLst>
                                      </p:cBhvr>
                                      <p:tavLst>
                                        <p:tav tm="0">
                                          <p:val>
                                            <p:strVal val="ppt_y"/>
                                          </p:val>
                                        </p:tav>
                                        <p:tav tm="100000">
                                          <p:val>
                                            <p:strVal val="1+ppt_h/2"/>
                                          </p:val>
                                        </p:tav>
                                      </p:tavLst>
                                    </p:anim>
                                    <p:set>
                                      <p:cBhvr>
                                        <p:cTn id="13" dur="1" fill="hold">
                                          <p:stCondLst>
                                            <p:cond delay="499"/>
                                          </p:stCondLst>
                                        </p:cTn>
                                        <p:tgtEl>
                                          <p:spTgt spid="6"/>
                                        </p:tgtEl>
                                        <p:attrNameLst>
                                          <p:attrName>style.visibility</p:attrName>
                                        </p:attrNameLst>
                                      </p:cBhvr>
                                      <p:to>
                                        <p:strVal val="hidden"/>
                                      </p:to>
                                    </p:set>
                                  </p:childTnLst>
                                </p:cTn>
                              </p:par>
                            </p:childTnLst>
                          </p:cTn>
                        </p:par>
                        <p:par>
                          <p:cTn id="14" fill="hold">
                            <p:stCondLst>
                              <p:cond delay="2500"/>
                            </p:stCondLst>
                            <p:childTnLst>
                              <p:par>
                                <p:cTn id="15" presetID="2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5"/>
                                        </p:tgtEl>
                                        <p:attrNameLst>
                                          <p:attrName>ppt_y</p:attrName>
                                        </p:attrNameLst>
                                      </p:cBhvr>
                                      <p:tavLst>
                                        <p:tav tm="0">
                                          <p:val>
                                            <p:strVal val="#ppt_y"/>
                                          </p:val>
                                        </p:tav>
                                        <p:tav tm="100000">
                                          <p:val>
                                            <p:strVal val="#ppt_y"/>
                                          </p:val>
                                        </p:tav>
                                      </p:tavLst>
                                    </p:anim>
                                    <p:anim calcmode="lin" valueType="num">
                                      <p:cBhvr>
                                        <p:cTn id="4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6" grpId="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TotalTime>
  <Words>630</Words>
  <Application>Microsoft Office PowerPoint</Application>
  <PresentationFormat>Widescreen</PresentationFormat>
  <Paragraphs>81</Paragraphs>
  <Slides>15</Slides>
  <Notes>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Times New Roman</vt:lpstr>
      <vt:lpstr>TimesNewRomanPS-BoldMT</vt:lpstr>
      <vt:lpstr>TimesNewRomanPSMT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SWAPNIL</cp:lastModifiedBy>
  <cp:revision>317</cp:revision>
  <dcterms:created xsi:type="dcterms:W3CDTF">2020-05-04T06:38:32Z</dcterms:created>
  <dcterms:modified xsi:type="dcterms:W3CDTF">2020-06-20T15:28:43Z</dcterms:modified>
</cp:coreProperties>
</file>