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9" r:id="rId4"/>
    <p:sldId id="261" r:id="rId5"/>
    <p:sldId id="263" r:id="rId6"/>
    <p:sldId id="276" r:id="rId7"/>
    <p:sldId id="277" r:id="rId8"/>
    <p:sldId id="265" r:id="rId9"/>
    <p:sldId id="266" r:id="rId10"/>
    <p:sldId id="267" r:id="rId11"/>
    <p:sldId id="268" r:id="rId12"/>
    <p:sldId id="269" r:id="rId13"/>
    <p:sldId id="278" r:id="rId14"/>
    <p:sldId id="271" r:id="rId15"/>
    <p:sldId id="272" r:id="rId16"/>
    <p:sldId id="270"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4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6/20/2020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6/20/2020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762000"/>
            <a:ext cx="7356230" cy="1676400"/>
          </a:xfrm>
        </p:spPr>
        <p:txBody>
          <a:bodyPr>
            <a:normAutofit/>
          </a:bodyPr>
          <a:lstStyle/>
          <a:p>
            <a:r>
              <a:rPr lang="en-US" sz="3600" b="1" dirty="0" smtClean="0"/>
              <a:t>White Rose Welcome My Dear Students</a:t>
            </a:r>
            <a:endParaRPr lang="en-US" sz="3600" b="1" dirty="0"/>
          </a:p>
        </p:txBody>
      </p:sp>
      <p:sp>
        <p:nvSpPr>
          <p:cNvPr id="3" name="Subtitle 2"/>
          <p:cNvSpPr>
            <a:spLocks noGrp="1"/>
          </p:cNvSpPr>
          <p:nvPr>
            <p:ph type="subTitle" idx="1"/>
          </p:nvPr>
        </p:nvSpPr>
        <p:spPr/>
        <p:txBody>
          <a:bodyPr>
            <a:normAutofit/>
          </a:bodyPr>
          <a:lstStyle/>
          <a:p>
            <a:endParaRPr lang="en-US" dirty="0" smtClean="0"/>
          </a:p>
          <a:p>
            <a:endParaRPr lang="en-US" dirty="0"/>
          </a:p>
          <a:p>
            <a:endParaRPr lang="en-US" dirty="0" smtClean="0"/>
          </a:p>
        </p:txBody>
      </p:sp>
      <p:pic>
        <p:nvPicPr>
          <p:cNvPr id="4" name="Picture 3" title="Good Morn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0" y="2514600"/>
            <a:ext cx="2180492" cy="2456418"/>
          </a:xfrm>
          <a:prstGeom prst="rect">
            <a:avLst/>
          </a:prstGeom>
        </p:spPr>
      </p:pic>
    </p:spTree>
    <p:extLst>
      <p:ext uri="{BB962C8B-B14F-4D97-AF65-F5344CB8AC3E}">
        <p14:creationId xmlns:p14="http://schemas.microsoft.com/office/powerpoint/2010/main" val="730798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6248400" cy="609600"/>
          </a:xfrm>
        </p:spPr>
        <p:txBody>
          <a:bodyPr>
            <a:normAutofit fontScale="90000"/>
          </a:bodyPr>
          <a:lstStyle/>
          <a:p>
            <a:r>
              <a:rPr lang="en-US" sz="4000" dirty="0" smtClean="0"/>
              <a:t>What have we learnt ?</a:t>
            </a:r>
            <a:endParaRPr lang="en-US" sz="4000" dirty="0"/>
          </a:p>
        </p:txBody>
      </p:sp>
      <p:sp>
        <p:nvSpPr>
          <p:cNvPr id="3" name="Text Placeholder 2"/>
          <p:cNvSpPr>
            <a:spLocks noGrp="1"/>
          </p:cNvSpPr>
          <p:nvPr>
            <p:ph type="body" idx="1"/>
          </p:nvPr>
        </p:nvSpPr>
        <p:spPr>
          <a:xfrm>
            <a:off x="304800" y="1219200"/>
            <a:ext cx="8382000" cy="5410200"/>
          </a:xfrm>
        </p:spPr>
        <p:txBody>
          <a:bodyPr>
            <a:normAutofit/>
          </a:bodyPr>
          <a:lstStyle/>
          <a:p>
            <a:r>
              <a:rPr lang="en-US" sz="3200" b="1" dirty="0" smtClean="0"/>
              <a:t>From the study of </a:t>
            </a:r>
          </a:p>
          <a:p>
            <a:r>
              <a:rPr lang="en-US" sz="3200" b="1" i="1" dirty="0" smtClean="0"/>
              <a:t>Martin Luther King Jr</a:t>
            </a:r>
            <a:r>
              <a:rPr lang="en-US" sz="3200" b="1" dirty="0" smtClean="0"/>
              <a:t>. –</a:t>
            </a:r>
          </a:p>
          <a:p>
            <a:r>
              <a:rPr lang="en-US" sz="2800" dirty="0" smtClean="0"/>
              <a:t>→ We, </a:t>
            </a:r>
            <a:r>
              <a:rPr lang="en-US" sz="2800" dirty="0" err="1" smtClean="0"/>
              <a:t>Bangladeshies</a:t>
            </a:r>
            <a:r>
              <a:rPr lang="en-US" sz="2800" dirty="0" smtClean="0"/>
              <a:t>, can also expand our patriotic zeal.</a:t>
            </a:r>
          </a:p>
          <a:p>
            <a:r>
              <a:rPr lang="en-US" sz="2800" dirty="0" smtClean="0"/>
              <a:t>→ We can make Bangladesh a prosperous country.</a:t>
            </a:r>
          </a:p>
          <a:p>
            <a:r>
              <a:rPr lang="en-US" sz="2800" dirty="0" smtClean="0"/>
              <a:t>→ We can love our fellow-men and do our duties 	accordingly. </a:t>
            </a:r>
          </a:p>
          <a:p>
            <a:r>
              <a:rPr lang="en-US" sz="2800" dirty="0" smtClean="0"/>
              <a:t>→ respecting such personalities we can also </a:t>
            </a:r>
            <a:r>
              <a:rPr lang="en-US" sz="2800" dirty="0" err="1" smtClean="0"/>
              <a:t>mould</a:t>
            </a:r>
            <a:r>
              <a:rPr lang="en-US" sz="2800" dirty="0" smtClean="0"/>
              <a:t> our 	characters.</a:t>
            </a:r>
          </a:p>
        </p:txBody>
      </p:sp>
    </p:spTree>
    <p:extLst>
      <p:ext uri="{BB962C8B-B14F-4D97-AF65-F5344CB8AC3E}">
        <p14:creationId xmlns:p14="http://schemas.microsoft.com/office/powerpoint/2010/main" val="4254868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5791200" cy="762000"/>
          </a:xfrm>
        </p:spPr>
        <p:txBody>
          <a:bodyPr/>
          <a:lstStyle/>
          <a:p>
            <a:r>
              <a:rPr lang="en-US" dirty="0"/>
              <a:t> </a:t>
            </a:r>
            <a:r>
              <a:rPr lang="en-US" dirty="0" smtClean="0"/>
              <a:t>A Group Work</a:t>
            </a:r>
            <a:endParaRPr lang="en-US" dirty="0"/>
          </a:p>
        </p:txBody>
      </p:sp>
      <p:sp>
        <p:nvSpPr>
          <p:cNvPr id="3" name="Text Placeholder 2"/>
          <p:cNvSpPr>
            <a:spLocks noGrp="1"/>
          </p:cNvSpPr>
          <p:nvPr>
            <p:ph type="body" idx="1"/>
          </p:nvPr>
        </p:nvSpPr>
        <p:spPr>
          <a:xfrm>
            <a:off x="228600" y="1219200"/>
            <a:ext cx="8534400" cy="5105400"/>
          </a:xfrm>
        </p:spPr>
        <p:txBody>
          <a:bodyPr/>
          <a:lstStyle/>
          <a:p>
            <a:r>
              <a:rPr lang="en-US" sz="2800" b="1" dirty="0" smtClean="0"/>
              <a:t>Group Name : </a:t>
            </a:r>
          </a:p>
          <a:p>
            <a:endParaRPr lang="en-US" sz="2800" b="1" dirty="0" smtClean="0"/>
          </a:p>
          <a:p>
            <a:r>
              <a:rPr lang="en-US" b="1" dirty="0" err="1" smtClean="0"/>
              <a:t>Bangabandhu</a:t>
            </a:r>
            <a:r>
              <a:rPr lang="en-US" b="1" dirty="0" smtClean="0"/>
              <a:t>, </a:t>
            </a:r>
            <a:r>
              <a:rPr lang="en-US" b="1" dirty="0" err="1" smtClean="0"/>
              <a:t>N.Mandela</a:t>
            </a:r>
            <a:r>
              <a:rPr lang="en-US" b="1" dirty="0" smtClean="0"/>
              <a:t>, </a:t>
            </a:r>
            <a:r>
              <a:rPr lang="en-US" b="1" dirty="0" err="1" smtClean="0"/>
              <a:t>M.Gandhi</a:t>
            </a:r>
            <a:r>
              <a:rPr lang="en-US" b="1" dirty="0" smtClean="0"/>
              <a:t>, </a:t>
            </a:r>
            <a:r>
              <a:rPr lang="en-US" b="1" dirty="0" err="1" smtClean="0"/>
              <a:t>A.Lincon</a:t>
            </a:r>
            <a:r>
              <a:rPr lang="en-US" b="1" dirty="0" smtClean="0"/>
              <a:t>, </a:t>
            </a:r>
            <a:r>
              <a:rPr lang="en-US" b="1" dirty="0" err="1" smtClean="0"/>
              <a:t>F.Castro</a:t>
            </a:r>
            <a:r>
              <a:rPr lang="en-US" b="1" dirty="0" smtClean="0"/>
              <a:t>, </a:t>
            </a:r>
            <a:r>
              <a:rPr lang="en-US" b="1" dirty="0" err="1" smtClean="0"/>
              <a:t>V.Putin</a:t>
            </a:r>
            <a:r>
              <a:rPr lang="en-US" b="1" dirty="0" smtClean="0"/>
              <a:t>.</a:t>
            </a:r>
          </a:p>
          <a:p>
            <a:endParaRPr lang="en-US" dirty="0"/>
          </a:p>
          <a:p>
            <a:endParaRPr lang="en-US" sz="300" dirty="0" smtClean="0"/>
          </a:p>
          <a:p>
            <a:r>
              <a:rPr lang="en-US" sz="2800" b="1" dirty="0" smtClean="0"/>
              <a:t>Group Work </a:t>
            </a:r>
            <a:r>
              <a:rPr lang="en-US" sz="2800" dirty="0" smtClean="0"/>
              <a:t>:</a:t>
            </a:r>
          </a:p>
          <a:p>
            <a:endParaRPr lang="en-US" dirty="0"/>
          </a:p>
          <a:p>
            <a:r>
              <a:rPr lang="en-US" sz="2800" b="1" dirty="0" smtClean="0"/>
              <a:t>Prepare a list of your dreams for your country or the community you belong to and then present it in the class</a:t>
            </a:r>
            <a:r>
              <a:rPr lang="en-US" b="1" dirty="0" smtClean="0"/>
              <a:t>.   </a:t>
            </a:r>
            <a:endParaRPr lang="en-US" b="1" dirty="0"/>
          </a:p>
        </p:txBody>
      </p:sp>
    </p:spTree>
    <p:extLst>
      <p:ext uri="{BB962C8B-B14F-4D97-AF65-F5344CB8AC3E}">
        <p14:creationId xmlns:p14="http://schemas.microsoft.com/office/powerpoint/2010/main" val="1045116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5486400" cy="609600"/>
          </a:xfrm>
        </p:spPr>
        <p:txBody>
          <a:bodyPr>
            <a:normAutofit fontScale="90000"/>
          </a:bodyPr>
          <a:lstStyle/>
          <a:p>
            <a:r>
              <a:rPr lang="en-US" dirty="0" smtClean="0"/>
              <a:t>I Have A Dream</a:t>
            </a:r>
            <a:endParaRPr lang="en-US" dirty="0"/>
          </a:p>
        </p:txBody>
      </p:sp>
      <p:sp>
        <p:nvSpPr>
          <p:cNvPr id="3" name="Text Placeholder 2"/>
          <p:cNvSpPr>
            <a:spLocks noGrp="1"/>
          </p:cNvSpPr>
          <p:nvPr>
            <p:ph type="body" idx="1"/>
          </p:nvPr>
        </p:nvSpPr>
        <p:spPr>
          <a:xfrm>
            <a:off x="609600" y="1371600"/>
            <a:ext cx="8077200" cy="4267200"/>
          </a:xfrm>
        </p:spPr>
        <p:txBody>
          <a:bodyPr>
            <a:normAutofit/>
          </a:bodyPr>
          <a:lstStyle/>
          <a:p>
            <a:r>
              <a:rPr lang="en-US" sz="3200" dirty="0" smtClean="0"/>
              <a:t>     Evaluation :</a:t>
            </a:r>
          </a:p>
          <a:p>
            <a:endParaRPr lang="en-US" sz="3200" dirty="0"/>
          </a:p>
          <a:p>
            <a:r>
              <a:rPr lang="en-US" sz="3200" dirty="0" smtClean="0"/>
              <a:t>     Do you think that the dreams of Martin Luther King Jr. have been fulfilled ? Why ?  Or, Why not ?  </a:t>
            </a:r>
            <a:endParaRPr lang="en-US" sz="3200" dirty="0"/>
          </a:p>
        </p:txBody>
      </p:sp>
    </p:spTree>
    <p:extLst>
      <p:ext uri="{BB962C8B-B14F-4D97-AF65-F5344CB8AC3E}">
        <p14:creationId xmlns:p14="http://schemas.microsoft.com/office/powerpoint/2010/main" val="2720576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Have A Dream</a:t>
            </a:r>
            <a:endParaRPr lang="en-US" dirty="0"/>
          </a:p>
        </p:txBody>
      </p:sp>
      <p:sp>
        <p:nvSpPr>
          <p:cNvPr id="3" name="Content Placeholder 2"/>
          <p:cNvSpPr>
            <a:spLocks noGrp="1"/>
          </p:cNvSpPr>
          <p:nvPr>
            <p:ph idx="1"/>
          </p:nvPr>
        </p:nvSpPr>
        <p:spPr/>
        <p:txBody>
          <a:bodyPr>
            <a:normAutofit/>
          </a:bodyPr>
          <a:lstStyle/>
          <a:p>
            <a:r>
              <a:rPr lang="en-US" sz="3600" dirty="0" smtClean="0"/>
              <a:t>Do you have any question regarding this lesson?</a:t>
            </a:r>
            <a:endParaRPr lang="en-US" sz="3600" dirty="0"/>
          </a:p>
        </p:txBody>
      </p:sp>
    </p:spTree>
    <p:extLst>
      <p:ext uri="{BB962C8B-B14F-4D97-AF65-F5344CB8AC3E}">
        <p14:creationId xmlns:p14="http://schemas.microsoft.com/office/powerpoint/2010/main" val="2051602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6324600" cy="762000"/>
          </a:xfrm>
        </p:spPr>
        <p:txBody>
          <a:bodyPr/>
          <a:lstStyle/>
          <a:p>
            <a:pPr algn="ctr"/>
            <a:r>
              <a:rPr lang="en-US" dirty="0" smtClean="0"/>
              <a:t>Tomorrow’s Topic</a:t>
            </a:r>
            <a:endParaRPr lang="en-US" dirty="0"/>
          </a:p>
        </p:txBody>
      </p:sp>
      <p:sp>
        <p:nvSpPr>
          <p:cNvPr id="3" name="Text Placeholder 2"/>
          <p:cNvSpPr>
            <a:spLocks noGrp="1"/>
          </p:cNvSpPr>
          <p:nvPr>
            <p:ph type="body" idx="1"/>
          </p:nvPr>
        </p:nvSpPr>
        <p:spPr>
          <a:xfrm>
            <a:off x="1524000" y="2819400"/>
            <a:ext cx="7086600" cy="2362200"/>
          </a:xfrm>
        </p:spPr>
        <p:txBody>
          <a:bodyPr>
            <a:normAutofit/>
          </a:bodyPr>
          <a:lstStyle/>
          <a:p>
            <a:pPr algn="ctr"/>
            <a:r>
              <a:rPr lang="en-US" sz="3600" b="1" dirty="0" smtClean="0"/>
              <a:t>Peace And Conflict</a:t>
            </a:r>
          </a:p>
          <a:p>
            <a:pPr algn="ctr"/>
            <a:r>
              <a:rPr lang="en-US" sz="3600" i="1" dirty="0" smtClean="0"/>
              <a:t>Unite 12 ; Lesson 01</a:t>
            </a:r>
            <a:endParaRPr lang="en-US" sz="3600" i="1" dirty="0"/>
          </a:p>
        </p:txBody>
      </p:sp>
    </p:spTree>
    <p:extLst>
      <p:ext uri="{BB962C8B-B14F-4D97-AF65-F5344CB8AC3E}">
        <p14:creationId xmlns:p14="http://schemas.microsoft.com/office/powerpoint/2010/main" val="3649264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6858000" cy="990600"/>
          </a:xfrm>
        </p:spPr>
        <p:txBody>
          <a:bodyPr/>
          <a:lstStyle/>
          <a:p>
            <a:pPr algn="ctr"/>
            <a:r>
              <a:rPr lang="en-US" dirty="0" smtClean="0"/>
              <a:t>Book References</a:t>
            </a:r>
            <a:endParaRPr lang="en-US" dirty="0"/>
          </a:p>
        </p:txBody>
      </p:sp>
      <p:sp>
        <p:nvSpPr>
          <p:cNvPr id="3" name="Text Placeholder 2"/>
          <p:cNvSpPr>
            <a:spLocks noGrp="1"/>
          </p:cNvSpPr>
          <p:nvPr>
            <p:ph type="body" idx="1"/>
          </p:nvPr>
        </p:nvSpPr>
        <p:spPr>
          <a:xfrm>
            <a:off x="1143000" y="2590800"/>
            <a:ext cx="7391400" cy="3054814"/>
          </a:xfrm>
        </p:spPr>
        <p:txBody>
          <a:bodyPr>
            <a:noAutofit/>
          </a:bodyPr>
          <a:lstStyle/>
          <a:p>
            <a:pPr marL="587502" indent="-514350">
              <a:buAutoNum type="arabicPeriod"/>
            </a:pPr>
            <a:r>
              <a:rPr lang="en-US" sz="3200" dirty="0" smtClean="0"/>
              <a:t>The World’s Greatest Visionary Political Leaders of All Times.</a:t>
            </a:r>
          </a:p>
          <a:p>
            <a:pPr marL="587502" indent="-514350">
              <a:buAutoNum type="arabicPeriod"/>
            </a:pPr>
            <a:r>
              <a:rPr lang="en-US" sz="3200" dirty="0" smtClean="0"/>
              <a:t>Unending Autobiography Of </a:t>
            </a:r>
            <a:r>
              <a:rPr lang="en-US" sz="3200" dirty="0" err="1" smtClean="0"/>
              <a:t>Bangabandhu</a:t>
            </a:r>
            <a:r>
              <a:rPr lang="en-US" sz="3200" dirty="0" smtClean="0"/>
              <a:t>.</a:t>
            </a:r>
            <a:endParaRPr lang="en-US" sz="3200" dirty="0"/>
          </a:p>
        </p:txBody>
      </p:sp>
    </p:spTree>
    <p:extLst>
      <p:ext uri="{BB962C8B-B14F-4D97-AF65-F5344CB8AC3E}">
        <p14:creationId xmlns:p14="http://schemas.microsoft.com/office/powerpoint/2010/main" val="847214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4419600" cy="1143000"/>
          </a:xfrm>
        </p:spPr>
        <p:txBody>
          <a:bodyPr/>
          <a:lstStyle/>
          <a:p>
            <a:pPr algn="ctr"/>
            <a:r>
              <a:rPr lang="en-US" dirty="0" smtClean="0"/>
              <a:t>Home Work</a:t>
            </a:r>
            <a:endParaRPr lang="en-US" dirty="0"/>
          </a:p>
        </p:txBody>
      </p:sp>
      <p:sp>
        <p:nvSpPr>
          <p:cNvPr id="3" name="Text Placeholder 2"/>
          <p:cNvSpPr>
            <a:spLocks noGrp="1"/>
          </p:cNvSpPr>
          <p:nvPr>
            <p:ph type="body" idx="1"/>
          </p:nvPr>
        </p:nvSpPr>
        <p:spPr/>
        <p:txBody>
          <a:bodyPr>
            <a:noAutofit/>
          </a:bodyPr>
          <a:lstStyle/>
          <a:p>
            <a:r>
              <a:rPr lang="en-US" sz="3600" dirty="0" smtClean="0"/>
              <a:t>Prepare a project work  on “ How do you want to see  your country  in 2030 , and How  can you contribute to this ? “ </a:t>
            </a:r>
            <a:endParaRPr lang="en-US" sz="3600" dirty="0"/>
          </a:p>
        </p:txBody>
      </p:sp>
    </p:spTree>
    <p:extLst>
      <p:ext uri="{BB962C8B-B14F-4D97-AF65-F5344CB8AC3E}">
        <p14:creationId xmlns:p14="http://schemas.microsoft.com/office/powerpoint/2010/main" val="1855096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r>
              <a:rPr lang="en-US" dirty="0" smtClean="0"/>
              <a:t>Thank You For          Attending The Session</a:t>
            </a:r>
            <a:br>
              <a:rPr lang="en-US" dirty="0" smtClean="0"/>
            </a:br>
            <a:r>
              <a:rPr lang="en-US" dirty="0" smtClean="0"/>
              <a:t/>
            </a:r>
            <a:br>
              <a:rPr lang="en-US" dirty="0" smtClean="0"/>
            </a:br>
            <a:r>
              <a:rPr lang="en-US" dirty="0" smtClean="0"/>
              <a:t>And </a:t>
            </a:r>
            <a:br>
              <a:rPr lang="en-US" dirty="0" smtClean="0"/>
            </a:br>
            <a:r>
              <a:rPr lang="en-US" dirty="0" smtClean="0"/>
              <a:t/>
            </a:r>
            <a:br>
              <a:rPr lang="en-US" dirty="0" smtClean="0"/>
            </a:br>
            <a:r>
              <a:rPr lang="en-US" dirty="0" smtClean="0"/>
              <a:t>For your Nice </a:t>
            </a:r>
            <a:br>
              <a:rPr lang="en-US" dirty="0" smtClean="0"/>
            </a:br>
            <a:r>
              <a:rPr lang="en-US" dirty="0" smtClean="0"/>
              <a:t>Co-operation. </a:t>
            </a:r>
            <a:endParaRPr lang="en-US" dirty="0"/>
          </a:p>
        </p:txBody>
      </p:sp>
    </p:spTree>
    <p:extLst>
      <p:ext uri="{BB962C8B-B14F-4D97-AF65-F5344CB8AC3E}">
        <p14:creationId xmlns:p14="http://schemas.microsoft.com/office/powerpoint/2010/main" val="260986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Identity</a:t>
            </a:r>
            <a:endParaRPr lang="en-US" dirty="0"/>
          </a:p>
        </p:txBody>
      </p:sp>
      <p:sp>
        <p:nvSpPr>
          <p:cNvPr id="3" name="Text Placeholder 2"/>
          <p:cNvSpPr>
            <a:spLocks noGrp="1"/>
          </p:cNvSpPr>
          <p:nvPr>
            <p:ph type="body" idx="1"/>
          </p:nvPr>
        </p:nvSpPr>
        <p:spPr>
          <a:xfrm>
            <a:off x="1066800" y="1524000"/>
            <a:ext cx="2819400" cy="609600"/>
          </a:xfrm>
        </p:spPr>
        <p:txBody>
          <a:bodyPr/>
          <a:lstStyle/>
          <a:p>
            <a:r>
              <a:rPr lang="en-US" dirty="0" smtClean="0"/>
              <a:t>Myself :</a:t>
            </a:r>
            <a:endParaRPr lang="en-US" dirty="0"/>
          </a:p>
        </p:txBody>
      </p:sp>
      <p:sp>
        <p:nvSpPr>
          <p:cNvPr id="5" name="Text Placeholder 4"/>
          <p:cNvSpPr>
            <a:spLocks noGrp="1"/>
          </p:cNvSpPr>
          <p:nvPr>
            <p:ph type="body" sz="half" idx="3"/>
          </p:nvPr>
        </p:nvSpPr>
        <p:spPr/>
        <p:txBody>
          <a:bodyPr>
            <a:normAutofit lnSpcReduction="10000"/>
          </a:bodyPr>
          <a:lstStyle/>
          <a:p>
            <a:r>
              <a:rPr lang="en-US" dirty="0" smtClean="0"/>
              <a:t>Professional Identity:</a:t>
            </a:r>
            <a:endParaRPr lang="en-US" dirty="0"/>
          </a:p>
        </p:txBody>
      </p:sp>
      <p:pic>
        <p:nvPicPr>
          <p:cNvPr id="7" name="Content Placeholder 6"/>
          <p:cNvPicPr>
            <a:picLocks noGrp="1" noChangeAspect="1"/>
          </p:cNvPicPr>
          <p:nvPr>
            <p:ph sz="quarter" idx="2"/>
          </p:nvPr>
        </p:nvPicPr>
        <p:blipFill>
          <a:blip r:embed="rId2" cstate="print">
            <a:extLst>
              <a:ext uri="{28A0092B-C50C-407E-A947-70E740481C1C}">
                <a14:useLocalDpi xmlns:a14="http://schemas.microsoft.com/office/drawing/2010/main" val="0"/>
              </a:ext>
            </a:extLst>
          </a:blip>
          <a:stretch>
            <a:fillRect/>
          </a:stretch>
        </p:blipFill>
        <p:spPr>
          <a:xfrm>
            <a:off x="1219200" y="3022601"/>
            <a:ext cx="2895600" cy="1930399"/>
          </a:xfrm>
        </p:spPr>
      </p:pic>
      <p:sp>
        <p:nvSpPr>
          <p:cNvPr id="6" name="Content Placeholder 5"/>
          <p:cNvSpPr>
            <a:spLocks noGrp="1"/>
          </p:cNvSpPr>
          <p:nvPr>
            <p:ph sz="quarter" idx="4"/>
          </p:nvPr>
        </p:nvSpPr>
        <p:spPr/>
        <p:txBody>
          <a:bodyPr/>
          <a:lstStyle/>
          <a:p>
            <a:endParaRPr lang="en-US" dirty="0" smtClean="0"/>
          </a:p>
          <a:p>
            <a:r>
              <a:rPr lang="en-US" dirty="0" err="1" smtClean="0"/>
              <a:t>Dhruba</a:t>
            </a:r>
            <a:r>
              <a:rPr lang="en-US" dirty="0" smtClean="0"/>
              <a:t> </a:t>
            </a:r>
            <a:r>
              <a:rPr lang="en-US" dirty="0" err="1" smtClean="0"/>
              <a:t>Shangkar</a:t>
            </a:r>
            <a:r>
              <a:rPr lang="en-US" dirty="0" smtClean="0"/>
              <a:t> Ray</a:t>
            </a:r>
          </a:p>
          <a:p>
            <a:pPr marL="0" indent="0">
              <a:buNone/>
            </a:pPr>
            <a:r>
              <a:rPr lang="en-US" dirty="0"/>
              <a:t> </a:t>
            </a:r>
            <a:r>
              <a:rPr lang="en-US" dirty="0" smtClean="0"/>
              <a:t>      Lecturer, English</a:t>
            </a:r>
          </a:p>
          <a:p>
            <a:pPr marL="0" indent="0">
              <a:buNone/>
            </a:pPr>
            <a:r>
              <a:rPr lang="en-US" dirty="0"/>
              <a:t> </a:t>
            </a:r>
            <a:r>
              <a:rPr lang="en-US" dirty="0" smtClean="0"/>
              <a:t>    </a:t>
            </a:r>
            <a:r>
              <a:rPr lang="en-US" dirty="0" err="1" smtClean="0"/>
              <a:t>Digraj</a:t>
            </a:r>
            <a:r>
              <a:rPr lang="en-US" dirty="0" smtClean="0"/>
              <a:t> Degree College</a:t>
            </a:r>
          </a:p>
          <a:p>
            <a:pPr marL="0" indent="0">
              <a:buNone/>
            </a:pPr>
            <a:r>
              <a:rPr lang="en-US" dirty="0"/>
              <a:t> </a:t>
            </a:r>
            <a:r>
              <a:rPr lang="en-US" dirty="0" smtClean="0"/>
              <a:t>       </a:t>
            </a:r>
            <a:r>
              <a:rPr lang="en-US" dirty="0" err="1" smtClean="0"/>
              <a:t>Mongla</a:t>
            </a:r>
            <a:r>
              <a:rPr lang="en-US" dirty="0" smtClean="0"/>
              <a:t>, </a:t>
            </a:r>
            <a:r>
              <a:rPr lang="en-US" dirty="0" err="1" smtClean="0"/>
              <a:t>Bagerhat</a:t>
            </a:r>
            <a:r>
              <a:rPr lang="en-US" dirty="0" smtClean="0"/>
              <a:t>.</a:t>
            </a:r>
          </a:p>
          <a:p>
            <a:pPr marL="0" indent="0">
              <a:buNone/>
            </a:pPr>
            <a:r>
              <a:rPr lang="en-US" dirty="0"/>
              <a:t> </a:t>
            </a:r>
            <a:r>
              <a:rPr lang="en-US" dirty="0" smtClean="0"/>
              <a:t>     Mobile no.- 01711950378</a:t>
            </a:r>
            <a:endParaRPr lang="en-US" dirty="0"/>
          </a:p>
        </p:txBody>
      </p:sp>
    </p:spTree>
    <p:extLst>
      <p:ext uri="{BB962C8B-B14F-4D97-AF65-F5344CB8AC3E}">
        <p14:creationId xmlns:p14="http://schemas.microsoft.com/office/powerpoint/2010/main" val="18653094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1000"/>
                                        <p:tgtEl>
                                          <p:spTgt spid="5">
                                            <p:txEl>
                                              <p:pRg st="0" end="0"/>
                                            </p:txEl>
                                          </p:spTgt>
                                        </p:tgtEl>
                                      </p:cBhvr>
                                    </p:animEffect>
                                    <p:anim calcmode="lin" valueType="num">
                                      <p:cBhvr>
                                        <p:cTn id="2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6">
                                            <p:txEl>
                                              <p:pRg st="1" end="1"/>
                                            </p:txEl>
                                          </p:spTgt>
                                        </p:tgtEl>
                                        <p:attrNameLst>
                                          <p:attrName>style.visibility</p:attrName>
                                        </p:attrNameLst>
                                      </p:cBhvr>
                                      <p:to>
                                        <p:strVal val="visible"/>
                                      </p:to>
                                    </p:set>
                                    <p:animEffect transition="in" filter="circle(in)">
                                      <p:cBhvr>
                                        <p:cTn id="28" dur="2000"/>
                                        <p:tgtEl>
                                          <p:spTgt spid="6">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6">
                                            <p:txEl>
                                              <p:pRg st="2" end="2"/>
                                            </p:txEl>
                                          </p:spTgt>
                                        </p:tgtEl>
                                        <p:attrNameLst>
                                          <p:attrName>style.visibility</p:attrName>
                                        </p:attrNameLst>
                                      </p:cBhvr>
                                      <p:to>
                                        <p:strVal val="visible"/>
                                      </p:to>
                                    </p:set>
                                    <p:animEffect transition="in" filter="circle(in)">
                                      <p:cBhvr>
                                        <p:cTn id="33" dur="2000"/>
                                        <p:tgtEl>
                                          <p:spTgt spid="6">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6">
                                            <p:txEl>
                                              <p:pRg st="3" end="3"/>
                                            </p:txEl>
                                          </p:spTgt>
                                        </p:tgtEl>
                                        <p:attrNameLst>
                                          <p:attrName>style.visibility</p:attrName>
                                        </p:attrNameLst>
                                      </p:cBhvr>
                                      <p:to>
                                        <p:strVal val="visible"/>
                                      </p:to>
                                    </p:set>
                                    <p:animEffect transition="in" filter="circle(in)">
                                      <p:cBhvr>
                                        <p:cTn id="38" dur="2000"/>
                                        <p:tgtEl>
                                          <p:spTgt spid="6">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animEffect transition="in" filter="circle(in)">
                                      <p:cBhvr>
                                        <p:cTn id="43" dur="2000"/>
                                        <p:tgtEl>
                                          <p:spTgt spid="6">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grpId="0" nodeType="clickEffect">
                                  <p:stCondLst>
                                    <p:cond delay="0"/>
                                  </p:stCondLst>
                                  <p:childTnLst>
                                    <p:set>
                                      <p:cBhvr>
                                        <p:cTn id="47" dur="1" fill="hold">
                                          <p:stCondLst>
                                            <p:cond delay="0"/>
                                          </p:stCondLst>
                                        </p:cTn>
                                        <p:tgtEl>
                                          <p:spTgt spid="6">
                                            <p:txEl>
                                              <p:pRg st="5" end="5"/>
                                            </p:txEl>
                                          </p:spTgt>
                                        </p:tgtEl>
                                        <p:attrNameLst>
                                          <p:attrName>style.visibility</p:attrName>
                                        </p:attrNameLst>
                                      </p:cBhvr>
                                      <p:to>
                                        <p:strVal val="visible"/>
                                      </p:to>
                                    </p:set>
                                    <p:animEffect transition="in" filter="circle(in)">
                                      <p:cBhvr>
                                        <p:cTn id="48" dur="2000"/>
                                        <p:tgtEl>
                                          <p:spTgt spid="6">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additive="base">
                                        <p:cTn id="53" dur="500" fill="hold"/>
                                        <p:tgtEl>
                                          <p:spTgt spid="7"/>
                                        </p:tgtEl>
                                        <p:attrNameLst>
                                          <p:attrName>ppt_x</p:attrName>
                                        </p:attrNameLst>
                                      </p:cBhvr>
                                      <p:tavLst>
                                        <p:tav tm="0">
                                          <p:val>
                                            <p:strVal val="#ppt_x"/>
                                          </p:val>
                                        </p:tav>
                                        <p:tav tm="100000">
                                          <p:val>
                                            <p:strVal val="#ppt_x"/>
                                          </p:val>
                                        </p:tav>
                                      </p:tavLst>
                                    </p:anim>
                                    <p:anim calcmode="lin" valueType="num">
                                      <p:cBhvr additive="base">
                                        <p:cTn id="5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build="p"/>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and Think</a:t>
            </a:r>
            <a:endParaRPr lang="en-US" dirty="0"/>
          </a:p>
        </p:txBody>
      </p:sp>
      <p:sp>
        <p:nvSpPr>
          <p:cNvPr id="3" name="Text Placeholder 2"/>
          <p:cNvSpPr>
            <a:spLocks noGrp="1"/>
          </p:cNvSpPr>
          <p:nvPr>
            <p:ph type="body" idx="2"/>
          </p:nvPr>
        </p:nvSpPr>
        <p:spPr/>
        <p:txBody>
          <a:bodyPr/>
          <a:lstStyle/>
          <a:p>
            <a:r>
              <a:rPr lang="en-US" dirty="0" smtClean="0"/>
              <a:t>Do you know him ?</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575050" y="1757831"/>
            <a:ext cx="5111750" cy="2883551"/>
          </a:xfrm>
        </p:spPr>
      </p:pic>
      <p:pic>
        <p:nvPicPr>
          <p:cNvPr id="2050" name="Picture 2" descr="C:\Users\pc\Pictures\Martin-Luther-King-J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266700" y="2057400"/>
            <a:ext cx="3124200"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7681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anim calcmode="lin" valueType="num">
                                      <p:cBhvr additive="base">
                                        <p:cTn id="19" dur="500" fill="hold"/>
                                        <p:tgtEl>
                                          <p:spTgt spid="2050"/>
                                        </p:tgtEl>
                                        <p:attrNameLst>
                                          <p:attrName>ppt_x</p:attrName>
                                        </p:attrNameLst>
                                      </p:cBhvr>
                                      <p:tavLst>
                                        <p:tav tm="0">
                                          <p:val>
                                            <p:strVal val="#ppt_x"/>
                                          </p:val>
                                        </p:tav>
                                        <p:tav tm="100000">
                                          <p:val>
                                            <p:strVal val="#ppt_x"/>
                                          </p:val>
                                        </p:tav>
                                      </p:tavLst>
                                    </p:anim>
                                    <p:anim calcmode="lin" valueType="num">
                                      <p:cBhvr additive="base">
                                        <p:cTn id="20"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heel(1)">
                                      <p:cBhvr>
                                        <p:cTn id="2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Today’s Topic</a:t>
            </a:r>
            <a:endParaRPr lang="en-US" dirty="0"/>
          </a:p>
        </p:txBody>
      </p:sp>
      <p:sp>
        <p:nvSpPr>
          <p:cNvPr id="3" name="Content Placeholder 2"/>
          <p:cNvSpPr>
            <a:spLocks noGrp="1"/>
          </p:cNvSpPr>
          <p:nvPr>
            <p:ph idx="1"/>
          </p:nvPr>
        </p:nvSpPr>
        <p:spPr>
          <a:xfrm>
            <a:off x="457200" y="1600200"/>
            <a:ext cx="8610600" cy="4876800"/>
          </a:xfrm>
          <a:solidFill>
            <a:srgbClr val="00B050"/>
          </a:solidFill>
        </p:spPr>
        <p:txBody>
          <a:bodyPr>
            <a:prstTxWarp prst="textCurveDown">
              <a:avLst/>
            </a:prstTxWarp>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  Have   A  Dream</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3521720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2000"/>
                                        <p:tgtEl>
                                          <p:spTgt spid="3">
                                            <p:bg/>
                                          </p:spTgt>
                                        </p:tgtEl>
                                      </p:cBhvr>
                                    </p:animEffect>
                                    <p:anim calcmode="lin" valueType="num">
                                      <p:cBhvr>
                                        <p:cTn id="13" dur="2000" fill="hold"/>
                                        <p:tgtEl>
                                          <p:spTgt spid="3">
                                            <p:bg/>
                                          </p:spTgt>
                                        </p:tgtEl>
                                        <p:attrNameLst>
                                          <p:attrName>ppt_w</p:attrName>
                                        </p:attrNameLst>
                                      </p:cBhvr>
                                      <p:tavLst>
                                        <p:tav tm="0" fmla="#ppt_w*sin(2.5*pi*$)">
                                          <p:val>
                                            <p:fltVal val="0"/>
                                          </p:val>
                                        </p:tav>
                                        <p:tav tm="100000">
                                          <p:val>
                                            <p:fltVal val="1"/>
                                          </p:val>
                                        </p:tav>
                                      </p:tavLst>
                                    </p:anim>
                                    <p:anim calcmode="lin" valueType="num">
                                      <p:cBhvr>
                                        <p:cTn id="14" dur="2000" fill="hold"/>
                                        <p:tgtEl>
                                          <p:spTgt spid="3">
                                            <p:bg/>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2000"/>
                                        <p:tgtEl>
                                          <p:spTgt spid="3">
                                            <p:txEl>
                                              <p:pRg st="0" end="0"/>
                                            </p:txEl>
                                          </p:spTgt>
                                        </p:tgtEl>
                                      </p:cBhvr>
                                    </p:animEffect>
                                    <p:anim calcmode="lin" valueType="num">
                                      <p:cBhvr>
                                        <p:cTn id="20"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609600"/>
            <a:ext cx="6172200" cy="609600"/>
          </a:xfrm>
        </p:spPr>
        <p:txBody>
          <a:bodyPr>
            <a:normAutofit fontScale="90000"/>
          </a:bodyPr>
          <a:lstStyle/>
          <a:p>
            <a:r>
              <a:rPr lang="en-US" dirty="0" smtClean="0"/>
              <a:t>Learning outcomes</a:t>
            </a:r>
            <a:endParaRPr lang="en-US" dirty="0"/>
          </a:p>
        </p:txBody>
      </p:sp>
      <p:sp>
        <p:nvSpPr>
          <p:cNvPr id="3" name="Text Placeholder 2"/>
          <p:cNvSpPr>
            <a:spLocks noGrp="1"/>
          </p:cNvSpPr>
          <p:nvPr>
            <p:ph type="body" idx="1"/>
          </p:nvPr>
        </p:nvSpPr>
        <p:spPr>
          <a:xfrm>
            <a:off x="990600" y="1676400"/>
            <a:ext cx="7772400" cy="4114800"/>
          </a:xfrm>
        </p:spPr>
        <p:txBody>
          <a:bodyPr>
            <a:normAutofit/>
          </a:bodyPr>
          <a:lstStyle/>
          <a:p>
            <a:r>
              <a:rPr lang="en-US" sz="2800" dirty="0" smtClean="0"/>
              <a:t>      At the end of the lesson</a:t>
            </a:r>
          </a:p>
          <a:p>
            <a:r>
              <a:rPr lang="en-US" sz="2800" dirty="0" smtClean="0"/>
              <a:t>         The students will be able to….</a:t>
            </a:r>
          </a:p>
          <a:p>
            <a:r>
              <a:rPr lang="en-US" sz="2800" dirty="0" smtClean="0"/>
              <a:t>         →know about one of the greatest speeches 	    of all times.         </a:t>
            </a:r>
          </a:p>
          <a:p>
            <a:r>
              <a:rPr lang="en-US" sz="2800" dirty="0" smtClean="0"/>
              <a:t>         → expand their vision.</a:t>
            </a:r>
          </a:p>
          <a:p>
            <a:r>
              <a:rPr lang="en-US" sz="2800" dirty="0" smtClean="0"/>
              <a:t>         → learn fellow feelings.</a:t>
            </a:r>
          </a:p>
          <a:p>
            <a:r>
              <a:rPr lang="en-US" sz="2800" dirty="0" smtClean="0"/>
              <a:t>         →know how to broaden the outlook.</a:t>
            </a:r>
            <a:endParaRPr lang="en-US" sz="2800" dirty="0"/>
          </a:p>
        </p:txBody>
      </p:sp>
    </p:spTree>
    <p:extLst>
      <p:ext uri="{BB962C8B-B14F-4D97-AF65-F5344CB8AC3E}">
        <p14:creationId xmlns:p14="http://schemas.microsoft.com/office/powerpoint/2010/main" val="361070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down)">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down)">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wipe(down)">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152400"/>
            <a:ext cx="5105400" cy="609600"/>
          </a:xfrm>
        </p:spPr>
        <p:txBody>
          <a:bodyPr>
            <a:normAutofit fontScale="90000"/>
          </a:bodyPr>
          <a:lstStyle/>
          <a:p>
            <a:r>
              <a:rPr lang="en-US" dirty="0" smtClean="0"/>
              <a:t>I Have A Dream</a:t>
            </a:r>
            <a:endParaRPr lang="en-US" dirty="0"/>
          </a:p>
        </p:txBody>
      </p:sp>
      <p:sp>
        <p:nvSpPr>
          <p:cNvPr id="3" name="Text Placeholder 2"/>
          <p:cNvSpPr>
            <a:spLocks noGrp="1"/>
          </p:cNvSpPr>
          <p:nvPr>
            <p:ph type="body" idx="1"/>
          </p:nvPr>
        </p:nvSpPr>
        <p:spPr>
          <a:xfrm>
            <a:off x="228600" y="838200"/>
            <a:ext cx="8458200" cy="5715000"/>
          </a:xfrm>
        </p:spPr>
        <p:txBody>
          <a:bodyPr>
            <a:normAutofit/>
          </a:bodyPr>
          <a:lstStyle/>
          <a:p>
            <a:r>
              <a:rPr lang="en-US" sz="3200" dirty="0" smtClean="0"/>
              <a:t>(T)he Negro is steel not free…. </a:t>
            </a:r>
            <a:r>
              <a:rPr lang="en-US" sz="3200" dirty="0"/>
              <a:t>t</a:t>
            </a:r>
            <a:r>
              <a:rPr lang="en-US" sz="3200" dirty="0" smtClean="0"/>
              <a:t>he life of the Negro is still sadly crippled by the manacles of segregation and the chains of discrimination. … (T)he Negro lives on a lonely island of poverty in the midst of a vast ocean of material prosperity. …. (T)he Negro is still languishing in the corners of American society and finds himself an exile in his own land. So we have come here today to dramatize a shameful condition……</a:t>
            </a:r>
            <a:endParaRPr lang="en-US" sz="3200" dirty="0"/>
          </a:p>
        </p:txBody>
      </p:sp>
    </p:spTree>
    <p:extLst>
      <p:ext uri="{BB962C8B-B14F-4D97-AF65-F5344CB8AC3E}">
        <p14:creationId xmlns:p14="http://schemas.microsoft.com/office/powerpoint/2010/main" val="3819161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5181600" cy="533400"/>
          </a:xfrm>
        </p:spPr>
        <p:txBody>
          <a:bodyPr/>
          <a:lstStyle/>
          <a:p>
            <a:r>
              <a:rPr lang="en-US" dirty="0" smtClean="0"/>
              <a:t>I Have A Dream</a:t>
            </a:r>
            <a:endParaRPr lang="en-US" dirty="0"/>
          </a:p>
        </p:txBody>
      </p:sp>
      <p:sp>
        <p:nvSpPr>
          <p:cNvPr id="3" name="Text Placeholder 2"/>
          <p:cNvSpPr>
            <a:spLocks noGrp="1"/>
          </p:cNvSpPr>
          <p:nvPr>
            <p:ph type="body" idx="1"/>
          </p:nvPr>
        </p:nvSpPr>
        <p:spPr>
          <a:xfrm>
            <a:off x="304800" y="762000"/>
            <a:ext cx="8382000" cy="5715000"/>
          </a:xfrm>
        </p:spPr>
        <p:txBody>
          <a:bodyPr/>
          <a:lstStyle/>
          <a:p>
            <a:r>
              <a:rPr lang="en-US" dirty="0" smtClean="0"/>
              <a:t> </a:t>
            </a:r>
            <a:r>
              <a:rPr lang="en-US" sz="2800" dirty="0" smtClean="0"/>
              <a:t>I say to you today, my friends, so even though we face the difficulties of today and tomorrow, I still have a dream. It  is a dream deeply rooted in the American dream. </a:t>
            </a:r>
          </a:p>
          <a:p>
            <a:r>
              <a:rPr lang="en-US" sz="2800" dirty="0" smtClean="0"/>
              <a:t>I have a dream that one day this nation will rise up and live out the true meaning of its creed: “ we hold these truths to be self- evident; that all men are created equal.”</a:t>
            </a:r>
          </a:p>
          <a:p>
            <a:r>
              <a:rPr lang="en-US" sz="2800" dirty="0" smtClean="0"/>
              <a:t>I have a dream that one day on the red hills of Georgia, the sons of former slaves and the sons of former slave owners will be able to sit down together at the table of brotherhood. </a:t>
            </a:r>
            <a:endParaRPr lang="en-US" dirty="0"/>
          </a:p>
        </p:txBody>
      </p:sp>
    </p:spTree>
    <p:extLst>
      <p:ext uri="{BB962C8B-B14F-4D97-AF65-F5344CB8AC3E}">
        <p14:creationId xmlns:p14="http://schemas.microsoft.com/office/powerpoint/2010/main" val="1731218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5562600" cy="685800"/>
          </a:xfrm>
        </p:spPr>
        <p:txBody>
          <a:bodyPr>
            <a:normAutofit fontScale="90000"/>
          </a:bodyPr>
          <a:lstStyle/>
          <a:p>
            <a:pPr algn="ctr"/>
            <a:r>
              <a:rPr lang="en-US" dirty="0" smtClean="0"/>
              <a:t>Individual Work</a:t>
            </a:r>
            <a:endParaRPr lang="en-US" dirty="0"/>
          </a:p>
        </p:txBody>
      </p:sp>
      <p:sp>
        <p:nvSpPr>
          <p:cNvPr id="3" name="Text Placeholder 2"/>
          <p:cNvSpPr>
            <a:spLocks noGrp="1"/>
          </p:cNvSpPr>
          <p:nvPr>
            <p:ph type="body" idx="1"/>
          </p:nvPr>
        </p:nvSpPr>
        <p:spPr>
          <a:xfrm>
            <a:off x="152400" y="1219200"/>
            <a:ext cx="8534400" cy="5410200"/>
          </a:xfrm>
        </p:spPr>
        <p:txBody>
          <a:bodyPr>
            <a:normAutofit/>
          </a:bodyPr>
          <a:lstStyle/>
          <a:p>
            <a:r>
              <a:rPr lang="en-US" sz="3600" dirty="0" smtClean="0">
                <a:solidFill>
                  <a:srgbClr val="FF0000"/>
                </a:solidFill>
              </a:rPr>
              <a:t>Closed Questions </a:t>
            </a:r>
            <a:r>
              <a:rPr lang="en-US" dirty="0" smtClean="0">
                <a:solidFill>
                  <a:srgbClr val="FF0000"/>
                </a:solidFill>
              </a:rPr>
              <a:t>: </a:t>
            </a:r>
          </a:p>
          <a:p>
            <a:pPr marL="530352" indent="-457200">
              <a:buAutoNum type="arabicPeriod"/>
            </a:pPr>
            <a:r>
              <a:rPr lang="en-US" sz="3200" dirty="0" smtClean="0"/>
              <a:t>Why did Martin Luther King Jr. have these dreams ? </a:t>
            </a:r>
          </a:p>
          <a:p>
            <a:pPr marL="530352" indent="-457200">
              <a:buAutoNum type="arabicPeriod" startAt="2"/>
            </a:pPr>
            <a:r>
              <a:rPr lang="en-US" sz="3200" dirty="0" smtClean="0"/>
              <a:t>What according to Martin Luther King Jr. , will be the ultimate benefit if his dreams come true ?</a:t>
            </a:r>
          </a:p>
          <a:p>
            <a:pPr marL="530352" indent="-457200">
              <a:buAutoNum type="arabicPeriod" startAt="2"/>
            </a:pPr>
            <a:endParaRPr lang="en-US" sz="600" dirty="0"/>
          </a:p>
          <a:p>
            <a:r>
              <a:rPr lang="en-US" dirty="0" smtClean="0"/>
              <a:t> </a:t>
            </a:r>
            <a:r>
              <a:rPr lang="en-US" sz="3600" dirty="0" smtClean="0">
                <a:solidFill>
                  <a:srgbClr val="FF0000"/>
                </a:solidFill>
              </a:rPr>
              <a:t>Open Question </a:t>
            </a:r>
            <a:r>
              <a:rPr lang="en-US" sz="3600" dirty="0" smtClean="0"/>
              <a:t>:</a:t>
            </a:r>
          </a:p>
          <a:p>
            <a:r>
              <a:rPr lang="en-US" dirty="0" smtClean="0"/>
              <a:t>1</a:t>
            </a:r>
            <a:r>
              <a:rPr lang="en-US" sz="3200" dirty="0" smtClean="0"/>
              <a:t>. Which of the above dreams do you appreciate more ? And why ?</a:t>
            </a:r>
            <a:endParaRPr lang="en-US" sz="3200" dirty="0"/>
          </a:p>
        </p:txBody>
      </p:sp>
    </p:spTree>
    <p:extLst>
      <p:ext uri="{BB962C8B-B14F-4D97-AF65-F5344CB8AC3E}">
        <p14:creationId xmlns:p14="http://schemas.microsoft.com/office/powerpoint/2010/main" val="109124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arn(inVertical)">
                                      <p:cBhvr>
                                        <p:cTn id="3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6324600" cy="762000"/>
          </a:xfrm>
        </p:spPr>
        <p:txBody>
          <a:bodyPr>
            <a:normAutofit/>
          </a:bodyPr>
          <a:lstStyle/>
          <a:p>
            <a:r>
              <a:rPr lang="en-US" dirty="0" smtClean="0"/>
              <a:t>I Have A Dream</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914400"/>
            <a:ext cx="8077199" cy="5638799"/>
          </a:xfrm>
          <a:prstGeom prst="rect">
            <a:avLst/>
          </a:prstGeom>
        </p:spPr>
      </p:pic>
    </p:spTree>
    <p:extLst>
      <p:ext uri="{BB962C8B-B14F-4D97-AF65-F5344CB8AC3E}">
        <p14:creationId xmlns:p14="http://schemas.microsoft.com/office/powerpoint/2010/main" val="98500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408</TotalTime>
  <Words>540</Words>
  <Application>Microsoft Office PowerPoint</Application>
  <PresentationFormat>On-screen Show (4:3)</PresentationFormat>
  <Paragraphs>67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Apex</vt:lpstr>
      <vt:lpstr>White Rose Welcome My Dear Students</vt:lpstr>
      <vt:lpstr>My Identity</vt:lpstr>
      <vt:lpstr>Watch and Think</vt:lpstr>
      <vt:lpstr>Our Today’s Topic</vt:lpstr>
      <vt:lpstr>Learning outcomes</vt:lpstr>
      <vt:lpstr>I Have A Dream</vt:lpstr>
      <vt:lpstr>I Have A Dream</vt:lpstr>
      <vt:lpstr>Individual Work</vt:lpstr>
      <vt:lpstr>I Have A Dream</vt:lpstr>
      <vt:lpstr>What have we learnt ?</vt:lpstr>
      <vt:lpstr> A Group Work</vt:lpstr>
      <vt:lpstr>I Have A Dream</vt:lpstr>
      <vt:lpstr>I Have A Dream</vt:lpstr>
      <vt:lpstr>Tomorrow’s Topic</vt:lpstr>
      <vt:lpstr>Book References</vt:lpstr>
      <vt:lpstr>Home Work</vt:lpstr>
      <vt:lpstr>Thank You For          Attending The Session  And   For your Nice  Co-operation.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My Presentation</dc:title>
  <dc:creator>LOB</dc:creator>
  <cp:lastModifiedBy>pc</cp:lastModifiedBy>
  <cp:revision>82</cp:revision>
  <dcterms:created xsi:type="dcterms:W3CDTF">2006-08-16T00:00:00Z</dcterms:created>
  <dcterms:modified xsi:type="dcterms:W3CDTF">2020-06-20T15:44:48Z</dcterms:modified>
</cp:coreProperties>
</file>