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2" r:id="rId3"/>
    <p:sldId id="283" r:id="rId4"/>
    <p:sldId id="280" r:id="rId5"/>
    <p:sldId id="260" r:id="rId6"/>
    <p:sldId id="261" r:id="rId7"/>
    <p:sldId id="262" r:id="rId8"/>
    <p:sldId id="276" r:id="rId9"/>
    <p:sldId id="281" r:id="rId10"/>
    <p:sldId id="284" r:id="rId11"/>
    <p:sldId id="263" r:id="rId12"/>
    <p:sldId id="277" r:id="rId13"/>
    <p:sldId id="285" r:id="rId14"/>
    <p:sldId id="288" r:id="rId15"/>
    <p:sldId id="287" r:id="rId16"/>
    <p:sldId id="268" r:id="rId17"/>
    <p:sldId id="269" r:id="rId18"/>
    <p:sldId id="28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995-B04F-46C9-806E-99D0B7AA132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F78D-6E7A-4E5F-ACAB-EF449E36D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1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995-B04F-46C9-806E-99D0B7AA132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F78D-6E7A-4E5F-ACAB-EF449E36D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2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995-B04F-46C9-806E-99D0B7AA132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F78D-6E7A-4E5F-ACAB-EF449E36D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995-B04F-46C9-806E-99D0B7AA132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F78D-6E7A-4E5F-ACAB-EF449E36D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5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995-B04F-46C9-806E-99D0B7AA132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F78D-6E7A-4E5F-ACAB-EF449E36D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1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995-B04F-46C9-806E-99D0B7AA132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F78D-6E7A-4E5F-ACAB-EF449E36D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2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995-B04F-46C9-806E-99D0B7AA132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F78D-6E7A-4E5F-ACAB-EF449E36D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1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995-B04F-46C9-806E-99D0B7AA132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F78D-6E7A-4E5F-ACAB-EF449E36D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3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995-B04F-46C9-806E-99D0B7AA132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F78D-6E7A-4E5F-ACAB-EF449E36D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8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995-B04F-46C9-806E-99D0B7AA132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F78D-6E7A-4E5F-ACAB-EF449E36D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1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995-B04F-46C9-806E-99D0B7AA132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F78D-6E7A-4E5F-ACAB-EF449E36D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6D995-B04F-46C9-806E-99D0B7AA132F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CF78D-6E7A-4E5F-ACAB-EF449E36D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80" y="141090"/>
            <a:ext cx="11870030" cy="657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60611" y="268535"/>
            <a:ext cx="47909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>
                <a:ln>
                  <a:solidFill>
                    <a:srgbClr val="FF0000"/>
                  </a:solidFill>
                </a:ln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3800" dirty="0">
                <a:ln>
                  <a:solidFill>
                    <a:srgbClr val="FF0000"/>
                  </a:solidFill>
                </a:ln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n>
                <a:solidFill>
                  <a:srgbClr val="FF0000"/>
                </a:solidFill>
              </a:ln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2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1"/>
          <p:cNvSpPr txBox="1"/>
          <p:nvPr/>
        </p:nvSpPr>
        <p:spPr>
          <a:xfrm>
            <a:off x="9062306" y="276099"/>
            <a:ext cx="2856931" cy="646331"/>
          </a:xfrm>
          <a:prstGeom prst="rect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06269" y="276099"/>
            <a:ext cx="2374710" cy="812800"/>
          </a:xfrm>
          <a:prstGeom prst="homePlate">
            <a:avLst>
              <a:gd name="adj" fmla="val 520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একক কাজ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3421486" y="4260640"/>
            <a:ext cx="48240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পাঁচটি ফুলের নাম লিখ।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1712890" y="5550674"/>
            <a:ext cx="795914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3"/>
              </a:rPr>
              <a:t>মিলিয়ে দেখি:- শাপলা, জবা, টগর, গোলাপ, বেলি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70948" y="1140089"/>
            <a:ext cx="4443026" cy="2798699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0" b="-7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92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76292" y="202675"/>
            <a:ext cx="6923087" cy="830997"/>
          </a:xfrm>
          <a:prstGeom prst="rect">
            <a:avLst/>
          </a:prstGeom>
          <a:solidFill>
            <a:srgbClr val="FF66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itchFamily="2" charset="0"/>
              </a:rPr>
              <a:t>ছবিতে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06489" y="4245085"/>
            <a:ext cx="1038225" cy="6790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6306" y="5811009"/>
            <a:ext cx="1012694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এদেশে ফলে হরেক রকমের ফল। বেশি হয় কলা, কাঁঠাল, আর আনারস।</a:t>
            </a:r>
            <a:endParaRPr lang="en-US" sz="28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6887" y="4245085"/>
            <a:ext cx="1038225" cy="6790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0803" y="1244305"/>
            <a:ext cx="3524360" cy="284110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Rectangle 29"/>
          <p:cNvSpPr/>
          <p:nvPr/>
        </p:nvSpPr>
        <p:spPr>
          <a:xfrm>
            <a:off x="4333820" y="1240326"/>
            <a:ext cx="3524360" cy="284110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Rectangle 30"/>
          <p:cNvSpPr/>
          <p:nvPr/>
        </p:nvSpPr>
        <p:spPr>
          <a:xfrm>
            <a:off x="8270544" y="1240326"/>
            <a:ext cx="3524360" cy="2841109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1000" b="-21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Rectangle 31"/>
          <p:cNvSpPr/>
          <p:nvPr/>
        </p:nvSpPr>
        <p:spPr>
          <a:xfrm>
            <a:off x="9528172" y="4245085"/>
            <a:ext cx="1843873" cy="6790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</a:p>
        </p:txBody>
      </p:sp>
    </p:spTree>
    <p:extLst>
      <p:ext uri="{BB962C8B-B14F-4D97-AF65-F5344CB8AC3E}">
        <p14:creationId xmlns:p14="http://schemas.microsoft.com/office/powerpoint/2010/main" val="1098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3" grpId="0" animBg="1"/>
      <p:bldP spid="19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362" y="6031905"/>
            <a:ext cx="971043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 ছাড়া আম, জাম, পেয়ারা, পেঁপে, লিচু তরমুজ, বাঙ্গি ও প্রচুর ফলে।</a:t>
            </a:r>
            <a:endParaRPr lang="en-US" sz="28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4558" y="985084"/>
            <a:ext cx="2510167" cy="236400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Rectangle 40"/>
          <p:cNvSpPr/>
          <p:nvPr/>
        </p:nvSpPr>
        <p:spPr>
          <a:xfrm>
            <a:off x="7119456" y="3559681"/>
            <a:ext cx="2510167" cy="236400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Rectangle 41"/>
          <p:cNvSpPr/>
          <p:nvPr/>
        </p:nvSpPr>
        <p:spPr>
          <a:xfrm>
            <a:off x="4419260" y="3576280"/>
            <a:ext cx="2510167" cy="236400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Rectangle 42"/>
          <p:cNvSpPr/>
          <p:nvPr/>
        </p:nvSpPr>
        <p:spPr>
          <a:xfrm>
            <a:off x="3169332" y="984522"/>
            <a:ext cx="2510167" cy="236400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Rectangle 43"/>
          <p:cNvSpPr/>
          <p:nvPr/>
        </p:nvSpPr>
        <p:spPr>
          <a:xfrm>
            <a:off x="1750261" y="3580235"/>
            <a:ext cx="2510167" cy="236400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Rectangle 44"/>
          <p:cNvSpPr/>
          <p:nvPr/>
        </p:nvSpPr>
        <p:spPr>
          <a:xfrm>
            <a:off x="5828420" y="1004074"/>
            <a:ext cx="2510167" cy="2364004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Rectangle 45"/>
          <p:cNvSpPr/>
          <p:nvPr/>
        </p:nvSpPr>
        <p:spPr>
          <a:xfrm>
            <a:off x="8493194" y="997185"/>
            <a:ext cx="2510167" cy="2364004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Rectangle 46"/>
          <p:cNvSpPr/>
          <p:nvPr/>
        </p:nvSpPr>
        <p:spPr>
          <a:xfrm>
            <a:off x="1976500" y="2707416"/>
            <a:ext cx="1038225" cy="6790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838863" y="2692999"/>
            <a:ext cx="1038225" cy="6790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759641" y="5244609"/>
            <a:ext cx="1038225" cy="6790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098489" y="5261208"/>
            <a:ext cx="1038225" cy="6790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বাঙ্গি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428555" y="5244609"/>
            <a:ext cx="1038225" cy="6790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651717" y="2669450"/>
            <a:ext cx="1038225" cy="6790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965136" y="2669450"/>
            <a:ext cx="1038225" cy="6790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005237" y="207949"/>
            <a:ext cx="6923087" cy="646331"/>
          </a:xfrm>
          <a:prstGeom prst="rect">
            <a:avLst/>
          </a:prstGeom>
          <a:solidFill>
            <a:srgbClr val="FF66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এই ছবিতে আর কী কী ফল দেখছো?</a:t>
            </a:r>
          </a:p>
        </p:txBody>
      </p:sp>
    </p:spTree>
    <p:extLst>
      <p:ext uri="{BB962C8B-B14F-4D97-AF65-F5344CB8AC3E}">
        <p14:creationId xmlns:p14="http://schemas.microsoft.com/office/powerpoint/2010/main" val="121413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399818" cy="6858000"/>
          </a:xfrm>
          <a:prstGeom prst="frame">
            <a:avLst>
              <a:gd name="adj1" fmla="val 171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9436" y="6107229"/>
            <a:ext cx="76789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আরও হয় ডাব, ডালিম, বাতাবিলেবু, জামরুল, তাল, কমলা।</a:t>
            </a:r>
            <a:endParaRPr lang="en-US" sz="24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5659" y="206555"/>
            <a:ext cx="431757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 কী কী ফল হয় বলতে পার?</a:t>
            </a:r>
            <a:endParaRPr lang="en-US" sz="24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010" y="905159"/>
            <a:ext cx="2809736" cy="246048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4098486" y="894853"/>
            <a:ext cx="2809736" cy="246048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4059847" y="3458365"/>
            <a:ext cx="2809736" cy="246048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8009292" y="3449993"/>
            <a:ext cx="2809736" cy="246048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62010" y="3524996"/>
            <a:ext cx="2809736" cy="246048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977117" y="942762"/>
            <a:ext cx="2809736" cy="246048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6882427" y="1840116"/>
            <a:ext cx="1038225" cy="6790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54069" y="1785555"/>
            <a:ext cx="1038225" cy="6790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ডাব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91513" y="4575161"/>
            <a:ext cx="1038225" cy="6790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54068" y="4542357"/>
            <a:ext cx="1038225" cy="6790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জামরুল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819028" y="4575161"/>
            <a:ext cx="1038225" cy="6790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800708" y="1948043"/>
            <a:ext cx="1405147" cy="6790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বাতাবিলেবু</a:t>
            </a:r>
          </a:p>
        </p:txBody>
      </p:sp>
    </p:spTree>
    <p:extLst>
      <p:ext uri="{BB962C8B-B14F-4D97-AF65-F5344CB8AC3E}">
        <p14:creationId xmlns:p14="http://schemas.microsoft.com/office/powerpoint/2010/main" val="15993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1298" y="972721"/>
            <a:ext cx="807505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তৈরী কর।</a:t>
            </a:r>
            <a:endParaRPr lang="en-US" sz="24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8351" y="3175793"/>
            <a:ext cx="7615569" cy="33547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32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ক) কাঁঠালের রস ভরা……..…খেতে কী যে মজা।</a:t>
            </a:r>
          </a:p>
          <a:p>
            <a:endParaRPr lang="en-US" sz="36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3600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খ) ডালিমের……..…টুকটুকে লাল।</a:t>
            </a:r>
          </a:p>
          <a:p>
            <a:endParaRPr lang="en-US" sz="36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গ) ………..ছাড়িয়ে কলা খাও।</a:t>
            </a:r>
            <a:endParaRPr lang="en-US" sz="28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24811" y="2502408"/>
            <a:ext cx="207371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মিলিয়ে দেখি</a:t>
            </a:r>
            <a:endParaRPr lang="en-US" sz="24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3196" y="1696552"/>
            <a:ext cx="107259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কোষ</a:t>
            </a:r>
            <a:endParaRPr lang="en-US" sz="24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16106" y="1676619"/>
            <a:ext cx="95882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দানা</a:t>
            </a:r>
            <a:endParaRPr lang="en-US" sz="24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16136" y="1676619"/>
            <a:ext cx="92019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খোসা</a:t>
            </a:r>
            <a:endParaRPr lang="en-US" sz="24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17551" y="193973"/>
            <a:ext cx="3161443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কাজঃ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5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20495 0.275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0306 0.4219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23242 0.5775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12" grpId="0" animBg="1"/>
      <p:bldP spid="12" grpId="1" animBg="1"/>
      <p:bldP spid="13" grpId="0" animBg="1"/>
      <p:bldP spid="13" grpId="1" animBg="1"/>
      <p:bldP spid="20" grpId="0" animBg="1"/>
      <p:bldP spid="20" grpId="1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875" y="256310"/>
            <a:ext cx="935181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নিচের রঙগুলো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কোনটা কি রং তা বলতে পারবে?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816130"/>
            <a:ext cx="2514600" cy="1981200"/>
          </a:xfrm>
          <a:prstGeom prst="rec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0008" y="1801345"/>
            <a:ext cx="2514600" cy="19812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27738" y="1803878"/>
            <a:ext cx="2514600" cy="1981200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15" y="1801089"/>
            <a:ext cx="2514600" cy="1981200"/>
          </a:xfrm>
          <a:prstGeom prst="rect">
            <a:avLst/>
          </a:prstGeom>
          <a:solidFill>
            <a:srgbClr val="0070C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5040" y="4149437"/>
            <a:ext cx="1524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লাল</a:t>
            </a:r>
            <a:endParaRPr lang="en-US" sz="36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1008" y="4149437"/>
            <a:ext cx="1524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23038" y="4149436"/>
            <a:ext cx="152400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6715" y="4191001"/>
            <a:ext cx="152400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নীল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88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2430" y="1369628"/>
            <a:ext cx="7310901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যুক্তবর্ণ ভেঙে লিখ এবং একটি করে শব্দ তৈরী কর।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55349" y="2513025"/>
            <a:ext cx="1849860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কৃষ্ণচূড়া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55349" y="3737147"/>
            <a:ext cx="2024043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রজনীগন্ধা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55349" y="5094444"/>
            <a:ext cx="1655209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= বাঙ্গি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68642" y="267237"/>
            <a:ext cx="2893741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দলীয় কাজঃ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5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817" y="2513025"/>
            <a:ext cx="1710969" cy="892552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কৃ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চূড়া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1817" y="3737147"/>
            <a:ext cx="1710969" cy="892552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রজনীগ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ন্ধা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7577" y="5023466"/>
            <a:ext cx="1655209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ঙ্গি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9308" y="2547887"/>
            <a:ext cx="664278" cy="892552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ষ্ণ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08507" y="3750344"/>
            <a:ext cx="664279" cy="892552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ন্ধা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5760" y="5023465"/>
            <a:ext cx="608519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ঙ্গ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90112" y="2574580"/>
            <a:ext cx="663412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ষ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90112" y="2596780"/>
            <a:ext cx="663412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ণ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90112" y="3829479"/>
            <a:ext cx="663412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ন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90112" y="5094444"/>
            <a:ext cx="641792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ঙ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97384" y="3807279"/>
            <a:ext cx="663412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ধ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82351" y="5094444"/>
            <a:ext cx="641792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</p:spTree>
    <p:extLst>
      <p:ext uri="{BB962C8B-B14F-4D97-AF65-F5344CB8AC3E}">
        <p14:creationId xmlns:p14="http://schemas.microsoft.com/office/powerpoint/2010/main" val="47379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20456 -0.002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208 L 0.09492 0.0046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19297 -0.002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4.44444E-6 L 0.13216 -0.0078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0944 -0.0013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9245 -0.0041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18789 -0.0046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09375 -0.0009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20612 -0.0048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2" grpId="0" animBg="1"/>
      <p:bldP spid="28" grpId="0" animBg="1"/>
      <p:bldP spid="18" grpId="0" animBg="1"/>
      <p:bldP spid="19" grpId="0" animBg="1"/>
      <p:bldP spid="20" grpId="0" animBg="1"/>
      <p:bldP spid="21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4203" y="311898"/>
            <a:ext cx="7443594" cy="830997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রব পাঠ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D:\SAIFUL DIGITAL CONTAINT\ANIMATION\animated-boo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1282" y="1316507"/>
            <a:ext cx="4811045" cy="383489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20949" y="5773719"/>
            <a:ext cx="7443594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তোমাদের পাঠ্য বইয়ের ২৮ পৃষ্ঠা খোল এবং পড়</a:t>
            </a:r>
          </a:p>
        </p:txBody>
      </p:sp>
    </p:spTree>
    <p:extLst>
      <p:ext uri="{BB962C8B-B14F-4D97-AF65-F5344CB8AC3E}">
        <p14:creationId xmlns:p14="http://schemas.microsoft.com/office/powerpoint/2010/main" val="409833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6266" y="192725"/>
            <a:ext cx="437296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শিক্ষকের আদর্শ পাঠ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357" y="3479101"/>
            <a:ext cx="10626436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কয়েকবার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পড়বেন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মেলাবে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মেলাতে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পড়বেন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সমস্বরে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401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1729" y="3049279"/>
            <a:ext cx="7529848" cy="2554545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 কী কী ফুল লাল রঙের হয়?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 সুগন্ধী ফুল কী কী?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৩। কাঁচা থাকতে কোন কোন ফল সবুজ হয়?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৪। কোন কোন ফলের ভিতরটা লাল রঙের হয়?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8373" y="2090843"/>
            <a:ext cx="2492063" cy="646331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6403" y="722256"/>
            <a:ext cx="2816002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16783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7196067" y="1376968"/>
            <a:ext cx="3657600" cy="914400"/>
          </a:xfrm>
          <a:prstGeom prst="flowChartDecision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05667" y="1453169"/>
            <a:ext cx="25146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পাঠ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Decision 16"/>
          <p:cNvSpPr/>
          <p:nvPr/>
        </p:nvSpPr>
        <p:spPr>
          <a:xfrm>
            <a:off x="1291109" y="1209543"/>
            <a:ext cx="3581400" cy="914400"/>
          </a:xfrm>
          <a:prstGeom prst="flowChartDecisi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24509" y="1285744"/>
            <a:ext cx="25146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শিক্ষক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31464" y="381000"/>
            <a:ext cx="4572000" cy="1066800"/>
            <a:chOff x="2286000" y="381000"/>
            <a:chExt cx="4572000" cy="1066800"/>
          </a:xfrm>
        </p:grpSpPr>
        <p:sp>
          <p:nvSpPr>
            <p:cNvPr id="20" name="Flowchart: Merge 19"/>
            <p:cNvSpPr/>
            <p:nvPr/>
          </p:nvSpPr>
          <p:spPr>
            <a:xfrm>
              <a:off x="2286000" y="381000"/>
              <a:ext cx="4572000" cy="1066800"/>
            </a:xfrm>
            <a:prstGeom prst="flowChartMerg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76600" y="435114"/>
              <a:ext cx="2514600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পরিচিতি </a:t>
              </a:r>
              <a:endPara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Frame 21"/>
          <p:cNvSpPr/>
          <p:nvPr/>
        </p:nvSpPr>
        <p:spPr>
          <a:xfrm>
            <a:off x="698678" y="2215696"/>
            <a:ext cx="5058178" cy="4069191"/>
          </a:xfrm>
          <a:prstGeom prst="frame">
            <a:avLst>
              <a:gd name="adj1" fmla="val 500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7144016" y="2448053"/>
            <a:ext cx="4095481" cy="3359714"/>
          </a:xfrm>
          <a:prstGeom prst="frame">
            <a:avLst>
              <a:gd name="adj1" fmla="val 500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3128" y="3429000"/>
            <a:ext cx="4267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কালাম ফেরদৌসী শান্তা</a:t>
            </a:r>
            <a:br>
              <a:rPr lang="bn-BD" sz="2400" dirty="0">
                <a:latin typeface="NikoshBAN" pitchFamily="2" charset="0"/>
                <a:cs typeface="NikoshBAN" pitchFamily="2" charset="0"/>
              </a:rPr>
            </a:br>
            <a:r>
              <a:rPr lang="en-US" sz="2400" dirty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শিক্ষক</a:t>
            </a:r>
            <a:br>
              <a:rPr lang="bn-BD" sz="2400" dirty="0">
                <a:latin typeface="NikoshBAN" pitchFamily="2" charset="0"/>
                <a:cs typeface="NikoshBAN" pitchFamily="2" charset="0"/>
              </a:rPr>
            </a:br>
            <a:r>
              <a:rPr lang="en-US" sz="2400" dirty="0">
                <a:latin typeface="NikoshBAN" panose="02000000000000000000" pitchFamily="2" charset="0"/>
                <a:cs typeface="NikoshBAN" pitchFamily="2" charset="0"/>
              </a:rPr>
              <a:t>৫</a:t>
            </a:r>
            <a:r>
              <a:rPr lang="as-IN" sz="2400" dirty="0">
                <a:latin typeface="NikoshBAN" panose="02000000000000000000" pitchFamily="2" charset="0"/>
                <a:cs typeface="NikoshBAN" pitchFamily="2" charset="0"/>
              </a:rPr>
              <a:t>৬</a:t>
            </a:r>
            <a:r>
              <a:rPr lang="en-US" sz="2400" dirty="0">
                <a:latin typeface="NikoshBAN" panose="02000000000000000000" pitchFamily="2" charset="0"/>
                <a:cs typeface="NikoshBAN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itchFamily="2" charset="0"/>
              </a:rPr>
              <a:t>ং</a:t>
            </a:r>
            <a:r>
              <a:rPr lang="en-US" sz="24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চরণদ্বীপ সিকদারিয়া সরকারি প্রাথমিক বিদ্যালয়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শুলকবহর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01402491372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en-US" sz="2000" dirty="0" err="1">
                <a:latin typeface="NikoshBAN" pitchFamily="2" charset="0"/>
                <a:cs typeface="NikoshBAN" pitchFamily="2" charset="0"/>
              </a:rPr>
              <a:t>shanta.ferdousi@gmail.com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7463840" y="3321766"/>
            <a:ext cx="34558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শ্রেণি-দ্বিতীয়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08B74-AE81-49A2-9CEE-9DC2F83E9E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9" y="2412996"/>
            <a:ext cx="1535269" cy="17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85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4" y="133349"/>
            <a:ext cx="11898891" cy="659995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2972" y="836571"/>
            <a:ext cx="110420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r>
              <a:rPr lang="bn-BD" sz="13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7" y="159107"/>
            <a:ext cx="969382" cy="969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975" y="5743404"/>
            <a:ext cx="989904" cy="989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2" y="5861031"/>
            <a:ext cx="872277" cy="872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975" y="159107"/>
            <a:ext cx="989904" cy="989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46" y="2601887"/>
            <a:ext cx="888642" cy="888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6" y="3571699"/>
            <a:ext cx="862886" cy="8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5999" y="2686912"/>
            <a:ext cx="4451797" cy="2862322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দেশটা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স্বপ্নপুরি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মোদের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পরী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পরী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292765" y="340362"/>
            <a:ext cx="2837329" cy="1823015"/>
          </a:xfrm>
          <a:prstGeom prst="cloudCallout">
            <a:avLst>
              <a:gd name="adj1" fmla="val -10276"/>
              <a:gd name="adj2" fmla="val 73742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নিরাপদ পরিবেশ সৃষ্টি: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9573" y="269736"/>
            <a:ext cx="5198771" cy="86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সবাই মিলে একটি গান গাই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2471" y="5336384"/>
            <a:ext cx="9369846" cy="861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Ü"/>
            </a:pPr>
            <a:r>
              <a:rPr lang="en-US" sz="3200" dirty="0"/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ভিডিও দেখে আমরা কি বুজতে পারলাম?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06514" y="282618"/>
            <a:ext cx="7853985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চলো আমরা একটি ভিডিও দেখি</a:t>
            </a:r>
          </a:p>
        </p:txBody>
      </p:sp>
      <p:graphicFrame>
        <p:nvGraphicFramePr>
          <p:cNvPr id="2" name="Object 1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132485"/>
              </p:ext>
            </p:extLst>
          </p:nvPr>
        </p:nvGraphicFramePr>
        <p:xfrm>
          <a:off x="4494727" y="2036093"/>
          <a:ext cx="2871988" cy="242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4727" y="2036093"/>
                        <a:ext cx="2871988" cy="2423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0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8927" y="1566842"/>
            <a:ext cx="7715304" cy="211825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Wave2">
              <a:avLst>
                <a:gd name="adj1" fmla="val 8515"/>
                <a:gd name="adj2" fmla="val 214"/>
              </a:avLst>
            </a:prstTxWarp>
            <a:spAutoFit/>
          </a:bodyPr>
          <a:lstStyle/>
          <a:p>
            <a:r>
              <a:rPr lang="en-US" sz="7200" b="1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নানা </a:t>
            </a:r>
            <a:r>
              <a:rPr lang="en-US" sz="72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7200" b="1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7200" b="1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>
            <a:off x="4072652" y="269224"/>
            <a:ext cx="3104003" cy="830997"/>
          </a:xfrm>
          <a:prstGeom prst="rect">
            <a:avLst/>
          </a:prstGeom>
          <a:noFill/>
          <a:ln w="38100">
            <a:solidFill>
              <a:srgbClr val="CC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AU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025" y="3921373"/>
            <a:ext cx="825489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34950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পাঠ-8</a:t>
            </a:r>
          </a:p>
          <a:p>
            <a:pPr marL="234950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AU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ফুলের দেশ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34950"/>
            <a:r>
              <a:rPr lang="en-AU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35 মিনিট</a:t>
            </a:r>
          </a:p>
          <a:p>
            <a:pPr marL="234950"/>
            <a:r>
              <a:rPr lang="en-AU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পৃষ্ঠা-২৮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2915CA6-C606-4AEA-9FDD-432BE9A6BD9A}"/>
              </a:ext>
            </a:extLst>
          </p:cNvPr>
          <p:cNvSpPr/>
          <p:nvPr/>
        </p:nvSpPr>
        <p:spPr>
          <a:xfrm>
            <a:off x="435016" y="2493212"/>
            <a:ext cx="688013" cy="708446"/>
          </a:xfrm>
          <a:prstGeom prst="ellipse">
            <a:avLst/>
          </a:prstGeom>
          <a:solidFill>
            <a:srgbClr val="F24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CB6754-E64E-4A32-8CD3-C8005C6CD173}"/>
              </a:ext>
            </a:extLst>
          </p:cNvPr>
          <p:cNvSpPr/>
          <p:nvPr/>
        </p:nvSpPr>
        <p:spPr>
          <a:xfrm>
            <a:off x="4311432" y="1614469"/>
            <a:ext cx="231534" cy="248154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F05478-FBD9-4E93-815D-51CCE084AE23}"/>
              </a:ext>
            </a:extLst>
          </p:cNvPr>
          <p:cNvSpPr/>
          <p:nvPr/>
        </p:nvSpPr>
        <p:spPr>
          <a:xfrm>
            <a:off x="404343" y="627876"/>
            <a:ext cx="749361" cy="719314"/>
          </a:xfrm>
          <a:prstGeom prst="ellipse">
            <a:avLst/>
          </a:prstGeom>
          <a:solidFill>
            <a:srgbClr val="D21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EA51ECC-C1FD-4BE0-86C2-FF21016E9A4F}"/>
              </a:ext>
            </a:extLst>
          </p:cNvPr>
          <p:cNvSpPr/>
          <p:nvPr/>
        </p:nvSpPr>
        <p:spPr>
          <a:xfrm>
            <a:off x="2627949" y="585615"/>
            <a:ext cx="402993" cy="40191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FA486CC-B911-4D9A-B6E2-6EE4AC5B4526}"/>
              </a:ext>
            </a:extLst>
          </p:cNvPr>
          <p:cNvSpPr/>
          <p:nvPr/>
        </p:nvSpPr>
        <p:spPr>
          <a:xfrm>
            <a:off x="9222658" y="819195"/>
            <a:ext cx="632261" cy="64645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D923C5-BF3D-4B81-8E36-EAB916916402}"/>
              </a:ext>
            </a:extLst>
          </p:cNvPr>
          <p:cNvSpPr/>
          <p:nvPr/>
        </p:nvSpPr>
        <p:spPr>
          <a:xfrm>
            <a:off x="11138813" y="5849143"/>
            <a:ext cx="632261" cy="646455"/>
          </a:xfrm>
          <a:prstGeom prst="ellipse">
            <a:avLst/>
          </a:prstGeom>
          <a:solidFill>
            <a:srgbClr val="F24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F8AF267-AE46-4D12-BA5E-316CA4297578}"/>
              </a:ext>
            </a:extLst>
          </p:cNvPr>
          <p:cNvSpPr/>
          <p:nvPr/>
        </p:nvSpPr>
        <p:spPr>
          <a:xfrm>
            <a:off x="11029455" y="216517"/>
            <a:ext cx="984381" cy="979540"/>
          </a:xfrm>
          <a:prstGeom prst="ellipse">
            <a:avLst/>
          </a:prstGeom>
          <a:solidFill>
            <a:srgbClr val="FBA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01F1261-1005-435C-8E2B-8A144D0FA92A}"/>
              </a:ext>
            </a:extLst>
          </p:cNvPr>
          <p:cNvSpPr/>
          <p:nvPr/>
        </p:nvSpPr>
        <p:spPr>
          <a:xfrm>
            <a:off x="11326317" y="3167161"/>
            <a:ext cx="632261" cy="64645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7844765-61D7-41BE-AA91-B6E3F20C5489}"/>
              </a:ext>
            </a:extLst>
          </p:cNvPr>
          <p:cNvSpPr/>
          <p:nvPr/>
        </p:nvSpPr>
        <p:spPr>
          <a:xfrm>
            <a:off x="2488463" y="1389052"/>
            <a:ext cx="231534" cy="24815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C47E41C-BF06-4F5C-849A-268B4E1CFBD4}"/>
              </a:ext>
            </a:extLst>
          </p:cNvPr>
          <p:cNvSpPr/>
          <p:nvPr/>
        </p:nvSpPr>
        <p:spPr>
          <a:xfrm>
            <a:off x="4527696" y="3167161"/>
            <a:ext cx="365579" cy="35426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66741B-9C2B-4B71-B8F3-941D21392FCD}"/>
              </a:ext>
            </a:extLst>
          </p:cNvPr>
          <p:cNvSpPr/>
          <p:nvPr/>
        </p:nvSpPr>
        <p:spPr>
          <a:xfrm>
            <a:off x="1170571" y="3681740"/>
            <a:ext cx="354711" cy="3628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B1D2F52-6F1B-4C62-8760-3C8B80DB3675}"/>
              </a:ext>
            </a:extLst>
          </p:cNvPr>
          <p:cNvSpPr/>
          <p:nvPr/>
        </p:nvSpPr>
        <p:spPr>
          <a:xfrm>
            <a:off x="3097279" y="3380852"/>
            <a:ext cx="397504" cy="413417"/>
          </a:xfrm>
          <a:prstGeom prst="ellipse">
            <a:avLst/>
          </a:prstGeom>
          <a:solidFill>
            <a:srgbClr val="F24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E0A1B15-8F55-4B45-B963-B152CDAC55FE}"/>
              </a:ext>
            </a:extLst>
          </p:cNvPr>
          <p:cNvSpPr/>
          <p:nvPr/>
        </p:nvSpPr>
        <p:spPr>
          <a:xfrm>
            <a:off x="5317002" y="1466468"/>
            <a:ext cx="304465" cy="3128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F7CEF6-43CA-42A4-B259-04C1D875BFCB}"/>
              </a:ext>
            </a:extLst>
          </p:cNvPr>
          <p:cNvSpPr/>
          <p:nvPr/>
        </p:nvSpPr>
        <p:spPr>
          <a:xfrm>
            <a:off x="7816229" y="3305572"/>
            <a:ext cx="397504" cy="413417"/>
          </a:xfrm>
          <a:prstGeom prst="ellipse">
            <a:avLst/>
          </a:prstGeom>
          <a:solidFill>
            <a:srgbClr val="53C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72AF187-D593-47EF-9EE1-621D173D9B8F}"/>
              </a:ext>
            </a:extLst>
          </p:cNvPr>
          <p:cNvSpPr/>
          <p:nvPr/>
        </p:nvSpPr>
        <p:spPr>
          <a:xfrm>
            <a:off x="5451889" y="3293070"/>
            <a:ext cx="504690" cy="488678"/>
          </a:xfrm>
          <a:prstGeom prst="ellipse">
            <a:avLst/>
          </a:prstGeom>
          <a:solidFill>
            <a:srgbClr val="F24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580D140-1EF2-4072-B909-C6D3BB3BD92E}"/>
              </a:ext>
            </a:extLst>
          </p:cNvPr>
          <p:cNvSpPr/>
          <p:nvPr/>
        </p:nvSpPr>
        <p:spPr>
          <a:xfrm>
            <a:off x="10167980" y="2249984"/>
            <a:ext cx="231534" cy="248154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D66C1BE-9B23-4E54-85A2-C29D58782D75}"/>
              </a:ext>
            </a:extLst>
          </p:cNvPr>
          <p:cNvSpPr/>
          <p:nvPr/>
        </p:nvSpPr>
        <p:spPr>
          <a:xfrm>
            <a:off x="10399514" y="3516281"/>
            <a:ext cx="231534" cy="248154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024ED75-5FA9-4AA0-A3C4-A38BF1B3394F}"/>
              </a:ext>
            </a:extLst>
          </p:cNvPr>
          <p:cNvSpPr/>
          <p:nvPr/>
        </p:nvSpPr>
        <p:spPr>
          <a:xfrm>
            <a:off x="10316529" y="5109280"/>
            <a:ext cx="397504" cy="41341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7A0FFBC-8A87-4D56-AA24-7F86407F46DB}"/>
              </a:ext>
            </a:extLst>
          </p:cNvPr>
          <p:cNvSpPr/>
          <p:nvPr/>
        </p:nvSpPr>
        <p:spPr>
          <a:xfrm>
            <a:off x="7212902" y="1052594"/>
            <a:ext cx="632261" cy="64645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E89A594-0590-4B14-B6FA-CFBAF471B283}"/>
              </a:ext>
            </a:extLst>
          </p:cNvPr>
          <p:cNvSpPr/>
          <p:nvPr/>
        </p:nvSpPr>
        <p:spPr>
          <a:xfrm>
            <a:off x="5727472" y="6217983"/>
            <a:ext cx="556404" cy="495971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ACA94EB-C7AB-49C2-8FA0-9427130A7F01}"/>
              </a:ext>
            </a:extLst>
          </p:cNvPr>
          <p:cNvSpPr/>
          <p:nvPr/>
        </p:nvSpPr>
        <p:spPr>
          <a:xfrm>
            <a:off x="9106891" y="3293070"/>
            <a:ext cx="231534" cy="248154"/>
          </a:xfrm>
          <a:prstGeom prst="ellipse">
            <a:avLst/>
          </a:prstGeom>
          <a:solidFill>
            <a:srgbClr val="FF5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D8CF2BE-4B2A-467B-94CF-F407C12AAB70}"/>
              </a:ext>
            </a:extLst>
          </p:cNvPr>
          <p:cNvSpPr/>
          <p:nvPr/>
        </p:nvSpPr>
        <p:spPr>
          <a:xfrm>
            <a:off x="404280" y="5906469"/>
            <a:ext cx="632261" cy="64645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55" y="3948919"/>
            <a:ext cx="2975561" cy="228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71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53" presetClass="entr" presetSubtype="52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53" presetClass="entr" presetSubtype="52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8294" y="498123"/>
            <a:ext cx="4332287" cy="830997"/>
          </a:xfrm>
          <a:prstGeom prst="rect">
            <a:avLst/>
          </a:prstGeom>
          <a:solidFill>
            <a:srgbClr val="FF66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663" y="1664941"/>
            <a:ext cx="3328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শিক্ষার্থীরা…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40432" y="2335499"/>
            <a:ext cx="8797637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শোনাঃ ৩.২.১ পরিচিত ফুল সম্পর্কে শুনে বুঝতে পারবে।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5177" y="4423017"/>
            <a:ext cx="8768734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পড়াঃ২.৬.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পরিচিত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রং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সম্পর্কে পড়ে বুঝতে পারবে।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5177" y="3354289"/>
            <a:ext cx="8768734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বলাঃ২.৬.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পরিচিত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সম্পর্কে বর্ণনা করতে পারবে।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5177" y="5358291"/>
            <a:ext cx="8768734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লেখাঃ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.৪.১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যুক্তবর্ণ ভেঙে লিখতে পারবে।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2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90810" y="189914"/>
            <a:ext cx="6923087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73219" y="1983107"/>
            <a:ext cx="3131437" cy="116176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Rectangle 39"/>
          <p:cNvSpPr/>
          <p:nvPr/>
        </p:nvSpPr>
        <p:spPr>
          <a:xfrm>
            <a:off x="6492747" y="4954130"/>
            <a:ext cx="2073335" cy="76920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Rectangle 41"/>
          <p:cNvSpPr/>
          <p:nvPr/>
        </p:nvSpPr>
        <p:spPr>
          <a:xfrm>
            <a:off x="4119824" y="4391320"/>
            <a:ext cx="1038225" cy="6790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984995" y="4416276"/>
            <a:ext cx="1038225" cy="6790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22379" y="4357642"/>
            <a:ext cx="1038225" cy="6790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6075" y="5575826"/>
            <a:ext cx="1131912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আমাদের দেশ ফুলের দেশ,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নানা রঙের ও নানা রকমের ফুল দেখা যায় সারা বছর জুড়ে।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শাপলা, গোলাপ, গন্ধরাজ ও গাঁদা, এই সব ফুলের সুগন্ধ আছে।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9807" y="1072648"/>
            <a:ext cx="2843457" cy="2881166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ounded Rectangle 17"/>
          <p:cNvSpPr/>
          <p:nvPr/>
        </p:nvSpPr>
        <p:spPr>
          <a:xfrm>
            <a:off x="3222129" y="1072648"/>
            <a:ext cx="2843457" cy="2881166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000" b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ounded Rectangle 18"/>
          <p:cNvSpPr/>
          <p:nvPr/>
        </p:nvSpPr>
        <p:spPr>
          <a:xfrm>
            <a:off x="6145815" y="1072648"/>
            <a:ext cx="2843457" cy="2881166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000" b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ounded Rectangle 19"/>
          <p:cNvSpPr/>
          <p:nvPr/>
        </p:nvSpPr>
        <p:spPr>
          <a:xfrm>
            <a:off x="9082380" y="1072648"/>
            <a:ext cx="2843457" cy="2881166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000" b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6876334" y="4416276"/>
            <a:ext cx="1689748" cy="6790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গন্ধরাজ</a:t>
            </a:r>
          </a:p>
        </p:txBody>
      </p:sp>
    </p:spTree>
    <p:extLst>
      <p:ext uri="{BB962C8B-B14F-4D97-AF65-F5344CB8AC3E}">
        <p14:creationId xmlns:p14="http://schemas.microsoft.com/office/powerpoint/2010/main" val="25747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 animBg="1"/>
      <p:bldP spid="44" grpId="0" animBg="1"/>
      <p:bldP spid="47" grpId="0" animBg="1"/>
      <p:bldP spid="4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81061" y="4408554"/>
            <a:ext cx="1038225" cy="6790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59874" y="195547"/>
            <a:ext cx="5320889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ছবিতে আর কী কী ফুল দেখছো?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552" y="5663398"/>
            <a:ext cx="1201162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লাল রং নিয়ে ফোটে কৃষ্ণচুড়া, জবা, শিমুল ও পলাশ। এগুলো দেখতে খুবই সুন্দর কিন্তু সুবাস নেই।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95356" y="4389454"/>
            <a:ext cx="1038225" cy="6790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220719" y="4450170"/>
            <a:ext cx="1191427" cy="6790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3285" y="4383909"/>
            <a:ext cx="1191427" cy="6790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কৃষ্ণচুড়া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47010" y="1073723"/>
            <a:ext cx="2856401" cy="2944486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3000" b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Rounded Rectangle 25"/>
          <p:cNvSpPr/>
          <p:nvPr/>
        </p:nvSpPr>
        <p:spPr>
          <a:xfrm>
            <a:off x="3124214" y="1073723"/>
            <a:ext cx="2856401" cy="2944486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1000" b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ounded Rectangle 26"/>
          <p:cNvSpPr/>
          <p:nvPr/>
        </p:nvSpPr>
        <p:spPr>
          <a:xfrm>
            <a:off x="6114297" y="1073723"/>
            <a:ext cx="2856401" cy="2944486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Rounded Rectangle 27"/>
          <p:cNvSpPr/>
          <p:nvPr/>
        </p:nvSpPr>
        <p:spPr>
          <a:xfrm>
            <a:off x="9108072" y="1073723"/>
            <a:ext cx="2856401" cy="2944486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000" b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61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21" grpId="0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0253" y="5648062"/>
            <a:ext cx="8516409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বেলি, রজনীগন্ধা, হাসনাহেনা, শিউলি ও কদম ফুল  ফোটে অনেক।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এগুলোর মিষ্টি গন্ধ মন ভরিয়ে দেয়। এসব ফুলের রং সাদা।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44699" y="182668"/>
            <a:ext cx="1174553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এইখানে কয়টি ফুলের ছবি দেখছো? এগুলোর নাম কি তোমরা জান?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361290" y="1036701"/>
            <a:ext cx="2473867" cy="2244669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000" b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Rounded Rectangle 40"/>
          <p:cNvSpPr/>
          <p:nvPr/>
        </p:nvSpPr>
        <p:spPr>
          <a:xfrm>
            <a:off x="586010" y="957597"/>
            <a:ext cx="2473867" cy="2244669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000" b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Rounded Rectangle 41"/>
          <p:cNvSpPr/>
          <p:nvPr/>
        </p:nvSpPr>
        <p:spPr>
          <a:xfrm>
            <a:off x="9369765" y="3352567"/>
            <a:ext cx="2473867" cy="2244669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000" b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Rounded Rectangle 42"/>
          <p:cNvSpPr/>
          <p:nvPr/>
        </p:nvSpPr>
        <p:spPr>
          <a:xfrm>
            <a:off x="4859348" y="1900804"/>
            <a:ext cx="2318217" cy="2404908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000" b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Rounded Rectangle 43"/>
          <p:cNvSpPr/>
          <p:nvPr/>
        </p:nvSpPr>
        <p:spPr>
          <a:xfrm>
            <a:off x="586010" y="3348722"/>
            <a:ext cx="2473867" cy="2244669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1000" b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Rectangle 44"/>
          <p:cNvSpPr/>
          <p:nvPr/>
        </p:nvSpPr>
        <p:spPr>
          <a:xfrm>
            <a:off x="7820584" y="1942369"/>
            <a:ext cx="1496146" cy="6790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হাসনাহেনা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053423" y="4265506"/>
            <a:ext cx="1480066" cy="6790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278498" y="4229216"/>
            <a:ext cx="1038225" cy="6790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617883" y="4385536"/>
            <a:ext cx="1038225" cy="6790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053423" y="1844197"/>
            <a:ext cx="1038225" cy="6790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বেলী</a:t>
            </a:r>
          </a:p>
        </p:txBody>
      </p:sp>
    </p:spTree>
    <p:extLst>
      <p:ext uri="{BB962C8B-B14F-4D97-AF65-F5344CB8AC3E}">
        <p14:creationId xmlns:p14="http://schemas.microsoft.com/office/powerpoint/2010/main" val="11089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555</Words>
  <Application>Microsoft Office PowerPoint</Application>
  <PresentationFormat>Widescreen</PresentationFormat>
  <Paragraphs>135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 SNEHA</dc:creator>
  <cp:lastModifiedBy>Saiful Islam</cp:lastModifiedBy>
  <cp:revision>225</cp:revision>
  <dcterms:created xsi:type="dcterms:W3CDTF">2017-11-14T14:14:18Z</dcterms:created>
  <dcterms:modified xsi:type="dcterms:W3CDTF">2020-06-20T16:08:08Z</dcterms:modified>
</cp:coreProperties>
</file>