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64" r:id="rId4"/>
    <p:sldId id="262" r:id="rId5"/>
    <p:sldId id="263" r:id="rId6"/>
    <p:sldId id="277" r:id="rId7"/>
    <p:sldId id="275" r:id="rId8"/>
    <p:sldId id="282" r:id="rId9"/>
    <p:sldId id="258" r:id="rId10"/>
    <p:sldId id="276" r:id="rId11"/>
    <p:sldId id="265" r:id="rId12"/>
    <p:sldId id="266" r:id="rId13"/>
    <p:sldId id="267" r:id="rId14"/>
    <p:sldId id="270" r:id="rId15"/>
    <p:sldId id="273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1086" y="54"/>
      </p:cViewPr>
      <p:guideLst>
        <p:guide orient="horz" pos="43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D3B4F1-612E-453D-B4CE-0C4B81E2EAF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E3A5D5-DAB4-4083-B3FB-DC365EFFED1C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রাশি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F5D855E-00C8-4F04-BF35-49D5D55BD313}" type="parTrans" cxnId="{EEDBE124-8097-45A4-8217-8B46919FA95C}">
      <dgm:prSet/>
      <dgm:spPr/>
      <dgm:t>
        <a:bodyPr/>
        <a:lstStyle/>
        <a:p>
          <a:endParaRPr lang="en-US"/>
        </a:p>
      </dgm:t>
    </dgm:pt>
    <dgm:pt modelId="{BF158932-0EED-4354-BC10-BAEEB0D8546F}" type="sibTrans" cxnId="{EEDBE124-8097-45A4-8217-8B46919FA95C}">
      <dgm:prSet/>
      <dgm:spPr/>
      <dgm:t>
        <a:bodyPr/>
        <a:lstStyle/>
        <a:p>
          <a:endParaRPr lang="en-US"/>
        </a:p>
      </dgm:t>
    </dgm:pt>
    <dgm:pt modelId="{4F01FA73-CC4C-49E7-8D64-24488A80799F}">
      <dgm:prSet phldrT="[Text]"/>
      <dgm:spPr/>
      <dgm:t>
        <a:bodyPr/>
        <a:lstStyle/>
        <a:p>
          <a:r>
            <a:rPr lang="bn-IN" dirty="0" smtClean="0"/>
            <a:t>ভেক্টর</a:t>
          </a:r>
          <a:endParaRPr lang="en-US" dirty="0"/>
        </a:p>
      </dgm:t>
    </dgm:pt>
    <dgm:pt modelId="{908F5EE4-3048-45EF-AD55-B07CA64E2AE1}" type="parTrans" cxnId="{8C1CA982-1B4A-4058-A585-C2FAE1FB8CD9}">
      <dgm:prSet/>
      <dgm:spPr/>
      <dgm:t>
        <a:bodyPr/>
        <a:lstStyle/>
        <a:p>
          <a:endParaRPr lang="en-US"/>
        </a:p>
      </dgm:t>
    </dgm:pt>
    <dgm:pt modelId="{26426776-EF3D-41FB-A817-EBAC9B9DFC71}" type="sibTrans" cxnId="{8C1CA982-1B4A-4058-A585-C2FAE1FB8CD9}">
      <dgm:prSet/>
      <dgm:spPr/>
      <dgm:t>
        <a:bodyPr/>
        <a:lstStyle/>
        <a:p>
          <a:endParaRPr lang="en-US"/>
        </a:p>
      </dgm:t>
    </dgm:pt>
    <dgm:pt modelId="{285177D1-A255-421C-9BBF-EB8F7E0E7C24}">
      <dgm:prSet phldrT="[Text]"/>
      <dgm:spPr/>
      <dgm:t>
        <a:bodyPr/>
        <a:lstStyle/>
        <a:p>
          <a:r>
            <a:rPr lang="bn-IN" dirty="0" smtClean="0"/>
            <a:t>স্কেলার</a:t>
          </a:r>
          <a:endParaRPr lang="en-US" dirty="0"/>
        </a:p>
      </dgm:t>
    </dgm:pt>
    <dgm:pt modelId="{0DFC499F-5DAE-416B-B2DF-C00986FD47D2}" type="parTrans" cxnId="{59679053-2CB5-4B2B-A590-6B5FE7A6D313}">
      <dgm:prSet/>
      <dgm:spPr/>
      <dgm:t>
        <a:bodyPr/>
        <a:lstStyle/>
        <a:p>
          <a:endParaRPr lang="en-US"/>
        </a:p>
      </dgm:t>
    </dgm:pt>
    <dgm:pt modelId="{9B607667-2376-4036-92D1-39DCBE11CD39}" type="sibTrans" cxnId="{59679053-2CB5-4B2B-A590-6B5FE7A6D313}">
      <dgm:prSet/>
      <dgm:spPr/>
      <dgm:t>
        <a:bodyPr/>
        <a:lstStyle/>
        <a:p>
          <a:endParaRPr lang="en-US"/>
        </a:p>
      </dgm:t>
    </dgm:pt>
    <dgm:pt modelId="{B682459A-F3FB-4357-888D-0A8E734F0D55}" type="pres">
      <dgm:prSet presAssocID="{D5D3B4F1-612E-453D-B4CE-0C4B81E2EAF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0FC87A-C732-4141-801A-A222AF723CD3}" type="pres">
      <dgm:prSet presAssocID="{93E3A5D5-DAB4-4083-B3FB-DC365EFFED1C}" presName="root1" presStyleCnt="0"/>
      <dgm:spPr/>
    </dgm:pt>
    <dgm:pt modelId="{E48CF96E-30A6-4BA2-8232-367925C401F4}" type="pres">
      <dgm:prSet presAssocID="{93E3A5D5-DAB4-4083-B3FB-DC365EFFED1C}" presName="LevelOneTextNode" presStyleLbl="node0" presStyleIdx="0" presStyleCnt="1" custLinFactNeighborX="-186" custLinFactNeighborY="-67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A277E5-818B-4077-A607-D0471586A746}" type="pres">
      <dgm:prSet presAssocID="{93E3A5D5-DAB4-4083-B3FB-DC365EFFED1C}" presName="level2hierChild" presStyleCnt="0"/>
      <dgm:spPr/>
    </dgm:pt>
    <dgm:pt modelId="{C577F165-A34D-4F54-AAA3-D5240ED369ED}" type="pres">
      <dgm:prSet presAssocID="{908F5EE4-3048-45EF-AD55-B07CA64E2AE1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D1EAF08C-BBE1-4994-BE8C-9B4576AC44DC}" type="pres">
      <dgm:prSet presAssocID="{908F5EE4-3048-45EF-AD55-B07CA64E2AE1}" presName="connTx" presStyleLbl="parChTrans1D2" presStyleIdx="0" presStyleCnt="2"/>
      <dgm:spPr/>
      <dgm:t>
        <a:bodyPr/>
        <a:lstStyle/>
        <a:p>
          <a:endParaRPr lang="en-US"/>
        </a:p>
      </dgm:t>
    </dgm:pt>
    <dgm:pt modelId="{B31EF33D-0103-47C8-B16D-5081969DD503}" type="pres">
      <dgm:prSet presAssocID="{4F01FA73-CC4C-49E7-8D64-24488A80799F}" presName="root2" presStyleCnt="0"/>
      <dgm:spPr/>
    </dgm:pt>
    <dgm:pt modelId="{C73D9826-D994-47BE-81B4-A6439C40B17B}" type="pres">
      <dgm:prSet presAssocID="{4F01FA73-CC4C-49E7-8D64-24488A80799F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DAC9893-2069-4BA5-8976-C697515D5B5C}" type="pres">
      <dgm:prSet presAssocID="{4F01FA73-CC4C-49E7-8D64-24488A80799F}" presName="level3hierChild" presStyleCnt="0"/>
      <dgm:spPr/>
    </dgm:pt>
    <dgm:pt modelId="{C1772256-D8C1-477F-B66B-D838A4C50347}" type="pres">
      <dgm:prSet presAssocID="{0DFC499F-5DAE-416B-B2DF-C00986FD47D2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D933B6C5-61DA-4917-B126-7D19C43E8208}" type="pres">
      <dgm:prSet presAssocID="{0DFC499F-5DAE-416B-B2DF-C00986FD47D2}" presName="connTx" presStyleLbl="parChTrans1D2" presStyleIdx="1" presStyleCnt="2"/>
      <dgm:spPr/>
      <dgm:t>
        <a:bodyPr/>
        <a:lstStyle/>
        <a:p>
          <a:endParaRPr lang="en-US"/>
        </a:p>
      </dgm:t>
    </dgm:pt>
    <dgm:pt modelId="{C1709CB2-B9AD-4FF7-87A4-E137CE6DF959}" type="pres">
      <dgm:prSet presAssocID="{285177D1-A255-421C-9BBF-EB8F7E0E7C24}" presName="root2" presStyleCnt="0"/>
      <dgm:spPr/>
    </dgm:pt>
    <dgm:pt modelId="{E0F5DA54-A1CB-412C-914D-EF8C93A99A85}" type="pres">
      <dgm:prSet presAssocID="{285177D1-A255-421C-9BBF-EB8F7E0E7C24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BA7E61-33D3-4E0C-8254-F61F63120B4E}" type="pres">
      <dgm:prSet presAssocID="{285177D1-A255-421C-9BBF-EB8F7E0E7C24}" presName="level3hierChild" presStyleCnt="0"/>
      <dgm:spPr/>
    </dgm:pt>
  </dgm:ptLst>
  <dgm:cxnLst>
    <dgm:cxn modelId="{AA8DB931-19AE-413A-A613-9323AD00DB57}" type="presOf" srcId="{0DFC499F-5DAE-416B-B2DF-C00986FD47D2}" destId="{D933B6C5-61DA-4917-B126-7D19C43E8208}" srcOrd="1" destOrd="0" presId="urn:microsoft.com/office/officeart/2005/8/layout/hierarchy2"/>
    <dgm:cxn modelId="{59679053-2CB5-4B2B-A590-6B5FE7A6D313}" srcId="{93E3A5D5-DAB4-4083-B3FB-DC365EFFED1C}" destId="{285177D1-A255-421C-9BBF-EB8F7E0E7C24}" srcOrd="1" destOrd="0" parTransId="{0DFC499F-5DAE-416B-B2DF-C00986FD47D2}" sibTransId="{9B607667-2376-4036-92D1-39DCBE11CD39}"/>
    <dgm:cxn modelId="{32E6A04A-0BFA-4B98-B578-39DC0CC40A43}" type="presOf" srcId="{D5D3B4F1-612E-453D-B4CE-0C4B81E2EAFE}" destId="{B682459A-F3FB-4357-888D-0A8E734F0D55}" srcOrd="0" destOrd="0" presId="urn:microsoft.com/office/officeart/2005/8/layout/hierarchy2"/>
    <dgm:cxn modelId="{EEDBE124-8097-45A4-8217-8B46919FA95C}" srcId="{D5D3B4F1-612E-453D-B4CE-0C4B81E2EAFE}" destId="{93E3A5D5-DAB4-4083-B3FB-DC365EFFED1C}" srcOrd="0" destOrd="0" parTransId="{CF5D855E-00C8-4F04-BF35-49D5D55BD313}" sibTransId="{BF158932-0EED-4354-BC10-BAEEB0D8546F}"/>
    <dgm:cxn modelId="{3967BEBD-FA5B-4FDA-8856-3116ABC26716}" type="presOf" srcId="{908F5EE4-3048-45EF-AD55-B07CA64E2AE1}" destId="{C577F165-A34D-4F54-AAA3-D5240ED369ED}" srcOrd="0" destOrd="0" presId="urn:microsoft.com/office/officeart/2005/8/layout/hierarchy2"/>
    <dgm:cxn modelId="{64C36371-8A14-452C-8638-798B8DCC7AE6}" type="presOf" srcId="{908F5EE4-3048-45EF-AD55-B07CA64E2AE1}" destId="{D1EAF08C-BBE1-4994-BE8C-9B4576AC44DC}" srcOrd="1" destOrd="0" presId="urn:microsoft.com/office/officeart/2005/8/layout/hierarchy2"/>
    <dgm:cxn modelId="{8C1CA982-1B4A-4058-A585-C2FAE1FB8CD9}" srcId="{93E3A5D5-DAB4-4083-B3FB-DC365EFFED1C}" destId="{4F01FA73-CC4C-49E7-8D64-24488A80799F}" srcOrd="0" destOrd="0" parTransId="{908F5EE4-3048-45EF-AD55-B07CA64E2AE1}" sibTransId="{26426776-EF3D-41FB-A817-EBAC9B9DFC71}"/>
    <dgm:cxn modelId="{575662C4-B3CA-4CBE-BFFD-B20E90A67D5D}" type="presOf" srcId="{0DFC499F-5DAE-416B-B2DF-C00986FD47D2}" destId="{C1772256-D8C1-477F-B66B-D838A4C50347}" srcOrd="0" destOrd="0" presId="urn:microsoft.com/office/officeart/2005/8/layout/hierarchy2"/>
    <dgm:cxn modelId="{B44AD2E1-03DF-4DE1-8E98-A2BD3A3240A4}" type="presOf" srcId="{4F01FA73-CC4C-49E7-8D64-24488A80799F}" destId="{C73D9826-D994-47BE-81B4-A6439C40B17B}" srcOrd="0" destOrd="0" presId="urn:microsoft.com/office/officeart/2005/8/layout/hierarchy2"/>
    <dgm:cxn modelId="{065EFC80-E18C-4CB9-94A5-1C50FCC1B013}" type="presOf" srcId="{93E3A5D5-DAB4-4083-B3FB-DC365EFFED1C}" destId="{E48CF96E-30A6-4BA2-8232-367925C401F4}" srcOrd="0" destOrd="0" presId="urn:microsoft.com/office/officeart/2005/8/layout/hierarchy2"/>
    <dgm:cxn modelId="{71C519FB-1AEC-44A5-A930-F83DA0537482}" type="presOf" srcId="{285177D1-A255-421C-9BBF-EB8F7E0E7C24}" destId="{E0F5DA54-A1CB-412C-914D-EF8C93A99A85}" srcOrd="0" destOrd="0" presId="urn:microsoft.com/office/officeart/2005/8/layout/hierarchy2"/>
    <dgm:cxn modelId="{5E853849-DF3D-4A1C-B3F8-C0F874BE3D93}" type="presParOf" srcId="{B682459A-F3FB-4357-888D-0A8E734F0D55}" destId="{0B0FC87A-C732-4141-801A-A222AF723CD3}" srcOrd="0" destOrd="0" presId="urn:microsoft.com/office/officeart/2005/8/layout/hierarchy2"/>
    <dgm:cxn modelId="{409559EA-E622-42C9-834B-151CDED1DAD3}" type="presParOf" srcId="{0B0FC87A-C732-4141-801A-A222AF723CD3}" destId="{E48CF96E-30A6-4BA2-8232-367925C401F4}" srcOrd="0" destOrd="0" presId="urn:microsoft.com/office/officeart/2005/8/layout/hierarchy2"/>
    <dgm:cxn modelId="{E89C5ED6-6CC7-434D-91A5-15C4D21B1A7C}" type="presParOf" srcId="{0B0FC87A-C732-4141-801A-A222AF723CD3}" destId="{68A277E5-818B-4077-A607-D0471586A746}" srcOrd="1" destOrd="0" presId="urn:microsoft.com/office/officeart/2005/8/layout/hierarchy2"/>
    <dgm:cxn modelId="{2E3A81CB-B8C0-4CA9-9E9C-C1D831A03310}" type="presParOf" srcId="{68A277E5-818B-4077-A607-D0471586A746}" destId="{C577F165-A34D-4F54-AAA3-D5240ED369ED}" srcOrd="0" destOrd="0" presId="urn:microsoft.com/office/officeart/2005/8/layout/hierarchy2"/>
    <dgm:cxn modelId="{660216A1-D66F-47B2-AAEE-14CB5B9670CA}" type="presParOf" srcId="{C577F165-A34D-4F54-AAA3-D5240ED369ED}" destId="{D1EAF08C-BBE1-4994-BE8C-9B4576AC44DC}" srcOrd="0" destOrd="0" presId="urn:microsoft.com/office/officeart/2005/8/layout/hierarchy2"/>
    <dgm:cxn modelId="{12B00D01-E5F5-4B37-A595-8F524364D3D4}" type="presParOf" srcId="{68A277E5-818B-4077-A607-D0471586A746}" destId="{B31EF33D-0103-47C8-B16D-5081969DD503}" srcOrd="1" destOrd="0" presId="urn:microsoft.com/office/officeart/2005/8/layout/hierarchy2"/>
    <dgm:cxn modelId="{9BA4E286-3C62-4B93-B83D-38BF4BB779ED}" type="presParOf" srcId="{B31EF33D-0103-47C8-B16D-5081969DD503}" destId="{C73D9826-D994-47BE-81B4-A6439C40B17B}" srcOrd="0" destOrd="0" presId="urn:microsoft.com/office/officeart/2005/8/layout/hierarchy2"/>
    <dgm:cxn modelId="{F635500D-14D0-48B1-A622-2D1B943D047B}" type="presParOf" srcId="{B31EF33D-0103-47C8-B16D-5081969DD503}" destId="{0DAC9893-2069-4BA5-8976-C697515D5B5C}" srcOrd="1" destOrd="0" presId="urn:microsoft.com/office/officeart/2005/8/layout/hierarchy2"/>
    <dgm:cxn modelId="{72783345-6DAA-44BD-A7D2-5EC3B0814493}" type="presParOf" srcId="{68A277E5-818B-4077-A607-D0471586A746}" destId="{C1772256-D8C1-477F-B66B-D838A4C50347}" srcOrd="2" destOrd="0" presId="urn:microsoft.com/office/officeart/2005/8/layout/hierarchy2"/>
    <dgm:cxn modelId="{330AEDC3-B4D5-43D4-9ECD-34039EE3BCEF}" type="presParOf" srcId="{C1772256-D8C1-477F-B66B-D838A4C50347}" destId="{D933B6C5-61DA-4917-B126-7D19C43E8208}" srcOrd="0" destOrd="0" presId="urn:microsoft.com/office/officeart/2005/8/layout/hierarchy2"/>
    <dgm:cxn modelId="{09C148B0-4606-45EE-A484-B48EA9C1AEDD}" type="presParOf" srcId="{68A277E5-818B-4077-A607-D0471586A746}" destId="{C1709CB2-B9AD-4FF7-87A4-E137CE6DF959}" srcOrd="3" destOrd="0" presId="urn:microsoft.com/office/officeart/2005/8/layout/hierarchy2"/>
    <dgm:cxn modelId="{35F870B1-4AE4-42BE-B67D-78A02093B62D}" type="presParOf" srcId="{C1709CB2-B9AD-4FF7-87A4-E137CE6DF959}" destId="{E0F5DA54-A1CB-412C-914D-EF8C93A99A85}" srcOrd="0" destOrd="0" presId="urn:microsoft.com/office/officeart/2005/8/layout/hierarchy2"/>
    <dgm:cxn modelId="{941464BF-37EB-48F0-BC06-C97C0C60436B}" type="presParOf" srcId="{C1709CB2-B9AD-4FF7-87A4-E137CE6DF959}" destId="{22BA7E61-33D3-4E0C-8254-F61F63120B4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8CF96E-30A6-4BA2-8232-367925C401F4}">
      <dsp:nvSpPr>
        <dsp:cNvPr id="0" name=""/>
        <dsp:cNvSpPr/>
      </dsp:nvSpPr>
      <dsp:spPr>
        <a:xfrm>
          <a:off x="0" y="894310"/>
          <a:ext cx="2443261" cy="12216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6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রাশি</a:t>
          </a:r>
          <a:endParaRPr lang="en-US" sz="6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780" y="930090"/>
        <a:ext cx="2371701" cy="1150070"/>
      </dsp:txXfrm>
    </dsp:sp>
    <dsp:sp modelId="{C577F165-A34D-4F54-AAA3-D5240ED369ED}">
      <dsp:nvSpPr>
        <dsp:cNvPr id="0" name=""/>
        <dsp:cNvSpPr/>
      </dsp:nvSpPr>
      <dsp:spPr>
        <a:xfrm rot="19659222">
          <a:off x="2353346" y="1160464"/>
          <a:ext cx="1158920" cy="69257"/>
        </a:xfrm>
        <a:custGeom>
          <a:avLst/>
          <a:gdLst/>
          <a:ahLst/>
          <a:cxnLst/>
          <a:rect l="0" t="0" r="0" b="0"/>
          <a:pathLst>
            <a:path>
              <a:moveTo>
                <a:pt x="0" y="34628"/>
              </a:moveTo>
              <a:lnTo>
                <a:pt x="1158920" y="3462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903834" y="1166120"/>
        <a:ext cx="57946" cy="57946"/>
      </dsp:txXfrm>
    </dsp:sp>
    <dsp:sp modelId="{C73D9826-D994-47BE-81B4-A6439C40B17B}">
      <dsp:nvSpPr>
        <dsp:cNvPr id="0" name=""/>
        <dsp:cNvSpPr/>
      </dsp:nvSpPr>
      <dsp:spPr>
        <a:xfrm>
          <a:off x="3422352" y="274246"/>
          <a:ext cx="2443261" cy="12216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6400" kern="1200" dirty="0" smtClean="0"/>
            <a:t>ভেক্টর</a:t>
          </a:r>
          <a:endParaRPr lang="en-US" sz="6400" kern="1200" dirty="0"/>
        </a:p>
      </dsp:txBody>
      <dsp:txXfrm>
        <a:off x="3458132" y="310026"/>
        <a:ext cx="2371701" cy="1150070"/>
      </dsp:txXfrm>
    </dsp:sp>
    <dsp:sp modelId="{C1772256-D8C1-477F-B66B-D838A4C50347}">
      <dsp:nvSpPr>
        <dsp:cNvPr id="0" name=""/>
        <dsp:cNvSpPr/>
      </dsp:nvSpPr>
      <dsp:spPr>
        <a:xfrm rot="2322883">
          <a:off x="2305401" y="1862902"/>
          <a:ext cx="1254810" cy="69257"/>
        </a:xfrm>
        <a:custGeom>
          <a:avLst/>
          <a:gdLst/>
          <a:ahLst/>
          <a:cxnLst/>
          <a:rect l="0" t="0" r="0" b="0"/>
          <a:pathLst>
            <a:path>
              <a:moveTo>
                <a:pt x="0" y="34628"/>
              </a:moveTo>
              <a:lnTo>
                <a:pt x="1254810" y="3462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901436" y="1866161"/>
        <a:ext cx="62740" cy="62740"/>
      </dsp:txXfrm>
    </dsp:sp>
    <dsp:sp modelId="{E0F5DA54-A1CB-412C-914D-EF8C93A99A85}">
      <dsp:nvSpPr>
        <dsp:cNvPr id="0" name=""/>
        <dsp:cNvSpPr/>
      </dsp:nvSpPr>
      <dsp:spPr>
        <a:xfrm>
          <a:off x="3422352" y="1679122"/>
          <a:ext cx="2443261" cy="12216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6400" kern="1200" dirty="0" smtClean="0"/>
            <a:t>স্কেলার</a:t>
          </a:r>
          <a:endParaRPr lang="en-US" sz="6400" kern="1200" dirty="0"/>
        </a:p>
      </dsp:txBody>
      <dsp:txXfrm>
        <a:off x="3458132" y="1714902"/>
        <a:ext cx="2371701" cy="11500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517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75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16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07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31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173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97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89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32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09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631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01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US" sz="8000" dirty="0">
              <a:solidFill>
                <a:srgbClr val="7030A0"/>
              </a:solidFill>
            </a:endParaRPr>
          </a:p>
        </p:txBody>
      </p:sp>
      <p:pic>
        <p:nvPicPr>
          <p:cNvPr id="3" name="Picture 2" descr="Dup(02)RASHED 01927851978 (20).JPG"/>
          <p:cNvPicPr>
            <a:picLocks noChangeAspect="1"/>
          </p:cNvPicPr>
          <p:nvPr/>
        </p:nvPicPr>
        <p:blipFill rotWithShape="1">
          <a:blip r:embed="rId2"/>
          <a:srcRect b="1270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48400" y="6858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accent5"/>
                </a:solidFill>
              </a:rPr>
              <a:t>স্বাগতম</a:t>
            </a:r>
            <a:endParaRPr lang="en-US" sz="480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0" y="137160"/>
            <a:ext cx="4245429" cy="23774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69331"/>
            <a:ext cx="3505200" cy="29736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3810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accent6"/>
                </a:solidFill>
              </a:rPr>
              <a:t>স্কেলার রাশি</a:t>
            </a: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7400" y="381000"/>
            <a:ext cx="2667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dirty="0" smtClean="0"/>
          </a:p>
          <a:p>
            <a:r>
              <a:rPr lang="bn-IN" sz="3200" dirty="0" smtClean="0">
                <a:solidFill>
                  <a:schemeClr val="accent6"/>
                </a:solidFill>
              </a:rPr>
              <a:t>ভেক্টর রাশি</a:t>
            </a:r>
            <a:endParaRPr lang="en-US" sz="3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38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3352800"/>
            <a:ext cx="6705600" cy="3505199"/>
          </a:xfrm>
        </p:spPr>
        <p:txBody>
          <a:bodyPr>
            <a:normAutofit fontScale="90000"/>
          </a:bodyPr>
          <a:lstStyle/>
          <a:p>
            <a:r>
              <a:rPr lang="bn-IN" sz="6700" dirty="0" smtClean="0">
                <a:solidFill>
                  <a:schemeClr val="accent5"/>
                </a:solidFill>
              </a:rPr>
              <a:t>একক কাজ</a:t>
            </a:r>
            <a:r>
              <a:rPr lang="bn-IN" dirty="0" smtClean="0"/>
              <a:t/>
            </a:r>
            <a:br>
              <a:rPr lang="bn-IN" dirty="0" smtClean="0"/>
            </a:br>
            <a:r>
              <a:rPr lang="bn-IN" dirty="0" smtClean="0"/>
              <a:t/>
            </a:r>
            <a:br>
              <a:rPr lang="bn-IN" dirty="0" smtClean="0"/>
            </a:br>
            <a:r>
              <a:rPr lang="bn-IN" sz="5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</a:t>
            </a:r>
            <a:r>
              <a:rPr lang="bn-IN" sz="5300" dirty="0">
                <a:latin typeface="NikoshBAN" panose="02000000000000000000" pitchFamily="2" charset="0"/>
                <a:cs typeface="NikoshBAN" panose="02000000000000000000" pitchFamily="2" charset="0"/>
              </a:rPr>
              <a:t>। রাশি কি ?</a:t>
            </a:r>
            <a:br>
              <a:rPr lang="bn-IN" sz="53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5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০২।রাশির প্রকারভেদ </a:t>
            </a:r>
            <a:r>
              <a:rPr lang="bn-BD" sz="5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দাও।</a:t>
            </a:r>
            <a:r>
              <a:rPr lang="bn-IN" sz="53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53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5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০৩।প্রত্যেক প্রকার রাশির দুটি করে উদাহরণ দাও।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505200"/>
            <a:ext cx="9144000" cy="1828800"/>
          </a:xfrm>
        </p:spPr>
        <p:txBody>
          <a:bodyPr/>
          <a:lstStyle/>
          <a:p>
            <a:endParaRPr lang="bn-BD" dirty="0" smtClean="0"/>
          </a:p>
          <a:p>
            <a:r>
              <a:rPr lang="bn-BD" dirty="0" smtClean="0"/>
              <a:t>                               </a:t>
            </a:r>
          </a:p>
          <a:p>
            <a:r>
              <a:rPr lang="bn-BD" dirty="0" smtClean="0"/>
              <a:t>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43468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/>
            </a:r>
            <a:br>
              <a:rPr lang="bn-IN" dirty="0" smtClean="0"/>
            </a:b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3810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accent1"/>
                </a:solidFill>
              </a:rPr>
              <a:t>এ বিষয়ে এখন একটি ভিডিও দেখা যাক</a:t>
            </a:r>
            <a:endParaRPr lang="en-US" sz="2800" dirty="0">
              <a:solidFill>
                <a:schemeClr val="accent1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981200" y="14478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Packager Shell Object" showAsIcon="1" r:id="rId3" imgW="914400" imgH="771525" progId="Package">
                  <p:embed/>
                </p:oleObj>
              </mc:Choice>
              <mc:Fallback>
                <p:oleObj name="Packager Shell Object" showAsIcon="1" r:id="rId3" imgW="914400" imgH="771525" progId="Package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447800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804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0"/>
            <a:ext cx="6477000" cy="1604963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bn-IN" dirty="0" smtClean="0"/>
              <a:t>দলীয় কাজ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124200"/>
            <a:ext cx="7086600" cy="1960562"/>
          </a:xfrm>
        </p:spPr>
        <p:txBody>
          <a:bodyPr>
            <a:normAutofit/>
          </a:bodyPr>
          <a:lstStyle/>
          <a:p>
            <a:r>
              <a:rPr lang="bn-IN" sz="3600" dirty="0" smtClean="0">
                <a:solidFill>
                  <a:schemeClr val="accent5"/>
                </a:solidFill>
              </a:rPr>
              <a:t>স্কেলার ও ভেক্টর রাশির একটি করে বাস্তব প্রয়োগ ব্যাখ্যা কর</a:t>
            </a:r>
            <a:endParaRPr lang="en-US" sz="36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00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457200"/>
            <a:ext cx="3200400" cy="13255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IN" sz="6000" dirty="0" smtClean="0">
                <a:latin typeface="NikoshBAN"/>
              </a:rPr>
              <a:t>মূল্যায়ন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2438400"/>
            <a:ext cx="5638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B0F0"/>
                </a:solidFill>
              </a:rPr>
              <a:t>১</a:t>
            </a:r>
            <a:r>
              <a:rPr lang="bn-BD" sz="3200" dirty="0" smtClean="0">
                <a:solidFill>
                  <a:srgbClr val="00B0F0"/>
                </a:solidFill>
              </a:rPr>
              <a:t>,সরণ,বেগ,ত্বর্‌ন,বল,ওজন এ গুলো কোন ধরনের রাশি ?</a:t>
            </a:r>
          </a:p>
          <a:p>
            <a:r>
              <a:rPr lang="bn-BD" sz="3200" dirty="0" smtClean="0">
                <a:solidFill>
                  <a:srgbClr val="00B0F0"/>
                </a:solidFill>
              </a:rPr>
              <a:t>২।দূরত্ব,দ্রুতি,ভর,কাজ-এ গুলো কোন ধরনের রাশি ?</a:t>
            </a:r>
          </a:p>
          <a:p>
            <a:r>
              <a:rPr lang="bn-BD" sz="3200" dirty="0" smtClean="0">
                <a:solidFill>
                  <a:srgbClr val="00B0F0"/>
                </a:solidFill>
              </a:rPr>
              <a:t>৩।ভেক্টর রাশিকে কী</a:t>
            </a:r>
            <a:r>
              <a:rPr lang="bn-IN" sz="3200" dirty="0" smtClean="0">
                <a:solidFill>
                  <a:srgbClr val="00B0F0"/>
                </a:solidFill>
              </a:rPr>
              <a:t>ভাবে</a:t>
            </a:r>
            <a:r>
              <a:rPr lang="bn-BD" sz="3200" dirty="0" smtClean="0">
                <a:solidFill>
                  <a:srgbClr val="00B0F0"/>
                </a:solidFill>
              </a:rPr>
              <a:t>  প্রকাশ করা হয় ?</a:t>
            </a:r>
          </a:p>
          <a:p>
            <a:endParaRPr lang="en-US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75437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15350" cy="1600201"/>
          </a:xfrm>
        </p:spPr>
        <p:txBody>
          <a:bodyPr>
            <a:normAutofit fontScale="90000"/>
          </a:bodyPr>
          <a:lstStyle/>
          <a:p>
            <a:r>
              <a:rPr lang="bn-IN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বাড়ীর কাজ</a:t>
            </a:r>
            <a:r>
              <a:rPr lang="en-US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en-US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endParaRPr lang="en-US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514600"/>
            <a:ext cx="9144000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2060"/>
                </a:solidFill>
              </a:rPr>
              <a:t>তোমার দেখা কোন নৌকার  দুই গলুই থেকে তোমার দুই বন্ধু ঘন্টায় যথাক্রমে </a:t>
            </a:r>
            <a:r>
              <a:rPr lang="bn-BD" sz="3200" dirty="0" smtClean="0">
                <a:solidFill>
                  <a:srgbClr val="002060"/>
                </a:solidFill>
              </a:rPr>
              <a:t>7km </a:t>
            </a:r>
            <a:r>
              <a:rPr lang="bn-IN" sz="3200" dirty="0" smtClean="0">
                <a:solidFill>
                  <a:srgbClr val="002060"/>
                </a:solidFill>
              </a:rPr>
              <a:t>ও</a:t>
            </a:r>
            <a:r>
              <a:rPr lang="bn-BD" sz="3200" dirty="0" smtClean="0">
                <a:solidFill>
                  <a:srgbClr val="002060"/>
                </a:solidFill>
              </a:rPr>
              <a:t> 4km</a:t>
            </a:r>
            <a:r>
              <a:rPr lang="bn-IN" sz="3200" dirty="0" smtClean="0">
                <a:solidFill>
                  <a:srgbClr val="002060"/>
                </a:solidFill>
              </a:rPr>
              <a:t> বেগে চলতে শুরু করলে নৌকাটির প্রকৃত বেগ কত হতে পারে তা </a:t>
            </a:r>
            <a:r>
              <a:rPr lang="bn-BD" sz="3200" dirty="0" smtClean="0">
                <a:solidFill>
                  <a:srgbClr val="002060"/>
                </a:solidFill>
              </a:rPr>
              <a:t>ব্যাখ্যা কর ।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25478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371600"/>
            <a:ext cx="594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schemeClr val="accent5"/>
                </a:solidFill>
              </a:rPr>
              <a:t>ধন্যবাদ</a:t>
            </a:r>
            <a:endParaRPr lang="en-US" sz="6600" dirty="0">
              <a:solidFill>
                <a:schemeClr val="accent5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286000"/>
            <a:ext cx="5181600" cy="301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58461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bn-BD" sz="73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/>
            </a:r>
            <a:b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4850" y="1681163"/>
            <a:ext cx="3868340" cy="823912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4850" y="2505075"/>
            <a:ext cx="3868340" cy="3684588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sz="36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লাকী গোস্বামী</a:t>
            </a:r>
            <a:endParaRPr lang="bn-BD" sz="36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প্রভাষক, পদার্থ বিদ্যা,</a:t>
            </a:r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হোসেনপুর কলেজ।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endParaRPr lang="bn-BD" sz="36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6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6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6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6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6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6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6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6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6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6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6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6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6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1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505075"/>
            <a:ext cx="3887391" cy="3684588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শ্রেণিঃএকাদশ</a:t>
            </a:r>
          </a:p>
          <a:p>
            <a:endParaRPr lang="bn-BD" sz="28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বিষয়ঃপদার্থ</a:t>
            </a:r>
            <a:endParaRPr lang="bn-BD" sz="36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অধ্যায়ঃভেক্টর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10000" r="32500" b="4444"/>
          <a:stretch/>
        </p:blipFill>
        <p:spPr>
          <a:xfrm>
            <a:off x="990600" y="2720574"/>
            <a:ext cx="1371600" cy="1624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  <p:bldP spid="5" grpId="0" build="p" animBg="1"/>
      <p:bldP spid="6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80570" cy="32854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550" y="0"/>
            <a:ext cx="3981450" cy="32647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67000" y="2286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স্ফেরোমিটার</a:t>
            </a:r>
            <a:endParaRPr lang="en-US" sz="24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62900" y="2286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chemeClr val="accent1"/>
                </a:solidFill>
              </a:rPr>
              <a:t>তুলাযন্ত্র</a:t>
            </a:r>
            <a:endParaRPr lang="en-US" sz="2400" dirty="0">
              <a:solidFill>
                <a:schemeClr val="accent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495800"/>
            <a:ext cx="6922264" cy="1524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60849" y="53340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chemeClr val="accent1"/>
                </a:solidFill>
              </a:rPr>
              <a:t>স্লাইডক্যালিপার্স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64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6019800"/>
            <a:ext cx="6248400" cy="609600"/>
          </a:xfrm>
        </p:spPr>
        <p:txBody>
          <a:bodyPr>
            <a:noAutofit/>
          </a:bodyPr>
          <a:lstStyle/>
          <a:p>
            <a:endParaRPr lang="bn-IN" sz="11500" dirty="0" smtClean="0">
              <a:solidFill>
                <a:schemeClr val="accent5"/>
              </a:solidFill>
            </a:endParaRPr>
          </a:p>
          <a:p>
            <a:endParaRPr lang="en-US" sz="11500" dirty="0">
              <a:solidFill>
                <a:schemeClr val="accent5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47800" y="381000"/>
            <a:ext cx="6858000" cy="2387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72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আমরা আলোচনা করব</a:t>
            </a:r>
            <a:endParaRPr lang="en-US" sz="72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0" y="3124200"/>
            <a:ext cx="3962400" cy="22159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রাশি</a:t>
            </a:r>
            <a:endParaRPr lang="en-US" sz="13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566927"/>
            <a:ext cx="7911846" cy="135236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IN" sz="66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66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514600"/>
            <a:ext cx="7886700" cy="38909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...</a:t>
            </a:r>
          </a:p>
          <a:p>
            <a:pPr marL="0" indent="0">
              <a:buNone/>
            </a:pP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5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০১। </a:t>
            </a:r>
            <a:r>
              <a:rPr lang="bn-BD" sz="5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রাশি কী </a:t>
            </a:r>
            <a:r>
              <a:rPr lang="en-US" sz="5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5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5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পার</a:t>
            </a:r>
            <a:r>
              <a:rPr lang="en-US" sz="5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bn-BD" sz="5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0" indent="0">
              <a:buNone/>
            </a:pPr>
            <a:r>
              <a:rPr lang="bn-BD" sz="5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5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5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০২।রাশির প্রকারভেদ </a:t>
            </a:r>
            <a:endParaRPr lang="en-US" sz="5200" dirty="0" smtClean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5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নিরূপণ করতে পারবে</a:t>
            </a:r>
            <a:endParaRPr lang="en-US" sz="5200" dirty="0" smtClean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67208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9600" dirty="0" smtClean="0"/>
              <a:t>উপস্থাপন</a:t>
            </a:r>
            <a:endParaRPr lang="en-US" sz="96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667000"/>
            <a:ext cx="9144000" cy="206210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/>
              <a:t>                              </a:t>
            </a:r>
            <a:endParaRPr lang="bn-BD" sz="6000" dirty="0" smtClean="0"/>
          </a:p>
          <a:p>
            <a:r>
              <a:rPr lang="bn-BD" sz="3200" dirty="0" smtClean="0"/>
              <a:t> </a:t>
            </a:r>
            <a:endParaRPr lang="bn-BD" sz="4000" dirty="0" smtClean="0"/>
          </a:p>
          <a:p>
            <a:r>
              <a:rPr lang="bn-BD" sz="3200" dirty="0" smtClean="0">
                <a:latin typeface="NikoshBAN"/>
              </a:rPr>
              <a:t>ভৌতজগতে</a:t>
            </a:r>
            <a:r>
              <a:rPr lang="bn-BD" sz="3200" dirty="0" smtClean="0"/>
              <a:t> যা কিছু পরিমাপ করা যায় তাকেই  রাশি বলে।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257800"/>
            <a:ext cx="9144000" cy="584775"/>
          </a:xfrm>
          <a:prstGeom prst="rect">
            <a:avLst/>
          </a:prstGeom>
          <a:solidFill>
            <a:srgbClr val="002060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accent3"/>
                </a:solidFill>
              </a:rPr>
              <a:t>কোনো বস্তুর দৈর্ঘ্য ,ভর,বেগ,ত্বরণ  --সবই রাশি</a:t>
            </a:r>
            <a:endParaRPr lang="en-US" sz="3200" dirty="0">
              <a:solidFill>
                <a:schemeClr val="accent3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24200" y="2667001"/>
            <a:ext cx="33528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রাশি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524750" cy="1371600"/>
          </a:xfrm>
        </p:spPr>
        <p:txBody>
          <a:bodyPr>
            <a:normAutofit/>
          </a:bodyPr>
          <a:lstStyle/>
          <a:p>
            <a:endParaRPr lang="en-US" sz="7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243264453"/>
              </p:ext>
            </p:extLst>
          </p:nvPr>
        </p:nvGraphicFramePr>
        <p:xfrm>
          <a:off x="1752600" y="2286000"/>
          <a:ext cx="5867400" cy="317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990600" y="457200"/>
            <a:ext cx="69342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রাশির প্রকারভেদ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3426420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48CF96E-30A6-4BA2-8232-367925C40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graphicEl>
                                              <a:dgm id="{E48CF96E-30A6-4BA2-8232-367925C401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77F165-A34D-4F54-AAA3-D5240ED36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graphicEl>
                                              <a:dgm id="{C577F165-A34D-4F54-AAA3-D5240ED369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3D9826-D994-47BE-81B4-A6439C40B1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graphicEl>
                                              <a:dgm id="{C73D9826-D994-47BE-81B4-A6439C40B1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1772256-D8C1-477F-B66B-D838A4C503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graphicEl>
                                              <a:dgm id="{C1772256-D8C1-477F-B66B-D838A4C503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0F5DA54-A1CB-412C-914D-EF8C93A99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graphicEl>
                                              <a:dgm id="{E0F5DA54-A1CB-412C-914D-EF8C93A99A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one"/>
        </p:bldSub>
      </p:bldGraphic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/>
              <a:t>            </a:t>
            </a:r>
            <a:r>
              <a:rPr lang="bn-BD" sz="7200" dirty="0" smtClean="0">
                <a:solidFill>
                  <a:schemeClr val="accent1"/>
                </a:solidFill>
              </a:rPr>
              <a:t>রাশি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752600"/>
            <a:ext cx="3736182" cy="609599"/>
          </a:xfrm>
        </p:spPr>
        <p:txBody>
          <a:bodyPr>
            <a:noAutofit/>
          </a:bodyPr>
          <a:lstStyle/>
          <a:p>
            <a:r>
              <a:rPr lang="bn-BD" sz="3600" dirty="0" smtClean="0">
                <a:solidFill>
                  <a:srgbClr val="002060"/>
                </a:solidFill>
              </a:rPr>
              <a:t>স্কেলার রাশি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bn-BD" sz="3200" dirty="0" smtClean="0">
                <a:solidFill>
                  <a:schemeClr val="accent2">
                    <a:lumMod val="75000"/>
                  </a:schemeClr>
                </a:solidFill>
              </a:rPr>
              <a:t>যে সকল ভৌত </a:t>
            </a:r>
          </a:p>
          <a:p>
            <a:pPr>
              <a:buNone/>
            </a:pPr>
            <a:r>
              <a:rPr lang="bn-BD" sz="3200" dirty="0" smtClean="0">
                <a:solidFill>
                  <a:schemeClr val="accent2">
                    <a:lumMod val="75000"/>
                  </a:schemeClr>
                </a:solidFill>
              </a:rPr>
              <a:t>রাশিকে সম্পূর্ণরূপে </a:t>
            </a:r>
          </a:p>
          <a:p>
            <a:pPr>
              <a:buNone/>
            </a:pPr>
            <a:r>
              <a:rPr lang="bn-BD" sz="3200" dirty="0" smtClean="0">
                <a:solidFill>
                  <a:schemeClr val="accent2">
                    <a:lumMod val="75000"/>
                  </a:schemeClr>
                </a:solidFill>
              </a:rPr>
              <a:t> প্রকাশ করার জন্য</a:t>
            </a:r>
          </a:p>
          <a:p>
            <a:pPr>
              <a:buNone/>
            </a:pPr>
            <a:r>
              <a:rPr lang="bn-BD" sz="3200" dirty="0" smtClean="0">
                <a:solidFill>
                  <a:schemeClr val="accent2">
                    <a:lumMod val="75000"/>
                  </a:schemeClr>
                </a:solidFill>
              </a:rPr>
              <a:t>  শুধুমাত্র মানের</a:t>
            </a:r>
          </a:p>
          <a:p>
            <a:pPr>
              <a:buNone/>
            </a:pPr>
            <a:r>
              <a:rPr lang="bn-BD" sz="3200" dirty="0" smtClean="0">
                <a:solidFill>
                  <a:schemeClr val="accent2">
                    <a:lumMod val="75000"/>
                  </a:schemeClr>
                </a:solidFill>
              </a:rPr>
              <a:t> প্রয়োজন হয় </a:t>
            </a:r>
          </a:p>
          <a:p>
            <a:pPr>
              <a:buNone/>
            </a:pPr>
            <a:r>
              <a:rPr lang="bn-BD" sz="3200" dirty="0" smtClean="0">
                <a:solidFill>
                  <a:schemeClr val="accent2">
                    <a:lumMod val="75000"/>
                  </a:schemeClr>
                </a:solidFill>
              </a:rPr>
              <a:t>তাদেরকে স্কেলার</a:t>
            </a:r>
          </a:p>
          <a:p>
            <a:pPr>
              <a:buNone/>
            </a:pPr>
            <a:r>
              <a:rPr lang="bn-BD" sz="3200" dirty="0" smtClean="0">
                <a:solidFill>
                  <a:schemeClr val="accent2">
                    <a:lumMod val="75000"/>
                  </a:schemeClr>
                </a:solidFill>
              </a:rPr>
              <a:t> রাশি বলে ।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bn-BD" sz="3600" dirty="0" smtClean="0">
                <a:solidFill>
                  <a:srgbClr val="002060"/>
                </a:solidFill>
              </a:rPr>
              <a:t>ভেক্টর রাশি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lvl="2"/>
            <a:r>
              <a:rPr lang="bn-BD" sz="2200" dirty="0" smtClean="0">
                <a:solidFill>
                  <a:schemeClr val="accent2">
                    <a:lumMod val="75000"/>
                  </a:schemeClr>
                </a:solidFill>
              </a:rPr>
              <a:t>যে সকল ভৌত রাশিকে</a:t>
            </a:r>
          </a:p>
          <a:p>
            <a:pPr>
              <a:buNone/>
            </a:pPr>
            <a:r>
              <a:rPr lang="bn-BD" sz="2800" dirty="0" smtClean="0">
                <a:solidFill>
                  <a:schemeClr val="accent2">
                    <a:lumMod val="75000"/>
                  </a:schemeClr>
                </a:solidFill>
              </a:rPr>
              <a:t> সম্পূর্ণরূপে প্রকাশ </a:t>
            </a:r>
          </a:p>
          <a:p>
            <a:pPr>
              <a:buNone/>
            </a:pPr>
            <a:r>
              <a:rPr lang="bn-BD" sz="2800" dirty="0" smtClean="0">
                <a:solidFill>
                  <a:schemeClr val="accent2">
                    <a:lumMod val="75000"/>
                  </a:schemeClr>
                </a:solidFill>
              </a:rPr>
              <a:t>করার জন্য মান ও দিক উভয়ের প্রয়োজন হয়</a:t>
            </a:r>
          </a:p>
          <a:p>
            <a:pPr>
              <a:buNone/>
            </a:pPr>
            <a:r>
              <a:rPr lang="bn-BD" sz="2800" dirty="0" smtClean="0">
                <a:solidFill>
                  <a:schemeClr val="accent2">
                    <a:lumMod val="75000"/>
                  </a:schemeClr>
                </a:solidFill>
              </a:rPr>
              <a:t> তাদেরকে ভেক্টর রাশি </a:t>
            </a:r>
          </a:p>
          <a:p>
            <a:pPr>
              <a:buNone/>
            </a:pPr>
            <a:r>
              <a:rPr lang="bn-BD" sz="2800" dirty="0" smtClean="0">
                <a:solidFill>
                  <a:schemeClr val="accent2">
                    <a:lumMod val="75000"/>
                  </a:schemeClr>
                </a:solidFill>
              </a:rPr>
              <a:t>বলে ।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nt Arrow 1"/>
          <p:cNvSpPr/>
          <p:nvPr/>
        </p:nvSpPr>
        <p:spPr>
          <a:xfrm>
            <a:off x="1295400" y="1143000"/>
            <a:ext cx="1828800" cy="23622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L-Shape 2"/>
          <p:cNvSpPr/>
          <p:nvPr/>
        </p:nvSpPr>
        <p:spPr>
          <a:xfrm>
            <a:off x="5715000" y="1219200"/>
            <a:ext cx="990600" cy="2362200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8200" y="3276600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</a:rPr>
              <a:t>A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0" y="6096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B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629400" y="36576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A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2819400" y="381000"/>
            <a:ext cx="4074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3200" dirty="0" smtClean="0">
                <a:solidFill>
                  <a:srgbClr val="7030A0"/>
                </a:solidFill>
              </a:rPr>
              <a:t>B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41148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002060"/>
                </a:solidFill>
              </a:rPr>
              <a:t>ভেক্টর রাশি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5600" y="17526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002060"/>
                </a:solidFill>
              </a:rPr>
              <a:t>স্কেলার রাশি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257800"/>
            <a:ext cx="9144000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r>
              <a:rPr lang="bn-BD" sz="2800" dirty="0" smtClean="0">
                <a:solidFill>
                  <a:srgbClr val="0070C0"/>
                </a:solidFill>
              </a:rPr>
              <a:t>রাশির  সংকে্তের উপর তীর চিহ্ন(  ),রেখা চিহ্ন(   - ) ,অথবা নিচে রেখা চিহ্ন দিয়ে ভেক্টর রাশি প্রকাশ করা হয়</a:t>
            </a:r>
            <a:endParaRPr lang="en-US" dirty="0">
              <a:solidFill>
                <a:srgbClr val="0070C0"/>
              </a:solidFill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4476750" y="3359150"/>
          <a:ext cx="190500" cy="13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quation" r:id="rId3" imgW="190417" imgH="139639" progId="Equation.3">
                  <p:embed/>
                </p:oleObj>
              </mc:Choice>
              <mc:Fallback>
                <p:oleObj name="Equation" r:id="rId3" imgW="190417" imgH="139639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750" y="3359150"/>
                        <a:ext cx="190500" cy="139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build="p"/>
      <p:bldP spid="7" grpId="0" build="p"/>
      <p:bldP spid="8" grpId="0" build="p"/>
      <p:bldP spid="11" grpId="0" build="p"/>
      <p:bldP spid="5" grpId="0" build="p"/>
      <p:bldP spid="9" grpId="0" build="p"/>
      <p:bldP spid="10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1170</TotalTime>
  <Words>237</Words>
  <Application>Microsoft Office PowerPoint</Application>
  <PresentationFormat>On-screen Show (4:3)</PresentationFormat>
  <Paragraphs>90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Vrinda</vt:lpstr>
      <vt:lpstr>Office Theme</vt:lpstr>
      <vt:lpstr>Equation</vt:lpstr>
      <vt:lpstr>Packager Shell Object</vt:lpstr>
      <vt:lpstr>PowerPoint Presentation</vt:lpstr>
      <vt:lpstr>পরিচিতি </vt:lpstr>
      <vt:lpstr>PowerPoint Presentation</vt:lpstr>
      <vt:lpstr>আজ আমরা আলোচনা করব</vt:lpstr>
      <vt:lpstr>শিখন ফল</vt:lpstr>
      <vt:lpstr>উপস্থাপন</vt:lpstr>
      <vt:lpstr>PowerPoint Presentation</vt:lpstr>
      <vt:lpstr>            রাশি</vt:lpstr>
      <vt:lpstr>PowerPoint Presentation</vt:lpstr>
      <vt:lpstr>PowerPoint Presentation</vt:lpstr>
      <vt:lpstr>একক কাজ  ০১। রাশি কি ? ০২।রাশির প্রকারভেদ দাও। ০৩।প্রত্যেক প্রকার রাশির দুটি করে উদাহরণ দাও।</vt:lpstr>
      <vt:lpstr> </vt:lpstr>
      <vt:lpstr>দলীয় কাজ</vt:lpstr>
      <vt:lpstr>মূল্যায়ন </vt:lpstr>
      <vt:lpstr>বাড়ীর কাজ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54</cp:revision>
  <dcterms:created xsi:type="dcterms:W3CDTF">2006-08-16T00:00:00Z</dcterms:created>
  <dcterms:modified xsi:type="dcterms:W3CDTF">2020-06-20T16:07:54Z</dcterms:modified>
</cp:coreProperties>
</file>