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57" r:id="rId3"/>
    <p:sldId id="258" r:id="rId4"/>
    <p:sldId id="275" r:id="rId5"/>
    <p:sldId id="268" r:id="rId6"/>
    <p:sldId id="259" r:id="rId7"/>
    <p:sldId id="269" r:id="rId8"/>
    <p:sldId id="261" r:id="rId9"/>
    <p:sldId id="266" r:id="rId10"/>
    <p:sldId id="274" r:id="rId11"/>
    <p:sldId id="260" r:id="rId12"/>
    <p:sldId id="27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2B3E-9CEB-4C7A-B773-6483DA46AA6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A3871-2937-486E-87A2-3874AA809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2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0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81CC-6CC5-4B09-AA18-462B6253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9D0A4-AEFA-4399-A5D2-6903A507B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43B7-D6B8-4BDC-8DC4-FF475FE1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FE72E-116B-4958-A77E-F2A7063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34897-D87F-47F5-A597-3B93D6BC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ED49-790A-4AB8-9FE4-413AC2F8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9E8C3-849A-4117-9CE3-E298019EF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DF0E-E964-4B31-ACE6-18347864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1E9AF-F7B0-4C1B-A91A-610E1A68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E4222-AE0C-4726-81B5-2BD4AC33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1F1D99-E2B5-430F-83C2-548D78718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1771F-08A0-478B-8E7E-6C0C6B605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069CD-B3DA-4F93-A6DD-6C625221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385A5-2771-4702-B874-C52AC4BB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26D5A-898D-4804-B698-00524F68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3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4C29-4FF6-41BB-AADC-EEDDCAE4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7B957-7498-43E5-94D1-BFA6E380A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C6051-7642-48B0-8149-4AAAE9FF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0DA1E-F1C9-4B01-A0CF-7859FA6B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1D823-3BE8-4FBA-93A3-EC0653F9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F57B-206E-4370-B9C4-41324B0B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CDA30-6A85-4190-98BD-9B67D0E3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49F9-8A74-495C-8A77-BAD7DFAE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DCCF6-65C9-45A1-A537-2664971C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060A-019A-4E36-89B1-5DB153FA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CE3F-BA31-4016-8984-480BF83E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66FD-F57E-43B0-A178-E9D350195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8C023-E542-4418-9A1E-8133FAEC2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AE9D2-C740-4FAD-A5FB-2B62088B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C37D6-1564-41C7-981C-47696878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13FA9-DCFD-4D05-B3CC-D8BDFA86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307E-5B28-4BE8-B4E1-02946533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97A1A-16F4-49AE-90A3-9C7194AC9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A5A72-F9BA-47EB-8172-B8F4710EB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BC422-0BCC-44C3-8B9C-68814C782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6FC21-2B83-4BA7-A161-31264BE6B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2D793-D51C-47D0-99E5-30D8FEF6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8CF94-8D1A-4B88-94C6-626B455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2DAD61-5CDF-4812-A5BC-E1FC7AAE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2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1209-03AB-4877-8279-161772A1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ED757-8D31-4F47-A9E2-901014F4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DB292-8666-44D8-A750-513EA84B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859C9-5B54-4C62-B75C-5D14D5F4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8C1EB-1B54-4AFB-87D1-C791514F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998AE-2496-4EC7-A809-AC78CC83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43600-F667-40D5-8F7C-AA89BA10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0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F137-4FEB-4210-9E53-27DF0FCB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BF50E-6AA3-415B-A579-76C93B19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13045-F843-4436-8E1A-D86BECCF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DBD42-21A7-4A3B-97DC-2F5E0B5E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A6350-4871-4328-BA1F-2DFAA4A8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8C2A8-0456-489C-95D9-7D8B696E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0105-21F0-4F61-9C50-A162575E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7C7EF-5930-41F3-9696-F2654C280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9662D-D8AD-40FF-A2D5-60FEF51EB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C2F8D-8F16-41B4-BF52-E0CD6A88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5046D-1250-4EB7-B7A0-96C6256B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9FD5D-1C83-4A8C-BCAC-9E9E74E0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8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0C660D-748B-4DF4-8FF5-596C53D5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AAF92-8CEC-4198-A1BB-479179375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C3383-45F3-42F6-AA14-503641816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D1E0-2A10-430B-9C46-5980449D93C5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726E1-8B2C-4867-A90A-15A5C8E8F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CDF4-9618-4AC6-87D7-3D08F09B0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1759B-A0CF-48E5-B33D-0619EC81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tabl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230E4-C70C-4A5E-A080-A749B9F3A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6572" y="0"/>
            <a:ext cx="12298572" cy="6983637"/>
          </a:xfrm>
          <a:prstGeom prst="rect">
            <a:avLst/>
          </a:prstGeom>
        </p:spPr>
      </p:pic>
      <p:sp>
        <p:nvSpPr>
          <p:cNvPr id="2" name="Sun 1">
            <a:extLst>
              <a:ext uri="{FF2B5EF4-FFF2-40B4-BE49-F238E27FC236}">
                <a16:creationId xmlns:a16="http://schemas.microsoft.com/office/drawing/2014/main" id="{F594415F-63E9-4443-9A80-61C25B817342}"/>
              </a:ext>
            </a:extLst>
          </p:cNvPr>
          <p:cNvSpPr/>
          <p:nvPr/>
        </p:nvSpPr>
        <p:spPr>
          <a:xfrm>
            <a:off x="3537283" y="300788"/>
            <a:ext cx="6220327" cy="2502569"/>
          </a:xfrm>
          <a:prstGeom prst="sun">
            <a:avLst>
              <a:gd name="adj" fmla="val 248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438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62602" y="2438397"/>
            <a:ext cx="1972983" cy="6096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Cr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054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018619" y="18265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54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339237" y="24027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8288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1752601"/>
            <a:ext cx="1972984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Mn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77200" y="1752602"/>
            <a:ext cx="2133603" cy="4571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Sc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077201" y="2590803"/>
            <a:ext cx="213360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Fe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1054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05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 আকার বাড়ে -----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গ্রুপের নিচের দিকে ও একই পর্যায়েরডানে।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গ্রুপের উপরের দিকে ও একই পর্যায়েরবামে।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কোনটিও নয়।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981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057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ii,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197" y="934573"/>
            <a:ext cx="7823203" cy="6858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ইলেকট্রন কোন পদার্থের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3p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4BA32-22C0-480E-8CEC-F5E0BFB124E0}"/>
              </a:ext>
            </a:extLst>
          </p:cNvPr>
          <p:cNvSpPr txBox="1"/>
          <p:nvPr/>
        </p:nvSpPr>
        <p:spPr>
          <a:xfrm>
            <a:off x="955040" y="6283514"/>
            <a:ext cx="712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থেকে ৫০টি এম সি কিঊ প্রশ্ন শিখ!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95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BE459C-460A-4BBF-B131-20B44D9B2BAA}"/>
              </a:ext>
            </a:extLst>
          </p:cNvPr>
          <p:cNvSpPr txBox="1"/>
          <p:nvPr/>
        </p:nvSpPr>
        <p:spPr>
          <a:xfrm>
            <a:off x="1070811" y="457200"/>
            <a:ext cx="368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Link </a:t>
            </a:r>
            <a:r>
              <a:rPr lang="en-US" dirty="0" err="1">
                <a:hlinkClick r:id="rId2"/>
              </a:rPr>
              <a:t>priodictable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9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FD46D-7D15-4DA4-997B-5EB5AAF2DC9C}"/>
              </a:ext>
            </a:extLst>
          </p:cNvPr>
          <p:cNvSpPr txBox="1"/>
          <p:nvPr/>
        </p:nvSpPr>
        <p:spPr>
          <a:xfrm>
            <a:off x="2992120" y="348119"/>
            <a:ext cx="6207760" cy="925711"/>
          </a:xfrm>
          <a:prstGeom prst="trapezoid">
            <a:avLst>
              <a:gd name="adj" fmla="val 176704"/>
            </a:avLst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E6847-F823-49EB-BB23-43DF474FE54D}"/>
              </a:ext>
            </a:extLst>
          </p:cNvPr>
          <p:cNvSpPr txBox="1"/>
          <p:nvPr/>
        </p:nvSpPr>
        <p:spPr>
          <a:xfrm>
            <a:off x="2143760" y="3271520"/>
            <a:ext cx="816864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O ,  Al, Fe  </a:t>
            </a:r>
            <a:r>
              <a:rPr lang="bn-IN" sz="2800" dirty="0"/>
              <a:t>, 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পর্যায় সারণিতে অবস্থান নির্ণয় কর।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481E27-7216-489A-825A-DFDDFF6EDDD4}"/>
              </a:ext>
            </a:extLst>
          </p:cNvPr>
          <p:cNvSpPr/>
          <p:nvPr/>
        </p:nvSpPr>
        <p:spPr>
          <a:xfrm>
            <a:off x="3606800" y="1273830"/>
            <a:ext cx="243840" cy="1733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4ECE2C-6914-4C0C-AECE-37A0CFF7550A}"/>
              </a:ext>
            </a:extLst>
          </p:cNvPr>
          <p:cNvSpPr/>
          <p:nvPr/>
        </p:nvSpPr>
        <p:spPr>
          <a:xfrm>
            <a:off x="4140198" y="1273830"/>
            <a:ext cx="243840" cy="1733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5CD9AF-4466-49E3-B20C-E3A3157B328D}"/>
              </a:ext>
            </a:extLst>
          </p:cNvPr>
          <p:cNvSpPr/>
          <p:nvPr/>
        </p:nvSpPr>
        <p:spPr>
          <a:xfrm>
            <a:off x="7655564" y="1292234"/>
            <a:ext cx="243840" cy="1733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20E1C7-96F2-4352-A033-3E44F5C06A4F}"/>
              </a:ext>
            </a:extLst>
          </p:cNvPr>
          <p:cNvSpPr/>
          <p:nvPr/>
        </p:nvSpPr>
        <p:spPr>
          <a:xfrm>
            <a:off x="8310882" y="1273830"/>
            <a:ext cx="243840" cy="1733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0C9A3-F1DF-4EF4-8B64-CD60A0475AF6}"/>
              </a:ext>
            </a:extLst>
          </p:cNvPr>
          <p:cNvGrpSpPr/>
          <p:nvPr/>
        </p:nvGrpSpPr>
        <p:grpSpPr>
          <a:xfrm>
            <a:off x="243840" y="203200"/>
            <a:ext cx="11948160" cy="6217920"/>
            <a:chOff x="121920" y="721360"/>
            <a:chExt cx="11948160" cy="6217920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EB0CB69E-BEEF-49D7-A7BC-D420344D1CFF}"/>
                </a:ext>
              </a:extLst>
            </p:cNvPr>
            <p:cNvSpPr/>
            <p:nvPr/>
          </p:nvSpPr>
          <p:spPr>
            <a:xfrm>
              <a:off x="121920" y="721360"/>
              <a:ext cx="11948160" cy="6217920"/>
            </a:xfrm>
            <a:prstGeom prst="star32">
              <a:avLst>
                <a:gd name="adj" fmla="val 1903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59A31D-8032-4B64-8794-861DAE16BB0C}"/>
                </a:ext>
              </a:extLst>
            </p:cNvPr>
            <p:cNvSpPr/>
            <p:nvPr/>
          </p:nvSpPr>
          <p:spPr>
            <a:xfrm>
              <a:off x="3637653" y="2967335"/>
              <a:ext cx="4916700" cy="1861006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8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Edwardian Script ITC" panose="030303020407070D0804" pitchFamily="66" charset="0"/>
                </a:rPr>
                <a:t>The  End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41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AD54-7B16-44A6-8C31-9F5C1A63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30" y="355600"/>
            <a:ext cx="7048500" cy="1325563"/>
          </a:xfrm>
        </p:spPr>
        <p:txBody>
          <a:bodyPr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819A5-B99C-4936-A92D-70AEEBC96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DC663-C2E7-497E-9173-BF6CEE3AD9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 রশিদ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দারুল উলুম কামিল মাদ্রাসা,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সদর।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 নং-০১৭০৮৩৪৩০৬৪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D3577-9C8D-47F6-B741-01BB1F5F1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B1BBE-3AB9-4CF7-B61E-F78933296B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চতুর্থ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7653-13AF-45AB-B424-15923731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" y="70802"/>
            <a:ext cx="2179320" cy="217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1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B3F2-DA93-458F-B42D-6A5E6227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DE6037-97C1-4956-B125-5E7600DCB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6654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991525-A784-4F1B-8CF9-FFB55B05C720}"/>
              </a:ext>
            </a:extLst>
          </p:cNvPr>
          <p:cNvSpPr/>
          <p:nvPr/>
        </p:nvSpPr>
        <p:spPr>
          <a:xfrm>
            <a:off x="-96253" y="0"/>
            <a:ext cx="12476748" cy="6701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4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097B-E896-4EC1-B0B5-389034CDED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C77C-E63E-4F24-9563-70C7DCDA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70" y="1920240"/>
            <a:ext cx="10515599" cy="3027680"/>
          </a:xfrm>
          <a:prstGeom prst="star12">
            <a:avLst>
              <a:gd name="adj" fmla="val 27409"/>
            </a:avLst>
          </a:prstGeom>
          <a:solidFill>
            <a:schemeClr val="accent6"/>
          </a:solidFill>
          <a:scene3d>
            <a:camera prst="orthographicFront">
              <a:rot lat="298849" lon="301140" rev="26212"/>
            </a:camera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আধুনিক পর্যায় সারণি</a:t>
            </a:r>
            <a:endParaRPr lang="en-US" sz="5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AB3C5-9881-4980-A14A-758C6839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4108692"/>
            <a:ext cx="7081520" cy="2137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3513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5EE3-A3B6-4EA9-AD91-AAEE1563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530F-2AC5-4D41-8DFA-B6BAA6730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আধুনিক পর্যায় সারণি কী বলতে পারবে?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পর্যায় সারণির বৈশিষ্ঠলিখতে পারবে।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পর্যায় সারণিতে মৌলের অবস্থান নির্ণিয় করতে পারবে।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৪।মৌলের পর্যায়বৃত্তধর্ম( পরমাণুর আকার,আয়নিকরণ শক্তি, তড়িৎ ঋণাত্মকতা, ইলেকট্রন আসক্তি) ব্যাখ্যা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97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A887ED-52D0-4E8D-838A-5111FAA8F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85" y="156411"/>
            <a:ext cx="12083715" cy="6857999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186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F268ED-2C0A-4277-B2F7-7AEDEE8F6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025544"/>
              </p:ext>
            </p:extLst>
          </p:nvPr>
        </p:nvGraphicFramePr>
        <p:xfrm>
          <a:off x="96254" y="0"/>
          <a:ext cx="11971420" cy="7513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2110">
                  <a:extLst>
                    <a:ext uri="{9D8B030D-6E8A-4147-A177-3AD203B41FA5}">
                      <a16:colId xmlns:a16="http://schemas.microsoft.com/office/drawing/2014/main" val="310948365"/>
                    </a:ext>
                  </a:extLst>
                </a:gridCol>
                <a:gridCol w="4958222">
                  <a:extLst>
                    <a:ext uri="{9D8B030D-6E8A-4147-A177-3AD203B41FA5}">
                      <a16:colId xmlns:a16="http://schemas.microsoft.com/office/drawing/2014/main" val="3901182048"/>
                    </a:ext>
                  </a:extLst>
                </a:gridCol>
                <a:gridCol w="1281435">
                  <a:extLst>
                    <a:ext uri="{9D8B030D-6E8A-4147-A177-3AD203B41FA5}">
                      <a16:colId xmlns:a16="http://schemas.microsoft.com/office/drawing/2014/main" val="3448375579"/>
                    </a:ext>
                  </a:extLst>
                </a:gridCol>
                <a:gridCol w="1828423">
                  <a:extLst>
                    <a:ext uri="{9D8B030D-6E8A-4147-A177-3AD203B41FA5}">
                      <a16:colId xmlns:a16="http://schemas.microsoft.com/office/drawing/2014/main" val="1263124979"/>
                    </a:ext>
                  </a:extLst>
                </a:gridCol>
                <a:gridCol w="2611230">
                  <a:extLst>
                    <a:ext uri="{9D8B030D-6E8A-4147-A177-3AD203B41FA5}">
                      <a16:colId xmlns:a16="http://schemas.microsoft.com/office/drawing/2014/main" val="2854864607"/>
                    </a:ext>
                  </a:extLst>
                </a:gridCol>
              </a:tblGrid>
              <a:tr h="684503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ইলেকট্রন বিন্যাস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পর্যায়নং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 নং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সারণিতে অবস্থান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03944"/>
                  </a:ext>
                </a:extLst>
              </a:tr>
              <a:tr h="4042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</a:t>
                      </a:r>
                      <a:r>
                        <a:rPr lang="bn-IN" sz="28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5899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36972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2+1+10=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927476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2+4+10=</a:t>
                      </a:r>
                      <a:r>
                        <a:rPr lang="b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 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02232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 err="1"/>
                        <a:t>Ti</a:t>
                      </a:r>
                      <a:r>
                        <a:rPr lang="en-US" sz="2400" dirty="0"/>
                        <a:t>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2+2=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91910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/>
                        <a:t>V(23)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2+3=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 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n-IN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834652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/>
                        <a:t>Cr(24)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1+5=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bn-IN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147613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/>
                        <a:t>Mn(25)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2+5=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bn-IN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83048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/>
                        <a:t>Co(27)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2+7=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 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65379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/>
                        <a:t>Ni(28)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2+8=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 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46915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/>
                        <a:t>Cu(29)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1+10=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গ্রুপ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9791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r>
                        <a:rPr lang="en-US" sz="2400" dirty="0"/>
                        <a:t>Zn(30)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3s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3p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2+10=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 </a:t>
                      </a:r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bn-IN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84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24230B-EEEA-47E7-B658-92153856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74" y="2006527"/>
            <a:ext cx="990651" cy="284494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A887ED-52D0-4E8D-838A-5111FAA8F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7242" y="1"/>
            <a:ext cx="10359190" cy="603402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ECC96F-A34A-4F57-AD3D-B50A16265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61" r="36102"/>
          <a:stretch/>
        </p:blipFill>
        <p:spPr>
          <a:xfrm>
            <a:off x="2312043" y="48828"/>
            <a:ext cx="599599" cy="5894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F53945-ECCD-49B2-95BD-A9B109B3F1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6556" t="2067" r="1"/>
          <a:stretch/>
        </p:blipFill>
        <p:spPr>
          <a:xfrm>
            <a:off x="11093116" y="553452"/>
            <a:ext cx="501365" cy="5390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EB7CA3-F795-44E2-AD97-BDE422705E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675"/>
          <a:stretch/>
        </p:blipFill>
        <p:spPr>
          <a:xfrm>
            <a:off x="11592401" y="439666"/>
            <a:ext cx="599599" cy="55039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EB76FA-418B-4CD9-B987-77C86C83B08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9719" y="120316"/>
            <a:ext cx="501365" cy="5823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04C014-A2E8-4D72-A836-027A659964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1128" y="1371600"/>
            <a:ext cx="2682709" cy="44283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B79473-2A85-4409-B5B6-CF00AE982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4114" y="1254034"/>
            <a:ext cx="8699717" cy="47799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3AEDE5-3D7D-4228-BABE-5AC8C238C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2590" y="696777"/>
            <a:ext cx="2400526" cy="38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99916F-9215-41FE-9A59-E32E077F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" y="-391403"/>
            <a:ext cx="8469632" cy="4573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FB325-D797-4D14-BE08-119695AF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9" y="0"/>
            <a:ext cx="2611454" cy="3791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00F766-A6DB-43A4-9A01-70C76F20A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47" y="4415588"/>
            <a:ext cx="11790948" cy="24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461</Words>
  <Application>Microsoft Office PowerPoint</Application>
  <PresentationFormat>Widescreen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Edwardian Script ITC</vt:lpstr>
      <vt:lpstr>NikoshBAN</vt:lpstr>
      <vt:lpstr>Times New Roman</vt:lpstr>
      <vt:lpstr>Office Theme</vt:lpstr>
      <vt:lpstr>PowerPoint Presentation</vt:lpstr>
      <vt:lpstr>পরিচিতি</vt:lpstr>
      <vt:lpstr>PowerPoint Presentation</vt:lpstr>
      <vt:lpstr>পাঠ ঘোষণ </vt:lpstr>
      <vt:lpstr>এই পাঠ শেষে শিক্ষার্থীরা -----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53</cp:revision>
  <dcterms:created xsi:type="dcterms:W3CDTF">2020-06-16T15:30:37Z</dcterms:created>
  <dcterms:modified xsi:type="dcterms:W3CDTF">2020-06-20T13:48:43Z</dcterms:modified>
</cp:coreProperties>
</file>