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8" r:id="rId11"/>
    <p:sldId id="267" r:id="rId12"/>
    <p:sldId id="269" r:id="rId13"/>
    <p:sldId id="273" r:id="rId14"/>
    <p:sldId id="285" r:id="rId15"/>
    <p:sldId id="284" r:id="rId16"/>
    <p:sldId id="283" r:id="rId17"/>
    <p:sldId id="282" r:id="rId18"/>
    <p:sldId id="281" r:id="rId19"/>
    <p:sldId id="270" r:id="rId20"/>
    <p:sldId id="271" r:id="rId21"/>
    <p:sldId id="272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59C70-2E2D-4F27-8A20-0C625FFD476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9DE134-857A-4A82-AB4C-708DB9CDF118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সমস্য কী তা বলতে পারব ?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B231FA-B5CB-491C-8E98-8532489145DC}" type="parTrans" cxnId="{BFDAE8C6-FD86-4BEE-A366-A778CCC9AA28}">
      <dgm:prSet/>
      <dgm:spPr/>
      <dgm:t>
        <a:bodyPr/>
        <a:lstStyle/>
        <a:p>
          <a:endParaRPr lang="en-US"/>
        </a:p>
      </dgm:t>
    </dgm:pt>
    <dgm:pt modelId="{C736129F-DE2B-43DE-82D2-AB92A565B774}" type="sibTrans" cxnId="{BFDAE8C6-FD86-4BEE-A366-A778CCC9AA28}">
      <dgm:prSet/>
      <dgm:spPr/>
      <dgm:t>
        <a:bodyPr/>
        <a:lstStyle/>
        <a:p>
          <a:endParaRPr lang="en-US"/>
        </a:p>
      </dgm:t>
    </dgm:pt>
    <dgm:pt modelId="{DB4907FC-EEF8-423D-940E-E1367EEB01C0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জনসংখ্যার বৃদ্ধির কারণ বর্ণনা করতে পারব ।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65559-EFDA-4470-B3DB-279ECC43B35E}" type="parTrans" cxnId="{BD243C25-A058-40F8-8628-8EFC6D080A0A}">
      <dgm:prSet/>
      <dgm:spPr/>
      <dgm:t>
        <a:bodyPr/>
        <a:lstStyle/>
        <a:p>
          <a:endParaRPr lang="en-US"/>
        </a:p>
      </dgm:t>
    </dgm:pt>
    <dgm:pt modelId="{F2EB5171-B762-4D1C-AA2B-7CF8C2C2FE0A}" type="sibTrans" cxnId="{BD243C25-A058-40F8-8628-8EFC6D080A0A}">
      <dgm:prSet/>
      <dgm:spPr/>
      <dgm:t>
        <a:bodyPr/>
        <a:lstStyle/>
        <a:p>
          <a:endParaRPr lang="en-US"/>
        </a:p>
      </dgm:t>
    </dgm:pt>
    <dgm:pt modelId="{61936529-6B27-49A4-9171-C5D88F805C05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সমস্যা সমাধানের উপায় বিশ্লেষণ করতে পারব ।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294B94-FE50-457D-AD1A-C8C56D53C86A}" type="parTrans" cxnId="{9CE798D7-2BF1-4B2F-AA37-76B50E8E378B}">
      <dgm:prSet/>
      <dgm:spPr/>
      <dgm:t>
        <a:bodyPr/>
        <a:lstStyle/>
        <a:p>
          <a:endParaRPr lang="en-US"/>
        </a:p>
      </dgm:t>
    </dgm:pt>
    <dgm:pt modelId="{0F22773B-0C0B-4FD2-A206-E261CF55559D}" type="sibTrans" cxnId="{9CE798D7-2BF1-4B2F-AA37-76B50E8E378B}">
      <dgm:prSet/>
      <dgm:spPr/>
      <dgm:t>
        <a:bodyPr/>
        <a:lstStyle/>
        <a:p>
          <a:endParaRPr lang="en-US"/>
        </a:p>
      </dgm:t>
    </dgm:pt>
    <dgm:pt modelId="{2887A812-C287-4536-AEA9-6B22E6158E3C}" type="pres">
      <dgm:prSet presAssocID="{0CD59C70-2E2D-4F27-8A20-0C625FFD47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2700AB0-98A2-48D8-9DBF-D504E994BAE7}" type="pres">
      <dgm:prSet presAssocID="{0CD59C70-2E2D-4F27-8A20-0C625FFD4768}" presName="Name1" presStyleCnt="0"/>
      <dgm:spPr/>
    </dgm:pt>
    <dgm:pt modelId="{3CA93CF8-65AD-4C35-9C09-624066177508}" type="pres">
      <dgm:prSet presAssocID="{0CD59C70-2E2D-4F27-8A20-0C625FFD4768}" presName="cycle" presStyleCnt="0"/>
      <dgm:spPr/>
    </dgm:pt>
    <dgm:pt modelId="{D2A70F23-6D50-4F29-B52A-6351953E633F}" type="pres">
      <dgm:prSet presAssocID="{0CD59C70-2E2D-4F27-8A20-0C625FFD4768}" presName="srcNode" presStyleLbl="node1" presStyleIdx="0" presStyleCnt="3"/>
      <dgm:spPr/>
    </dgm:pt>
    <dgm:pt modelId="{B73F6744-60A4-47F5-8AD4-09CDC29FAD2B}" type="pres">
      <dgm:prSet presAssocID="{0CD59C70-2E2D-4F27-8A20-0C625FFD4768}" presName="conn" presStyleLbl="parChTrans1D2" presStyleIdx="0" presStyleCnt="1"/>
      <dgm:spPr/>
      <dgm:t>
        <a:bodyPr/>
        <a:lstStyle/>
        <a:p>
          <a:endParaRPr lang="en-US"/>
        </a:p>
      </dgm:t>
    </dgm:pt>
    <dgm:pt modelId="{65FDC887-1EF7-4E8E-9644-8D96860C8591}" type="pres">
      <dgm:prSet presAssocID="{0CD59C70-2E2D-4F27-8A20-0C625FFD4768}" presName="extraNode" presStyleLbl="node1" presStyleIdx="0" presStyleCnt="3"/>
      <dgm:spPr/>
    </dgm:pt>
    <dgm:pt modelId="{48157C0A-D18E-499F-8ED8-A33BB94BB4DC}" type="pres">
      <dgm:prSet presAssocID="{0CD59C70-2E2D-4F27-8A20-0C625FFD4768}" presName="dstNode" presStyleLbl="node1" presStyleIdx="0" presStyleCnt="3"/>
      <dgm:spPr/>
    </dgm:pt>
    <dgm:pt modelId="{30DAA0B9-1EAA-4F29-84B0-4BF91D1AF7E5}" type="pres">
      <dgm:prSet presAssocID="{FA9DE134-857A-4A82-AB4C-708DB9CDF118}" presName="text_1" presStyleLbl="node1" presStyleIdx="0" presStyleCnt="3" custLinFactNeighborX="9" custLinFactNeighborY="1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171BF-3D09-49AD-896D-C1C65778C419}" type="pres">
      <dgm:prSet presAssocID="{FA9DE134-857A-4A82-AB4C-708DB9CDF118}" presName="accent_1" presStyleCnt="0"/>
      <dgm:spPr/>
    </dgm:pt>
    <dgm:pt modelId="{19679662-EBC6-4B54-9253-2E269F093C64}" type="pres">
      <dgm:prSet presAssocID="{FA9DE134-857A-4A82-AB4C-708DB9CDF118}" presName="accentRepeatNode" presStyleLbl="solidFgAcc1" presStyleIdx="0" presStyleCnt="3" custLinFactNeighborX="98" custLinFactNeighborY="1924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019726-6DF4-452D-BDA9-8AA70388C6DB}" type="pres">
      <dgm:prSet presAssocID="{DB4907FC-EEF8-423D-940E-E1367EEB0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3B128-9DB7-44CF-9F33-BC952EC5CAD2}" type="pres">
      <dgm:prSet presAssocID="{DB4907FC-EEF8-423D-940E-E1367EEB01C0}" presName="accent_2" presStyleCnt="0"/>
      <dgm:spPr/>
    </dgm:pt>
    <dgm:pt modelId="{AE9DB740-958D-4D15-957F-E88896121B27}" type="pres">
      <dgm:prSet presAssocID="{DB4907FC-EEF8-423D-940E-E1367EEB01C0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D9DA4A-EC80-4B64-ADB3-9E93ACA04B13}" type="pres">
      <dgm:prSet presAssocID="{61936529-6B27-49A4-9171-C5D88F805C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2CE0-F235-4B86-9ABC-5E16F234E7C7}" type="pres">
      <dgm:prSet presAssocID="{61936529-6B27-49A4-9171-C5D88F805C05}" presName="accent_3" presStyleCnt="0"/>
      <dgm:spPr/>
    </dgm:pt>
    <dgm:pt modelId="{1A9E4463-F825-464C-8E36-9C61DFF3DA02}" type="pres">
      <dgm:prSet presAssocID="{61936529-6B27-49A4-9171-C5D88F805C05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979265C-A59E-43CD-AC10-A5FF3A3FDBCE}" type="presOf" srcId="{FA9DE134-857A-4A82-AB4C-708DB9CDF118}" destId="{30DAA0B9-1EAA-4F29-84B0-4BF91D1AF7E5}" srcOrd="0" destOrd="0" presId="urn:microsoft.com/office/officeart/2008/layout/VerticalCurvedList"/>
    <dgm:cxn modelId="{55959C0D-6C4C-4854-B59B-5062C1EBAC08}" type="presOf" srcId="{61936529-6B27-49A4-9171-C5D88F805C05}" destId="{15D9DA4A-EC80-4B64-ADB3-9E93ACA04B13}" srcOrd="0" destOrd="0" presId="urn:microsoft.com/office/officeart/2008/layout/VerticalCurvedList"/>
    <dgm:cxn modelId="{60AA0E7C-3036-41FE-8612-2E39069CCC89}" type="presOf" srcId="{DB4907FC-EEF8-423D-940E-E1367EEB01C0}" destId="{AB019726-6DF4-452D-BDA9-8AA70388C6DB}" srcOrd="0" destOrd="0" presId="urn:microsoft.com/office/officeart/2008/layout/VerticalCurvedList"/>
    <dgm:cxn modelId="{BD243C25-A058-40F8-8628-8EFC6D080A0A}" srcId="{0CD59C70-2E2D-4F27-8A20-0C625FFD4768}" destId="{DB4907FC-EEF8-423D-940E-E1367EEB01C0}" srcOrd="1" destOrd="0" parTransId="{17E65559-EFDA-4470-B3DB-279ECC43B35E}" sibTransId="{F2EB5171-B762-4D1C-AA2B-7CF8C2C2FE0A}"/>
    <dgm:cxn modelId="{9CE798D7-2BF1-4B2F-AA37-76B50E8E378B}" srcId="{0CD59C70-2E2D-4F27-8A20-0C625FFD4768}" destId="{61936529-6B27-49A4-9171-C5D88F805C05}" srcOrd="2" destOrd="0" parTransId="{2E294B94-FE50-457D-AD1A-C8C56D53C86A}" sibTransId="{0F22773B-0C0B-4FD2-A206-E261CF55559D}"/>
    <dgm:cxn modelId="{B2F69DAA-ABCD-4537-84A9-0E716F2BD3D3}" type="presOf" srcId="{C736129F-DE2B-43DE-82D2-AB92A565B774}" destId="{B73F6744-60A4-47F5-8AD4-09CDC29FAD2B}" srcOrd="0" destOrd="0" presId="urn:microsoft.com/office/officeart/2008/layout/VerticalCurvedList"/>
    <dgm:cxn modelId="{3B5052A7-29F2-4B3A-B147-273D46A17434}" type="presOf" srcId="{0CD59C70-2E2D-4F27-8A20-0C625FFD4768}" destId="{2887A812-C287-4536-AEA9-6B22E6158E3C}" srcOrd="0" destOrd="0" presId="urn:microsoft.com/office/officeart/2008/layout/VerticalCurvedList"/>
    <dgm:cxn modelId="{BFDAE8C6-FD86-4BEE-A366-A778CCC9AA28}" srcId="{0CD59C70-2E2D-4F27-8A20-0C625FFD4768}" destId="{FA9DE134-857A-4A82-AB4C-708DB9CDF118}" srcOrd="0" destOrd="0" parTransId="{FCB231FA-B5CB-491C-8E98-8532489145DC}" sibTransId="{C736129F-DE2B-43DE-82D2-AB92A565B774}"/>
    <dgm:cxn modelId="{BC0CEF32-8EBD-4DB0-8433-4BC718AAD37D}" type="presParOf" srcId="{2887A812-C287-4536-AEA9-6B22E6158E3C}" destId="{22700AB0-98A2-48D8-9DBF-D504E994BAE7}" srcOrd="0" destOrd="0" presId="urn:microsoft.com/office/officeart/2008/layout/VerticalCurvedList"/>
    <dgm:cxn modelId="{50133795-D3F8-4335-ABCE-F89C2344FF67}" type="presParOf" srcId="{22700AB0-98A2-48D8-9DBF-D504E994BAE7}" destId="{3CA93CF8-65AD-4C35-9C09-624066177508}" srcOrd="0" destOrd="0" presId="urn:microsoft.com/office/officeart/2008/layout/VerticalCurvedList"/>
    <dgm:cxn modelId="{7C74BF8F-0B91-4FBD-9BEE-F24DD2BAE0C0}" type="presParOf" srcId="{3CA93CF8-65AD-4C35-9C09-624066177508}" destId="{D2A70F23-6D50-4F29-B52A-6351953E633F}" srcOrd="0" destOrd="0" presId="urn:microsoft.com/office/officeart/2008/layout/VerticalCurvedList"/>
    <dgm:cxn modelId="{7232E7C9-DEE8-4076-8583-08FA605C1C67}" type="presParOf" srcId="{3CA93CF8-65AD-4C35-9C09-624066177508}" destId="{B73F6744-60A4-47F5-8AD4-09CDC29FAD2B}" srcOrd="1" destOrd="0" presId="urn:microsoft.com/office/officeart/2008/layout/VerticalCurvedList"/>
    <dgm:cxn modelId="{4053451C-CE0F-46AB-841E-9342DD2D7B7E}" type="presParOf" srcId="{3CA93CF8-65AD-4C35-9C09-624066177508}" destId="{65FDC887-1EF7-4E8E-9644-8D96860C8591}" srcOrd="2" destOrd="0" presId="urn:microsoft.com/office/officeart/2008/layout/VerticalCurvedList"/>
    <dgm:cxn modelId="{93DE9854-A4EE-4D9D-8423-C3F20D366CB7}" type="presParOf" srcId="{3CA93CF8-65AD-4C35-9C09-624066177508}" destId="{48157C0A-D18E-499F-8ED8-A33BB94BB4DC}" srcOrd="3" destOrd="0" presId="urn:microsoft.com/office/officeart/2008/layout/VerticalCurvedList"/>
    <dgm:cxn modelId="{D87D0D2B-4A22-443D-BF32-15620CA3ABC1}" type="presParOf" srcId="{22700AB0-98A2-48D8-9DBF-D504E994BAE7}" destId="{30DAA0B9-1EAA-4F29-84B0-4BF91D1AF7E5}" srcOrd="1" destOrd="0" presId="urn:microsoft.com/office/officeart/2008/layout/VerticalCurvedList"/>
    <dgm:cxn modelId="{80481C92-589B-4818-AD37-F40471F6EA41}" type="presParOf" srcId="{22700AB0-98A2-48D8-9DBF-D504E994BAE7}" destId="{F38171BF-3D09-49AD-896D-C1C65778C419}" srcOrd="2" destOrd="0" presId="urn:microsoft.com/office/officeart/2008/layout/VerticalCurvedList"/>
    <dgm:cxn modelId="{8EAA5B2A-233A-4012-A2FD-E5E87061B355}" type="presParOf" srcId="{F38171BF-3D09-49AD-896D-C1C65778C419}" destId="{19679662-EBC6-4B54-9253-2E269F093C64}" srcOrd="0" destOrd="0" presId="urn:microsoft.com/office/officeart/2008/layout/VerticalCurvedList"/>
    <dgm:cxn modelId="{68ACAC62-71E6-4360-BE16-5E23E5CAA622}" type="presParOf" srcId="{22700AB0-98A2-48D8-9DBF-D504E994BAE7}" destId="{AB019726-6DF4-452D-BDA9-8AA70388C6DB}" srcOrd="3" destOrd="0" presId="urn:microsoft.com/office/officeart/2008/layout/VerticalCurvedList"/>
    <dgm:cxn modelId="{1D066CC5-FDD8-40E8-AB17-158607CE4CE6}" type="presParOf" srcId="{22700AB0-98A2-48D8-9DBF-D504E994BAE7}" destId="{AC73B128-9DB7-44CF-9F33-BC952EC5CAD2}" srcOrd="4" destOrd="0" presId="urn:microsoft.com/office/officeart/2008/layout/VerticalCurvedList"/>
    <dgm:cxn modelId="{2B9C981F-0861-4206-B985-C03840631922}" type="presParOf" srcId="{AC73B128-9DB7-44CF-9F33-BC952EC5CAD2}" destId="{AE9DB740-958D-4D15-957F-E88896121B27}" srcOrd="0" destOrd="0" presId="urn:microsoft.com/office/officeart/2008/layout/VerticalCurvedList"/>
    <dgm:cxn modelId="{B7DB9A9B-D6EA-4DC1-B221-74CC2D5804BE}" type="presParOf" srcId="{22700AB0-98A2-48D8-9DBF-D504E994BAE7}" destId="{15D9DA4A-EC80-4B64-ADB3-9E93ACA04B13}" srcOrd="5" destOrd="0" presId="urn:microsoft.com/office/officeart/2008/layout/VerticalCurvedList"/>
    <dgm:cxn modelId="{9F0E67DB-1CEB-4830-8D88-29E1BFE5204E}" type="presParOf" srcId="{22700AB0-98A2-48D8-9DBF-D504E994BAE7}" destId="{69B62CE0-F235-4B86-9ABC-5E16F234E7C7}" srcOrd="6" destOrd="0" presId="urn:microsoft.com/office/officeart/2008/layout/VerticalCurvedList"/>
    <dgm:cxn modelId="{D76C1362-CE29-442E-9CC4-AE24A84EA5B0}" type="presParOf" srcId="{69B62CE0-F235-4B86-9ABC-5E16F234E7C7}" destId="{1A9E4463-F825-464C-8E36-9C61DFF3DA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6744-60A4-47F5-8AD4-09CDC29FAD2B}">
      <dsp:nvSpPr>
        <dsp:cNvPr id="0" name=""/>
        <dsp:cNvSpPr/>
      </dsp:nvSpPr>
      <dsp:spPr>
        <a:xfrm>
          <a:off x="-4353990" y="-667869"/>
          <a:ext cx="5187303" cy="5187303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AA0B9-1EAA-4F29-84B0-4BF91D1AF7E5}">
      <dsp:nvSpPr>
        <dsp:cNvPr id="0" name=""/>
        <dsp:cNvSpPr/>
      </dsp:nvSpPr>
      <dsp:spPr>
        <a:xfrm>
          <a:off x="536826" y="475883"/>
          <a:ext cx="10098725" cy="770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 সমস্য কী তা বলতে পারব ?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826" y="475883"/>
        <a:ext cx="10098725" cy="770313"/>
      </dsp:txXfrm>
    </dsp:sp>
    <dsp:sp modelId="{19679662-EBC6-4B54-9253-2E269F093C64}">
      <dsp:nvSpPr>
        <dsp:cNvPr id="0" name=""/>
        <dsp:cNvSpPr/>
      </dsp:nvSpPr>
      <dsp:spPr>
        <a:xfrm>
          <a:off x="55415" y="307393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19726-6DF4-452D-BDA9-8AA70388C6DB}">
      <dsp:nvSpPr>
        <dsp:cNvPr id="0" name=""/>
        <dsp:cNvSpPr/>
      </dsp:nvSpPr>
      <dsp:spPr>
        <a:xfrm>
          <a:off x="815926" y="1540626"/>
          <a:ext cx="9818716" cy="770313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জনসংখ্যার বৃদ্ধির কারণ বর্ণনা করতে পারব ।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5926" y="1540626"/>
        <a:ext cx="9818716" cy="770313"/>
      </dsp:txXfrm>
    </dsp:sp>
    <dsp:sp modelId="{AE9DB740-958D-4D15-957F-E88896121B27}">
      <dsp:nvSpPr>
        <dsp:cNvPr id="0" name=""/>
        <dsp:cNvSpPr/>
      </dsp:nvSpPr>
      <dsp:spPr>
        <a:xfrm>
          <a:off x="334480" y="1444336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9DA4A-EC80-4B64-ADB3-9E93ACA04B13}">
      <dsp:nvSpPr>
        <dsp:cNvPr id="0" name=""/>
        <dsp:cNvSpPr/>
      </dsp:nvSpPr>
      <dsp:spPr>
        <a:xfrm>
          <a:off x="535917" y="2696095"/>
          <a:ext cx="10098725" cy="77031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143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সমস্যা সমাধানের উপায় বিশ্লেষণ করতে পারব ।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917" y="2696095"/>
        <a:ext cx="10098725" cy="770313"/>
      </dsp:txXfrm>
    </dsp:sp>
    <dsp:sp modelId="{1A9E4463-F825-464C-8E36-9C61DFF3DA02}">
      <dsp:nvSpPr>
        <dsp:cNvPr id="0" name=""/>
        <dsp:cNvSpPr/>
      </dsp:nvSpPr>
      <dsp:spPr>
        <a:xfrm>
          <a:off x="54471" y="2599806"/>
          <a:ext cx="962891" cy="962891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C767-D6AD-484F-BB42-8AB294896DA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E861-6BF0-4C05-9FE9-CABC846F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6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E861-6BF0-4C05-9FE9-CABC846FDA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1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D0A4-9351-4921-BE51-CAE8429239C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58DD-208E-4C9D-8988-9D35F9E2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0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1465" y="457200"/>
            <a:ext cx="11518754" cy="599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419" y="710517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8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1779413"/>
            <a:ext cx="3491346" cy="3332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39145" y="5008573"/>
            <a:ext cx="231370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1" y="402034"/>
            <a:ext cx="11346873" cy="60682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5511" y="1454295"/>
            <a:ext cx="6896752" cy="16625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নাতিশীতোঞ্চ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bn-IN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সাবালক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602" y="1435154"/>
            <a:ext cx="1925782" cy="166254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16572" y="1435154"/>
            <a:ext cx="2034016" cy="16625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554" y="550789"/>
            <a:ext cx="362989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কারণ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8050" y="431530"/>
            <a:ext cx="4031673" cy="95033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076" y="3606695"/>
            <a:ext cx="1925782" cy="163032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88393" y="3664005"/>
            <a:ext cx="2034016" cy="157301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9869" y="3606694"/>
            <a:ext cx="6853996" cy="163032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বহুবিবাহঃ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হয়।অল্প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সন্ততির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415419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8377" y="1508846"/>
            <a:ext cx="8725763" cy="16625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2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যে,পুত্র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4832" y="1508846"/>
            <a:ext cx="1940935" cy="166254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28889"/>
            <a:ext cx="34082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832" y="3776014"/>
            <a:ext cx="8999829" cy="177965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 অজ্ঞতার কারণে মৌলিক অধিকারের চিন্তাভাবনা না করে অধিক সন্তান জন্ম দিয়ে থাকে । ফলে জনসংখ্যা দ্রুত বৃদ্ধি পায়।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16597" y="3812056"/>
            <a:ext cx="1842654" cy="170757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373855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8145" y="1593272"/>
            <a:ext cx="8575964" cy="195349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সামাজিক-দৃষ্টিভঙ্গিঃ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চোখে হেয় হওয়ার আশস্কায় তারা দ্রুত ছেলে-  মেয়েদের বিয়ে দিয়ে বিপদ এড়াতে চেষ্টা করে।এতে করে জনসংখ্যা অধিক হারে বৃদ্ধি পাচ্ছে।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67434"/>
            <a:ext cx="34082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73491" y="1593272"/>
            <a:ext cx="2092036" cy="19534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7999" y="3955418"/>
            <a:ext cx="8617528" cy="1974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জন্মশাসনের</a:t>
            </a:r>
            <a:r>
              <a:rPr lang="en-US" sz="2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অভাবঃ</a:t>
            </a:r>
            <a:r>
              <a:rPr lang="en-US" sz="2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717" y="3955418"/>
            <a:ext cx="2122346" cy="200620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73" y="346364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9236" y="872836"/>
            <a:ext cx="2105891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ড়োজায়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745" y="872835"/>
            <a:ext cx="2272145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45822" y="2168236"/>
            <a:ext cx="2784764" cy="245225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2168236"/>
            <a:ext cx="3671455" cy="2452254"/>
            <a:chOff x="1640351" y="2045639"/>
            <a:chExt cx="3014776" cy="23974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95"/>
            <a:stretch/>
          </p:blipFill>
          <p:spPr>
            <a:xfrm>
              <a:off x="1640351" y="2045639"/>
              <a:ext cx="1352231" cy="23974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52" y="2045639"/>
              <a:ext cx="1743075" cy="23974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17418" y="4921776"/>
            <a:ext cx="10751127" cy="1200329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প্রতিবেশীদের মধ্যে অধিক জনসংখ্যার একটি পরিবার চিহ্নিত করে পরিবারটির সমস্যার ধরণ ও প্রভাব অনুসন্ধান করে,আলোচনা করে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9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415419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r="-505" b="11515"/>
          <a:stretch/>
        </p:blipFill>
        <p:spPr>
          <a:xfrm>
            <a:off x="1302327" y="1332189"/>
            <a:ext cx="4793673" cy="253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8" y="3863602"/>
            <a:ext cx="4843464" cy="235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86128" y="454113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327" y="1410770"/>
            <a:ext cx="5107563" cy="175432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 অনুসারে জনসংখ্যাকে সরিয়ে নেয়ার মাধ্যমে জনসংখ্যাকে পুনবন্টন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5869" y="4439197"/>
            <a:ext cx="4156363" cy="120032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জনগণের জীবনযাত্রার মান বৃদ্ধি পাবে।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2" y="373856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30" y="1457859"/>
            <a:ext cx="4513114" cy="259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89" y="3537132"/>
            <a:ext cx="4081465" cy="276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979536" y="1678298"/>
            <a:ext cx="51816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প্রযুক্তি ও দক্ষতাভিত্তিক প্রশিক্ষণ দিয়ে বিদেশে জনশক্তি রপ্তানি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165" y="4486314"/>
            <a:ext cx="4872686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বৈদেশিক মুদ্রায় আয় বাড়বে এবং বেকারত্ব দূর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28" y="454113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64" y="445625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28" y="454113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054" y="1357619"/>
            <a:ext cx="4207404" cy="287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76" y="3910786"/>
            <a:ext cx="3951526" cy="2235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65856" y="1963874"/>
            <a:ext cx="3241963" cy="120032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মুখী সুযোগ সৃষ্টির মাধ্যমে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19" y="4840930"/>
            <a:ext cx="5939222" cy="120032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ধনীদের আদায়কৃত করের টাকা দিয়ে উন্নয়নমূলক কর্মকান্ড বাস্তবায়নের 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3" y="346363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28" y="454113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593" y="1357619"/>
            <a:ext cx="420740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00" y="3494575"/>
            <a:ext cx="4412245" cy="277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854846" y="1697345"/>
            <a:ext cx="4951699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শিক্ষা প্রসার ও ছোট পরিবার গঠনের মাধ্যমে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0593" y="4693176"/>
            <a:ext cx="39572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এতে জনসংখ্যা বৃদ্ধির হার কমিয়ে আসে।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7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3" y="304799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5" y="1489363"/>
            <a:ext cx="3231573" cy="215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86128" y="454113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82" y="2467696"/>
            <a:ext cx="3528145" cy="2352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2" y="3860253"/>
            <a:ext cx="4053320" cy="218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55127" y="1489363"/>
            <a:ext cx="2826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9055" y="2467696"/>
            <a:ext cx="36714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4612" y="5202790"/>
            <a:ext cx="25288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690" y="4958250"/>
            <a:ext cx="4539745" cy="1200329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জনসংখ্যা সমস্যা না হয়ে জনসম্পদে পরিণত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2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415419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28" y="578804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578804"/>
            <a:ext cx="969818" cy="96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Documents and Settings\Delower\Desktop\6\Family-Planning-Banglad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00" y="1720642"/>
            <a:ext cx="3297766" cy="247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5708072" y="1720642"/>
            <a:ext cx="3823855" cy="5232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 গঠনে পরামর্শ দান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162" r="34242"/>
          <a:stretch/>
        </p:blipFill>
        <p:spPr>
          <a:xfrm>
            <a:off x="3519054" y="2332250"/>
            <a:ext cx="3629892" cy="257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279264" y="2332250"/>
            <a:ext cx="3920836" cy="5232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কার্যক্রম গ্রহণ।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23233" r="-1880" b="20606"/>
          <a:stretch/>
        </p:blipFill>
        <p:spPr>
          <a:xfrm>
            <a:off x="5507832" y="2964905"/>
            <a:ext cx="3282228" cy="280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50" y="4071503"/>
            <a:ext cx="35242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894618" y="2964905"/>
            <a:ext cx="2174082" cy="5232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গণসচেতনা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7773" y="5814656"/>
            <a:ext cx="3034145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003" y="5101797"/>
            <a:ext cx="3075709" cy="8309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ফলে উচ্চ জন্মহার রোধ করে জনসংখ্যা নিয়ন্ত্রণ করা সম্ভব।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9490" y="284884"/>
            <a:ext cx="11333019" cy="60405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748147" y="3048000"/>
            <a:ext cx="5791198" cy="315883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মোঃসাইফুল ইসলাম </a:t>
            </a:r>
            <a:endParaRPr lang="bn-IN" sz="28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প্রাধান শিক্ষক </a:t>
            </a:r>
          </a:p>
          <a:p>
            <a:pPr algn="ctr"/>
            <a:r>
              <a:rPr lang="bn-IN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বালিকা উচ্চ বিদ্যালয় , হবিগঞ্জ। </a:t>
            </a:r>
          </a:p>
          <a:p>
            <a:pPr algn="ctr"/>
            <a:r>
              <a:rPr lang="bn-IN" sz="32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০১৭১৪৬২৭৬৫৫</a:t>
            </a:r>
            <a:endParaRPr lang="en-US" sz="32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64929" y="3048000"/>
            <a:ext cx="4689762" cy="315883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       </a:t>
            </a:r>
            <a:r>
              <a:rPr lang="bn-IN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নবম/দশম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অধিবেশন-১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86765" y="1066799"/>
            <a:ext cx="3879273" cy="914400"/>
          </a:xfrm>
          <a:prstGeom prst="roundRect">
            <a:avLst>
              <a:gd name="adj" fmla="val 272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8364" y="581891"/>
            <a:ext cx="2535382" cy="219464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10145" b="7818"/>
          <a:stretch/>
        </p:blipFill>
        <p:spPr>
          <a:xfrm rot="5400000">
            <a:off x="9100800" y="803916"/>
            <a:ext cx="1943073" cy="172505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924279" y="518234"/>
            <a:ext cx="2284048" cy="2258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447858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28" y="578804"/>
            <a:ext cx="513743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578804"/>
            <a:ext cx="1565563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গ্রহণ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5" y="1568017"/>
            <a:ext cx="4226220" cy="2606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53" y="1568017"/>
            <a:ext cx="4210050" cy="2606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5027037" y="1535456"/>
            <a:ext cx="4779818" cy="52322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ও পরিবার কল্যাণ সেবা পৌঁছে দেয়া।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590" y="2259380"/>
            <a:ext cx="3906253" cy="272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13442"/>
          <a:stretch/>
        </p:blipFill>
        <p:spPr bwMode="auto">
          <a:xfrm>
            <a:off x="2830470" y="3044623"/>
            <a:ext cx="3954251" cy="240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5918492" y="2301014"/>
            <a:ext cx="5403273" cy="523220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 জন্মনিয়ন্ত্রণে সচেতন করা।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5039" y="3055094"/>
            <a:ext cx="4275108" cy="954107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কর্মসূচি ও প্রজনন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স্বাস্থ্যসেবা জোরদার।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8" y="4105932"/>
            <a:ext cx="3951618" cy="2258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9" y="4153380"/>
            <a:ext cx="3951618" cy="221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370619" y="4461164"/>
            <a:ext cx="3657600" cy="95410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সমতা এবং নারীর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ক্ষমতা নিশ্চিত করা।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73" y="387927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128" y="858982"/>
            <a:ext cx="1898072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4219" y="872836"/>
            <a:ext cx="2382982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সময়ঃ৭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7201" y="1817246"/>
            <a:ext cx="3297381" cy="292330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2654" y="4969545"/>
            <a:ext cx="8063345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এই বিশাল জনসংখ্যাকে জনসম্পদে রুপান্তর করা প্রয়োজন কেন? আলোচনা করে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D:\All Competition Content\Model Content BOBP\Model Content 2nd Round Delower\Class Seven\1\Picture\2222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8" y="1934803"/>
            <a:ext cx="2161309" cy="26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7128" y="4740555"/>
            <a:ext cx="8492836" cy="1632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5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11" y="243318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68036"/>
            <a:ext cx="196734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6656" y="1460805"/>
            <a:ext cx="6635999" cy="10161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বর্তমানে বাংলাদেশে জনসংখ্যা বৃদ্ধির হার কত? </a:t>
            </a:r>
            <a:endParaRPr lang="en-US" sz="28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151" y="1412534"/>
            <a:ext cx="1941266" cy="10644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19083" y="1460805"/>
            <a:ext cx="1828800" cy="10161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04710" y="2643635"/>
            <a:ext cx="6657945" cy="116247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9083" y="2698400"/>
            <a:ext cx="1828800" cy="105294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508" y="2667441"/>
            <a:ext cx="1941266" cy="108390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২০০৪ সালে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1957" y="3871066"/>
            <a:ext cx="6657945" cy="101008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৩.জনসংখ্যার দিক থেকে বাংলাদেশ পৃথিবীর কততম দেশ? </a:t>
            </a:r>
            <a:endParaRPr lang="en-US" sz="2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6745" y="5040687"/>
            <a:ext cx="10238509" cy="101528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কী?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509" y="3940550"/>
            <a:ext cx="1941266" cy="91895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819084" y="3987295"/>
            <a:ext cx="1828800" cy="9633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782" y="573665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27" y="789710"/>
            <a:ext cx="2216727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49981" y="644889"/>
            <a:ext cx="2646218" cy="99752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9340" y="1814086"/>
            <a:ext cx="7513320" cy="2371725"/>
            <a:chOff x="1295400" y="1981200"/>
            <a:chExt cx="7513320" cy="2371725"/>
          </a:xfrm>
        </p:grpSpPr>
        <p:pic>
          <p:nvPicPr>
            <p:cNvPr id="8" name="Picture 7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9" name="Picture 8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561109" y="5008501"/>
            <a:ext cx="11069782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“জনসংখ্যা দেশের বোঝা নয় সম্পদ”- উক্তিটির স্বপক্ষে তোমার মতামত দাও।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73" y="387927"/>
            <a:ext cx="11388436" cy="60128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406863"/>
            <a:ext cx="11388436" cy="5993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2" y="1777349"/>
            <a:ext cx="515735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74873" y="3725301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115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219" y="568036"/>
            <a:ext cx="52924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সবাই কে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9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927" y="449947"/>
            <a:ext cx="11374582" cy="59438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17" descr="-P-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97" y="1578704"/>
            <a:ext cx="3665001" cy="22743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77" y="1563275"/>
            <a:ext cx="2760367" cy="2296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438400" y="645482"/>
            <a:ext cx="749530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13709" y="456982"/>
            <a:ext cx="7897091" cy="970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410" y="4444022"/>
            <a:ext cx="3532911" cy="1077218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এই অবস্থা হওয়ার কারণ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6490" y="4667972"/>
            <a:ext cx="251430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5" y="1608543"/>
            <a:ext cx="3926560" cy="2250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4" y="4034498"/>
            <a:ext cx="2813440" cy="2247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784621" y="4469963"/>
            <a:ext cx="3732301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অধিক জনসংখ্যা একটি দেশের কি হতে পারে?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4743654"/>
            <a:ext cx="182880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সমস্যা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871" y="4823309"/>
            <a:ext cx="10278265" cy="64633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তোমরা কী বলতে পার আজ আমরা কি বিষয় নিয়ে আলোচনা করব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73" y="360219"/>
            <a:ext cx="11443854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291" y="803564"/>
            <a:ext cx="462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14500"/>
            <a:ext cx="6553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46763" y="5343952"/>
            <a:ext cx="5098473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সমস্যা ও প্রতিকার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6" y="387929"/>
            <a:ext cx="11319164" cy="594360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4479447"/>
              </p:ext>
            </p:extLst>
          </p:nvPr>
        </p:nvGraphicFramePr>
        <p:xfrm>
          <a:off x="868217" y="2461276"/>
          <a:ext cx="10686474" cy="385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680526" y="692728"/>
            <a:ext cx="2454565" cy="8174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27" y="1814945"/>
            <a:ext cx="44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B73F6744-60A4-47F5-8AD4-09CDC29FA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9679662-EBC6-4B54-9253-2E269F093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0DAA0B9-1EAA-4F29-84B0-4BF91D1AF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E9DB740-958D-4D15-957F-E88896121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AB019726-6DF4-452D-BDA9-8AA70388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1A9E4463-F825-464C-8E36-9C61DFF3D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15D9DA4A-EC80-4B64-ADB3-9E93ACA04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27" y="443345"/>
            <a:ext cx="11360728" cy="598516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275754"/>
            <a:ext cx="2854037" cy="2146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43607" b="5122"/>
          <a:stretch/>
        </p:blipFill>
        <p:spPr>
          <a:xfrm>
            <a:off x="3496972" y="2773421"/>
            <a:ext cx="2618941" cy="2146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3" y="1289825"/>
            <a:ext cx="2450524" cy="2146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39" y="2773421"/>
            <a:ext cx="2507674" cy="2146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479964" y="529349"/>
            <a:ext cx="7869382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472" y="5073851"/>
            <a:ext cx="1115290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জন্মহার মৃত্যুহারকে ছাড়িয়ে গেলে এবং এই জন্মহার দেশের সম্পদের বৃদ্ধিকে ছাড়িয়ে গেলে জনসংখ্যা একটি দেশের সমস্যার পরিণত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9" y="788733"/>
            <a:ext cx="4123775" cy="5280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72" y="1923268"/>
            <a:ext cx="2376267" cy="1595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7"/>
          <a:stretch/>
        </p:blipFill>
        <p:spPr>
          <a:xfrm>
            <a:off x="1188070" y="2613856"/>
            <a:ext cx="902679" cy="1101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3773">
            <a:off x="2497485" y="3269526"/>
            <a:ext cx="1401060" cy="978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554798" y="1025021"/>
            <a:ext cx="4191996" cy="4807956"/>
            <a:chOff x="567010" y="988690"/>
            <a:chExt cx="4191996" cy="480795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28" y="3198195"/>
              <a:ext cx="2044508" cy="18511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10" y="988690"/>
              <a:ext cx="1828058" cy="10463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76" y="1997425"/>
              <a:ext cx="1084387" cy="9411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45" y="1590195"/>
              <a:ext cx="1381572" cy="8341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0076">
              <a:off x="3734640" y="3279275"/>
              <a:ext cx="848490" cy="9733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797" y="1863919"/>
              <a:ext cx="1810736" cy="947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59" y="2941599"/>
              <a:ext cx="1875225" cy="11251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Freeform 31"/>
            <p:cNvSpPr/>
            <p:nvPr/>
          </p:nvSpPr>
          <p:spPr>
            <a:xfrm>
              <a:off x="3580644" y="4143016"/>
              <a:ext cx="1178362" cy="1653630"/>
            </a:xfrm>
            <a:custGeom>
              <a:avLst/>
              <a:gdLst>
                <a:gd name="connsiteX0" fmla="*/ 818205 w 1081441"/>
                <a:gd name="connsiteY0" fmla="*/ 1934081 h 1976042"/>
                <a:gd name="connsiteX1" fmla="*/ 721223 w 1081441"/>
                <a:gd name="connsiteY1" fmla="*/ 1809390 h 1976042"/>
                <a:gd name="connsiteX2" fmla="*/ 707369 w 1081441"/>
                <a:gd name="connsiteY2" fmla="*/ 1753972 h 1976042"/>
                <a:gd name="connsiteX3" fmla="*/ 679660 w 1081441"/>
                <a:gd name="connsiteY3" fmla="*/ 1670845 h 1976042"/>
                <a:gd name="connsiteX4" fmla="*/ 638096 w 1081441"/>
                <a:gd name="connsiteY4" fmla="*/ 1546154 h 1976042"/>
                <a:gd name="connsiteX5" fmla="*/ 665805 w 1081441"/>
                <a:gd name="connsiteY5" fmla="*/ 1449172 h 1976042"/>
                <a:gd name="connsiteX6" fmla="*/ 721223 w 1081441"/>
                <a:gd name="connsiteY6" fmla="*/ 1366045 h 1976042"/>
                <a:gd name="connsiteX7" fmla="*/ 804351 w 1081441"/>
                <a:gd name="connsiteY7" fmla="*/ 1310626 h 1976042"/>
                <a:gd name="connsiteX8" fmla="*/ 887478 w 1081441"/>
                <a:gd name="connsiteY8" fmla="*/ 1338335 h 1976042"/>
                <a:gd name="connsiteX9" fmla="*/ 929041 w 1081441"/>
                <a:gd name="connsiteY9" fmla="*/ 1366045 h 1976042"/>
                <a:gd name="connsiteX10" fmla="*/ 984460 w 1081441"/>
                <a:gd name="connsiteY10" fmla="*/ 1379899 h 1976042"/>
                <a:gd name="connsiteX11" fmla="*/ 1026023 w 1081441"/>
                <a:gd name="connsiteY11" fmla="*/ 1393754 h 1976042"/>
                <a:gd name="connsiteX12" fmla="*/ 1081441 w 1081441"/>
                <a:gd name="connsiteY12" fmla="*/ 1393754 h 1976042"/>
                <a:gd name="connsiteX13" fmla="*/ 1053732 w 1081441"/>
                <a:gd name="connsiteY13" fmla="*/ 1352190 h 1976042"/>
                <a:gd name="connsiteX14" fmla="*/ 1039878 w 1081441"/>
                <a:gd name="connsiteY14" fmla="*/ 1310626 h 1976042"/>
                <a:gd name="connsiteX15" fmla="*/ 1012169 w 1081441"/>
                <a:gd name="connsiteY15" fmla="*/ 1255208 h 1976042"/>
                <a:gd name="connsiteX16" fmla="*/ 1039878 w 1081441"/>
                <a:gd name="connsiteY16" fmla="*/ 978117 h 1976042"/>
                <a:gd name="connsiteX17" fmla="*/ 1026023 w 1081441"/>
                <a:gd name="connsiteY17" fmla="*/ 811863 h 1976042"/>
                <a:gd name="connsiteX18" fmla="*/ 970605 w 1081441"/>
                <a:gd name="connsiteY18" fmla="*/ 659463 h 1976042"/>
                <a:gd name="connsiteX19" fmla="*/ 942896 w 1081441"/>
                <a:gd name="connsiteY19" fmla="*/ 548626 h 1976042"/>
                <a:gd name="connsiteX20" fmla="*/ 915187 w 1081441"/>
                <a:gd name="connsiteY20" fmla="*/ 507063 h 1976042"/>
                <a:gd name="connsiteX21" fmla="*/ 901332 w 1081441"/>
                <a:gd name="connsiteY21" fmla="*/ 202263 h 1976042"/>
                <a:gd name="connsiteX22" fmla="*/ 873623 w 1081441"/>
                <a:gd name="connsiteY22" fmla="*/ 160699 h 1976042"/>
                <a:gd name="connsiteX23" fmla="*/ 748932 w 1081441"/>
                <a:gd name="connsiteY23" fmla="*/ 49863 h 1976042"/>
                <a:gd name="connsiteX24" fmla="*/ 735078 w 1081441"/>
                <a:gd name="connsiteY24" fmla="*/ 8299 h 1976042"/>
                <a:gd name="connsiteX25" fmla="*/ 651951 w 1081441"/>
                <a:gd name="connsiteY25" fmla="*/ 91426 h 1976042"/>
                <a:gd name="connsiteX26" fmla="*/ 624241 w 1081441"/>
                <a:gd name="connsiteY26" fmla="*/ 119135 h 1976042"/>
                <a:gd name="connsiteX27" fmla="*/ 582678 w 1081441"/>
                <a:gd name="connsiteY27" fmla="*/ 132990 h 1976042"/>
                <a:gd name="connsiteX28" fmla="*/ 361005 w 1081441"/>
                <a:gd name="connsiteY28" fmla="*/ 119135 h 1976042"/>
                <a:gd name="connsiteX29" fmla="*/ 333296 w 1081441"/>
                <a:gd name="connsiteY29" fmla="*/ 36008 h 1976042"/>
                <a:gd name="connsiteX30" fmla="*/ 291732 w 1081441"/>
                <a:gd name="connsiteY30" fmla="*/ 8299 h 1976042"/>
                <a:gd name="connsiteX31" fmla="*/ 14641 w 1081441"/>
                <a:gd name="connsiteY31" fmla="*/ 22154 h 1976042"/>
                <a:gd name="connsiteX32" fmla="*/ 28496 w 1081441"/>
                <a:gd name="connsiteY32" fmla="*/ 146845 h 1976042"/>
                <a:gd name="connsiteX33" fmla="*/ 97769 w 1081441"/>
                <a:gd name="connsiteY33" fmla="*/ 271535 h 1976042"/>
                <a:gd name="connsiteX34" fmla="*/ 125478 w 1081441"/>
                <a:gd name="connsiteY34" fmla="*/ 313099 h 1976042"/>
                <a:gd name="connsiteX35" fmla="*/ 153187 w 1081441"/>
                <a:gd name="connsiteY35" fmla="*/ 354663 h 1976042"/>
                <a:gd name="connsiteX36" fmla="*/ 222460 w 1081441"/>
                <a:gd name="connsiteY36" fmla="*/ 437790 h 1976042"/>
                <a:gd name="connsiteX37" fmla="*/ 264023 w 1081441"/>
                <a:gd name="connsiteY37" fmla="*/ 520917 h 1976042"/>
                <a:gd name="connsiteX38" fmla="*/ 305587 w 1081441"/>
                <a:gd name="connsiteY38" fmla="*/ 604045 h 1976042"/>
                <a:gd name="connsiteX39" fmla="*/ 319441 w 1081441"/>
                <a:gd name="connsiteY39" fmla="*/ 645608 h 1976042"/>
                <a:gd name="connsiteX40" fmla="*/ 333296 w 1081441"/>
                <a:gd name="connsiteY40" fmla="*/ 701026 h 1976042"/>
                <a:gd name="connsiteX41" fmla="*/ 361005 w 1081441"/>
                <a:gd name="connsiteY41" fmla="*/ 742590 h 1976042"/>
                <a:gd name="connsiteX42" fmla="*/ 388714 w 1081441"/>
                <a:gd name="connsiteY42" fmla="*/ 798008 h 1976042"/>
                <a:gd name="connsiteX43" fmla="*/ 402569 w 1081441"/>
                <a:gd name="connsiteY43" fmla="*/ 853426 h 1976042"/>
                <a:gd name="connsiteX44" fmla="*/ 430278 w 1081441"/>
                <a:gd name="connsiteY44" fmla="*/ 936554 h 1976042"/>
                <a:gd name="connsiteX45" fmla="*/ 444132 w 1081441"/>
                <a:gd name="connsiteY45" fmla="*/ 1061245 h 1976042"/>
                <a:gd name="connsiteX46" fmla="*/ 457987 w 1081441"/>
                <a:gd name="connsiteY46" fmla="*/ 1102808 h 1976042"/>
                <a:gd name="connsiteX47" fmla="*/ 485696 w 1081441"/>
                <a:gd name="connsiteY47" fmla="*/ 1227499 h 1976042"/>
                <a:gd name="connsiteX48" fmla="*/ 513405 w 1081441"/>
                <a:gd name="connsiteY48" fmla="*/ 1393754 h 1976042"/>
                <a:gd name="connsiteX49" fmla="*/ 527260 w 1081441"/>
                <a:gd name="connsiteY49" fmla="*/ 1435317 h 1976042"/>
                <a:gd name="connsiteX50" fmla="*/ 541114 w 1081441"/>
                <a:gd name="connsiteY50" fmla="*/ 1518445 h 1976042"/>
                <a:gd name="connsiteX51" fmla="*/ 582678 w 1081441"/>
                <a:gd name="connsiteY51" fmla="*/ 1643135 h 1976042"/>
                <a:gd name="connsiteX52" fmla="*/ 610387 w 1081441"/>
                <a:gd name="connsiteY52" fmla="*/ 1726263 h 1976042"/>
                <a:gd name="connsiteX53" fmla="*/ 638096 w 1081441"/>
                <a:gd name="connsiteY53" fmla="*/ 1767826 h 1976042"/>
                <a:gd name="connsiteX54" fmla="*/ 721223 w 1081441"/>
                <a:gd name="connsiteY54" fmla="*/ 1906372 h 1976042"/>
                <a:gd name="connsiteX55" fmla="*/ 762787 w 1081441"/>
                <a:gd name="connsiteY55" fmla="*/ 1934081 h 1976042"/>
                <a:gd name="connsiteX56" fmla="*/ 790496 w 1081441"/>
                <a:gd name="connsiteY56" fmla="*/ 1975645 h 1976042"/>
                <a:gd name="connsiteX57" fmla="*/ 818205 w 1081441"/>
                <a:gd name="connsiteY57" fmla="*/ 1934081 h 197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1441" h="1976042">
                  <a:moveTo>
                    <a:pt x="818205" y="1934081"/>
                  </a:moveTo>
                  <a:cubicBezTo>
                    <a:pt x="806659" y="1906372"/>
                    <a:pt x="746610" y="1877090"/>
                    <a:pt x="721223" y="1809390"/>
                  </a:cubicBezTo>
                  <a:cubicBezTo>
                    <a:pt x="714537" y="1791561"/>
                    <a:pt x="712840" y="1772210"/>
                    <a:pt x="707369" y="1753972"/>
                  </a:cubicBezTo>
                  <a:cubicBezTo>
                    <a:pt x="698976" y="1725996"/>
                    <a:pt x="684462" y="1699655"/>
                    <a:pt x="679660" y="1670845"/>
                  </a:cubicBezTo>
                  <a:cubicBezTo>
                    <a:pt x="663068" y="1571293"/>
                    <a:pt x="681388" y="1611091"/>
                    <a:pt x="638096" y="1546154"/>
                  </a:cubicBezTo>
                  <a:cubicBezTo>
                    <a:pt x="641356" y="1533114"/>
                    <a:pt x="656772" y="1465432"/>
                    <a:pt x="665805" y="1449172"/>
                  </a:cubicBezTo>
                  <a:cubicBezTo>
                    <a:pt x="681978" y="1420061"/>
                    <a:pt x="693514" y="1384518"/>
                    <a:pt x="721223" y="1366045"/>
                  </a:cubicBezTo>
                  <a:lnTo>
                    <a:pt x="804351" y="1310626"/>
                  </a:lnTo>
                  <a:cubicBezTo>
                    <a:pt x="832060" y="1319862"/>
                    <a:pt x="863176" y="1322133"/>
                    <a:pt x="887478" y="1338335"/>
                  </a:cubicBezTo>
                  <a:cubicBezTo>
                    <a:pt x="901332" y="1347572"/>
                    <a:pt x="913736" y="1359486"/>
                    <a:pt x="929041" y="1366045"/>
                  </a:cubicBezTo>
                  <a:cubicBezTo>
                    <a:pt x="946543" y="1373546"/>
                    <a:pt x="966151" y="1374668"/>
                    <a:pt x="984460" y="1379899"/>
                  </a:cubicBezTo>
                  <a:cubicBezTo>
                    <a:pt x="998502" y="1383911"/>
                    <a:pt x="1012169" y="1389136"/>
                    <a:pt x="1026023" y="1393754"/>
                  </a:cubicBezTo>
                  <a:cubicBezTo>
                    <a:pt x="1026023" y="1393754"/>
                    <a:pt x="1081441" y="1504589"/>
                    <a:pt x="1081441" y="1393754"/>
                  </a:cubicBezTo>
                  <a:cubicBezTo>
                    <a:pt x="1081441" y="1377103"/>
                    <a:pt x="1062968" y="1366045"/>
                    <a:pt x="1053732" y="1352190"/>
                  </a:cubicBezTo>
                  <a:cubicBezTo>
                    <a:pt x="1049114" y="1338335"/>
                    <a:pt x="1045631" y="1324049"/>
                    <a:pt x="1039878" y="1310626"/>
                  </a:cubicBezTo>
                  <a:cubicBezTo>
                    <a:pt x="1031742" y="1291643"/>
                    <a:pt x="1013151" y="1275838"/>
                    <a:pt x="1012169" y="1255208"/>
                  </a:cubicBezTo>
                  <a:cubicBezTo>
                    <a:pt x="1003587" y="1074982"/>
                    <a:pt x="1005478" y="1081313"/>
                    <a:pt x="1039878" y="978117"/>
                  </a:cubicBezTo>
                  <a:cubicBezTo>
                    <a:pt x="1035260" y="922699"/>
                    <a:pt x="1035165" y="866716"/>
                    <a:pt x="1026023" y="811863"/>
                  </a:cubicBezTo>
                  <a:cubicBezTo>
                    <a:pt x="1020941" y="781368"/>
                    <a:pt x="983200" y="690951"/>
                    <a:pt x="970605" y="659463"/>
                  </a:cubicBezTo>
                  <a:cubicBezTo>
                    <a:pt x="965335" y="633111"/>
                    <a:pt x="957098" y="577030"/>
                    <a:pt x="942896" y="548626"/>
                  </a:cubicBezTo>
                  <a:cubicBezTo>
                    <a:pt x="935449" y="533733"/>
                    <a:pt x="924423" y="520917"/>
                    <a:pt x="915187" y="507063"/>
                  </a:cubicBezTo>
                  <a:cubicBezTo>
                    <a:pt x="910569" y="405463"/>
                    <a:pt x="913450" y="303243"/>
                    <a:pt x="901332" y="202263"/>
                  </a:cubicBezTo>
                  <a:cubicBezTo>
                    <a:pt x="899348" y="185730"/>
                    <a:pt x="884685" y="173144"/>
                    <a:pt x="873623" y="160699"/>
                  </a:cubicBezTo>
                  <a:cubicBezTo>
                    <a:pt x="804604" y="83053"/>
                    <a:pt x="812103" y="91977"/>
                    <a:pt x="748932" y="49863"/>
                  </a:cubicBezTo>
                  <a:cubicBezTo>
                    <a:pt x="744314" y="36008"/>
                    <a:pt x="748501" y="2546"/>
                    <a:pt x="735078" y="8299"/>
                  </a:cubicBezTo>
                  <a:cubicBezTo>
                    <a:pt x="699060" y="23735"/>
                    <a:pt x="679660" y="63717"/>
                    <a:pt x="651951" y="91426"/>
                  </a:cubicBezTo>
                  <a:cubicBezTo>
                    <a:pt x="642714" y="100662"/>
                    <a:pt x="636633" y="115004"/>
                    <a:pt x="624241" y="119135"/>
                  </a:cubicBezTo>
                  <a:lnTo>
                    <a:pt x="582678" y="132990"/>
                  </a:lnTo>
                  <a:cubicBezTo>
                    <a:pt x="508787" y="128372"/>
                    <a:pt x="430006" y="145969"/>
                    <a:pt x="361005" y="119135"/>
                  </a:cubicBezTo>
                  <a:cubicBezTo>
                    <a:pt x="333783" y="108549"/>
                    <a:pt x="357598" y="52209"/>
                    <a:pt x="333296" y="36008"/>
                  </a:cubicBezTo>
                  <a:lnTo>
                    <a:pt x="291732" y="8299"/>
                  </a:lnTo>
                  <a:cubicBezTo>
                    <a:pt x="199368" y="12917"/>
                    <a:pt x="96477" y="-20918"/>
                    <a:pt x="14641" y="22154"/>
                  </a:cubicBezTo>
                  <a:cubicBezTo>
                    <a:pt x="-22366" y="41631"/>
                    <a:pt x="21621" y="105595"/>
                    <a:pt x="28496" y="146845"/>
                  </a:cubicBezTo>
                  <a:cubicBezTo>
                    <a:pt x="36624" y="195614"/>
                    <a:pt x="71325" y="231868"/>
                    <a:pt x="97769" y="271535"/>
                  </a:cubicBezTo>
                  <a:lnTo>
                    <a:pt x="125478" y="313099"/>
                  </a:lnTo>
                  <a:cubicBezTo>
                    <a:pt x="134714" y="326954"/>
                    <a:pt x="141413" y="342889"/>
                    <a:pt x="153187" y="354663"/>
                  </a:cubicBezTo>
                  <a:cubicBezTo>
                    <a:pt x="206525" y="408000"/>
                    <a:pt x="183883" y="379923"/>
                    <a:pt x="222460" y="437790"/>
                  </a:cubicBezTo>
                  <a:cubicBezTo>
                    <a:pt x="257280" y="542256"/>
                    <a:pt x="210311" y="413495"/>
                    <a:pt x="264023" y="520917"/>
                  </a:cubicBezTo>
                  <a:cubicBezTo>
                    <a:pt x="321386" y="635642"/>
                    <a:pt x="226174" y="484924"/>
                    <a:pt x="305587" y="604045"/>
                  </a:cubicBezTo>
                  <a:cubicBezTo>
                    <a:pt x="310205" y="617899"/>
                    <a:pt x="315429" y="631566"/>
                    <a:pt x="319441" y="645608"/>
                  </a:cubicBezTo>
                  <a:cubicBezTo>
                    <a:pt x="324672" y="663917"/>
                    <a:pt x="325795" y="683524"/>
                    <a:pt x="333296" y="701026"/>
                  </a:cubicBezTo>
                  <a:cubicBezTo>
                    <a:pt x="339855" y="716331"/>
                    <a:pt x="352744" y="728133"/>
                    <a:pt x="361005" y="742590"/>
                  </a:cubicBezTo>
                  <a:cubicBezTo>
                    <a:pt x="371252" y="760522"/>
                    <a:pt x="381462" y="778670"/>
                    <a:pt x="388714" y="798008"/>
                  </a:cubicBezTo>
                  <a:cubicBezTo>
                    <a:pt x="395400" y="815837"/>
                    <a:pt x="397098" y="835188"/>
                    <a:pt x="402569" y="853426"/>
                  </a:cubicBezTo>
                  <a:cubicBezTo>
                    <a:pt x="410962" y="881402"/>
                    <a:pt x="430278" y="936554"/>
                    <a:pt x="430278" y="936554"/>
                  </a:cubicBezTo>
                  <a:cubicBezTo>
                    <a:pt x="434896" y="978118"/>
                    <a:pt x="437257" y="1019995"/>
                    <a:pt x="444132" y="1061245"/>
                  </a:cubicBezTo>
                  <a:cubicBezTo>
                    <a:pt x="446533" y="1075650"/>
                    <a:pt x="454819" y="1088552"/>
                    <a:pt x="457987" y="1102808"/>
                  </a:cubicBezTo>
                  <a:cubicBezTo>
                    <a:pt x="490499" y="1249110"/>
                    <a:pt x="454506" y="1133931"/>
                    <a:pt x="485696" y="1227499"/>
                  </a:cubicBezTo>
                  <a:cubicBezTo>
                    <a:pt x="493514" y="1282226"/>
                    <a:pt x="499902" y="1339740"/>
                    <a:pt x="513405" y="1393754"/>
                  </a:cubicBezTo>
                  <a:cubicBezTo>
                    <a:pt x="516947" y="1407922"/>
                    <a:pt x="522642" y="1421463"/>
                    <a:pt x="527260" y="1435317"/>
                  </a:cubicBezTo>
                  <a:cubicBezTo>
                    <a:pt x="531878" y="1463026"/>
                    <a:pt x="534301" y="1491192"/>
                    <a:pt x="541114" y="1518445"/>
                  </a:cubicBezTo>
                  <a:cubicBezTo>
                    <a:pt x="541121" y="1518472"/>
                    <a:pt x="575746" y="1622340"/>
                    <a:pt x="582678" y="1643135"/>
                  </a:cubicBezTo>
                  <a:cubicBezTo>
                    <a:pt x="582680" y="1643140"/>
                    <a:pt x="610384" y="1726259"/>
                    <a:pt x="610387" y="1726263"/>
                  </a:cubicBezTo>
                  <a:cubicBezTo>
                    <a:pt x="619623" y="1740117"/>
                    <a:pt x="629835" y="1753369"/>
                    <a:pt x="638096" y="1767826"/>
                  </a:cubicBezTo>
                  <a:cubicBezTo>
                    <a:pt x="658627" y="1803755"/>
                    <a:pt x="689937" y="1885515"/>
                    <a:pt x="721223" y="1906372"/>
                  </a:cubicBezTo>
                  <a:lnTo>
                    <a:pt x="762787" y="1934081"/>
                  </a:lnTo>
                  <a:cubicBezTo>
                    <a:pt x="772023" y="1947936"/>
                    <a:pt x="774168" y="1972380"/>
                    <a:pt x="790496" y="1975645"/>
                  </a:cubicBezTo>
                  <a:cubicBezTo>
                    <a:pt x="806824" y="1978910"/>
                    <a:pt x="829751" y="1961790"/>
                    <a:pt x="818205" y="1934081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62050" y="651910"/>
            <a:ext cx="683118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দিয়ে পৃথিবীতে কততম স্থান?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5092" y="1643456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অষ্টম স্থান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90" y="1950925"/>
            <a:ext cx="2376267" cy="1595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4995471" y="2425370"/>
            <a:ext cx="6697765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দিক দিয়ে এশিয়াতে কততম স্থান?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5092" y="3328876"/>
            <a:ext cx="1647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স্থান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61005" y="4380668"/>
            <a:ext cx="4372747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0259" y="5039611"/>
            <a:ext cx="2355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১৫ কোটি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5583" y="2502881"/>
            <a:ext cx="42290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আয়তন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24950" y="3271868"/>
            <a:ext cx="390833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১,৪৭,৫৭০ বর্গ কিলোমিটার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2554" y="3856560"/>
            <a:ext cx="65306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বর্গ কিলোমিটারে কতজন লোক বাস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3924" y="4523630"/>
            <a:ext cx="41559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১১০০ জনলোক বাস করে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4143" y="257175"/>
            <a:ext cx="11374582" cy="617133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2006" y="1451690"/>
            <a:ext cx="3345795" cy="3252146"/>
            <a:chOff x="378705" y="304800"/>
            <a:chExt cx="3507495" cy="368174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2" descr="http://www.mapsofindia.com/images2/india-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5" y="304800"/>
              <a:ext cx="3507495" cy="368174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77237" y="2917662"/>
              <a:ext cx="1404552" cy="92333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2639" y="1377302"/>
            <a:ext cx="3639734" cy="3269102"/>
            <a:chOff x="5977839" y="1133323"/>
            <a:chExt cx="4036287" cy="36603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" name="Picture 7" descr="http://www.chinahighlights.com/image/map/china-map-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839" y="1152308"/>
              <a:ext cx="4036287" cy="364136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637153" y="1133323"/>
              <a:ext cx="1350114" cy="9304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চীন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69914" y="494073"/>
            <a:ext cx="4017080" cy="707886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দেশ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5607" y="4777944"/>
            <a:ext cx="349134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আয়তন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5610" y="5496563"/>
            <a:ext cx="4488873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৩২,৮৭,২৪০ বর্গকিলোমিটার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2423" y="4748311"/>
            <a:ext cx="3740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জনসংখ্যা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482" y="5493744"/>
            <a:ext cx="4994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লোকসংখ্যা ১.2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808" y="4746322"/>
            <a:ext cx="52164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বর্গমিটারে কত জনলোক বাস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47189" y="5462966"/>
            <a:ext cx="4034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৩৬২ জনলোক বাস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914" y="5008623"/>
            <a:ext cx="3671455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1862" y="5748207"/>
            <a:ext cx="467718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লোকসংখ্যা ১.4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4613" y="5025705"/>
            <a:ext cx="310191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আয়তন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8869" y="5672036"/>
            <a:ext cx="4541858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৯৬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7712" y="5424294"/>
            <a:ext cx="3824171" cy="120032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বর্গকিলোমিটারে কত জন লোকবাস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0430" y="5125311"/>
            <a:ext cx="383395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১৪০ জন লোকবাস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4" grpId="0" animBg="1"/>
      <p:bldP spid="14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64" y="257175"/>
            <a:ext cx="11658600" cy="6329363"/>
          </a:xfrm>
          <a:prstGeom prst="frame">
            <a:avLst>
              <a:gd name="adj1" fmla="val 2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208" y="286940"/>
            <a:ext cx="11309583" cy="6058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160" y="390716"/>
            <a:ext cx="7291114" cy="646331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 ফলে কি কি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08" y="4256080"/>
            <a:ext cx="2748307" cy="1871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60" y="1195287"/>
            <a:ext cx="2748307" cy="1862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5" y="1136211"/>
            <a:ext cx="3171936" cy="1862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99" y="1174334"/>
            <a:ext cx="2941493" cy="1824834"/>
          </a:xfrm>
          <a:prstGeom prst="rect">
            <a:avLst/>
          </a:prstGeom>
        </p:spPr>
      </p:pic>
      <p:pic>
        <p:nvPicPr>
          <p:cNvPr id="19" name="Picture 2" descr="http://www.shobdoneer.com/wp-content/uploads/DSC_0884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5" y="4185075"/>
            <a:ext cx="2954787" cy="196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5" y="4164011"/>
            <a:ext cx="3182346" cy="2009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28684" y="3085985"/>
            <a:ext cx="9506083" cy="107721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কষ্টকর।ফলে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খাদ্য,শিক্ষা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বাসস্থান,বস্ত্র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734</Words>
  <Application>Microsoft Office PowerPoint</Application>
  <PresentationFormat>Widescreen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104</cp:revision>
  <dcterms:created xsi:type="dcterms:W3CDTF">2020-06-04T08:37:59Z</dcterms:created>
  <dcterms:modified xsi:type="dcterms:W3CDTF">2020-06-19T06:08:50Z</dcterms:modified>
</cp:coreProperties>
</file>