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7" r:id="rId2"/>
    <p:sldId id="266" r:id="rId3"/>
    <p:sldId id="268" r:id="rId4"/>
    <p:sldId id="273" r:id="rId5"/>
    <p:sldId id="276" r:id="rId6"/>
    <p:sldId id="274" r:id="rId7"/>
    <p:sldId id="281" r:id="rId8"/>
    <p:sldId id="275" r:id="rId9"/>
    <p:sldId id="269" r:id="rId10"/>
    <p:sldId id="270" r:id="rId11"/>
    <p:sldId id="279" r:id="rId12"/>
    <p:sldId id="280"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F4551C-5634-4EB2-AB7C-B1C85FCD7311}" type="datetimeFigureOut">
              <a:rPr lang="en-US" smtClean="0"/>
              <a:pPr/>
              <a:t>6/21/2020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BCA819-92A2-4AF6-9BD7-F8A7C799A6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4551C-5634-4EB2-AB7C-B1C85FCD7311}"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4551C-5634-4EB2-AB7C-B1C85FCD7311}"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4551C-5634-4EB2-AB7C-B1C85FCD7311}"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F4551C-5634-4EB2-AB7C-B1C85FCD7311}"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819-92A2-4AF6-9BD7-F8A7C799A6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F4551C-5634-4EB2-AB7C-B1C85FCD7311}" type="datetimeFigureOut">
              <a:rPr lang="en-US" smtClean="0"/>
              <a:pPr/>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F4551C-5634-4EB2-AB7C-B1C85FCD7311}" type="datetimeFigureOut">
              <a:rPr lang="en-US" smtClean="0"/>
              <a:pPr/>
              <a:t>6/21/2020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F4551C-5634-4EB2-AB7C-B1C85FCD7311}" type="datetimeFigureOut">
              <a:rPr lang="en-US" smtClean="0"/>
              <a:pPr/>
              <a:t>6/21/2020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4551C-5634-4EB2-AB7C-B1C85FCD7311}" type="datetimeFigureOut">
              <a:rPr lang="en-US" smtClean="0"/>
              <a:pPr/>
              <a:t>6/21/2020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F4551C-5634-4EB2-AB7C-B1C85FCD7311}" type="datetimeFigureOut">
              <a:rPr lang="en-US" smtClean="0"/>
              <a:pPr/>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A819-92A2-4AF6-9BD7-F8A7C799A6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F4551C-5634-4EB2-AB7C-B1C85FCD7311}" type="datetimeFigureOut">
              <a:rPr lang="en-US" smtClean="0"/>
              <a:pPr/>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BCA819-92A2-4AF6-9BD7-F8A7C799A68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551C-5634-4EB2-AB7C-B1C85FCD7311}" type="datetimeFigureOut">
              <a:rPr lang="en-US" smtClean="0"/>
              <a:pPr/>
              <a:t>6/21/2020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BCA819-92A2-4AF6-9BD7-F8A7C799A68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851648" cy="1981200"/>
          </a:xfrm>
        </p:spPr>
        <p:txBody>
          <a:bodyPr>
            <a:normAutofit/>
          </a:bodyPr>
          <a:lstStyle/>
          <a:p>
            <a:pPr algn="ctr"/>
            <a:r>
              <a:rPr lang="en-US" sz="8900" dirty="0" smtClean="0"/>
              <a:t>Welcome</a:t>
            </a:r>
            <a:r>
              <a:rPr lang="en-US" dirty="0" smtClean="0"/>
              <a:t/>
            </a:r>
            <a:br>
              <a:rPr lang="en-US" dirty="0" smtClean="0"/>
            </a:br>
            <a:endParaRPr lang="en-US" sz="2400"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2133600"/>
            <a:ext cx="8534400" cy="4605410"/>
          </a:xfrm>
          <a:prstGeom prst="rect">
            <a:avLst/>
          </a:prstGeom>
        </p:spPr>
      </p:pic>
      <p:sp>
        <p:nvSpPr>
          <p:cNvPr id="5" name="Flowchart: Punched Tape 4"/>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166971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90182656"/>
              </p:ext>
            </p:extLst>
          </p:nvPr>
        </p:nvGraphicFramePr>
        <p:xfrm>
          <a:off x="228600" y="2743200"/>
          <a:ext cx="8077200" cy="270256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dirty="0" smtClean="0"/>
                        <a:t>A</a:t>
                      </a:r>
                      <a:endParaRPr lang="en-US" dirty="0"/>
                    </a:p>
                  </a:txBody>
                  <a:tcPr/>
                </a:tc>
                <a:tc>
                  <a:txBody>
                    <a:bodyPr/>
                    <a:lstStyle/>
                    <a:p>
                      <a:r>
                        <a:rPr lang="en-US" dirty="0" smtClean="0"/>
                        <a:t>B</a:t>
                      </a:r>
                      <a:endParaRPr lang="en-US" dirty="0"/>
                    </a:p>
                  </a:txBody>
                  <a:tcPr/>
                </a:tc>
              </a:tr>
              <a:tr h="370840">
                <a:tc>
                  <a:txBody>
                    <a:bodyPr/>
                    <a:lstStyle/>
                    <a:p>
                      <a:r>
                        <a:rPr lang="en-US" dirty="0" smtClean="0"/>
                        <a:t>i)</a:t>
                      </a:r>
                      <a:r>
                        <a:rPr lang="en-US" baseline="0" dirty="0" smtClean="0"/>
                        <a:t> </a:t>
                      </a:r>
                      <a:r>
                        <a:rPr lang="en-US" dirty="0" smtClean="0"/>
                        <a:t>Jewish</a:t>
                      </a:r>
                      <a:r>
                        <a:rPr lang="en-US" baseline="0" dirty="0" smtClean="0"/>
                        <a:t> diaspora</a:t>
                      </a:r>
                      <a:endParaRPr lang="en-US" dirty="0"/>
                    </a:p>
                  </a:txBody>
                  <a:tcPr/>
                </a:tc>
                <a:tc>
                  <a:txBody>
                    <a:bodyPr/>
                    <a:lstStyle/>
                    <a:p>
                      <a:r>
                        <a:rPr lang="en-US" dirty="0" smtClean="0"/>
                        <a:t>a) Forced</a:t>
                      </a:r>
                      <a:r>
                        <a:rPr lang="en-US" baseline="0" dirty="0" smtClean="0"/>
                        <a:t> to leave.</a:t>
                      </a:r>
                      <a:endParaRPr lang="en-US" dirty="0"/>
                    </a:p>
                  </a:txBody>
                  <a:tcPr/>
                </a:tc>
              </a:tr>
              <a:tr h="477520">
                <a:tc>
                  <a:txBody>
                    <a:bodyPr/>
                    <a:lstStyle/>
                    <a:p>
                      <a:r>
                        <a:rPr lang="en-US" dirty="0" smtClean="0"/>
                        <a:t>ii) Aryan diaspora</a:t>
                      </a:r>
                      <a:endParaRPr lang="en-US" dirty="0"/>
                    </a:p>
                  </a:txBody>
                  <a:tcPr/>
                </a:tc>
                <a:tc>
                  <a:txBody>
                    <a:bodyPr/>
                    <a:lstStyle/>
                    <a:p>
                      <a:r>
                        <a:rPr lang="en-US" dirty="0" smtClean="0"/>
                        <a:t>b)Unknown</a:t>
                      </a:r>
                      <a:r>
                        <a:rPr lang="en-US" baseline="0" dirty="0" smtClean="0"/>
                        <a:t> reason</a:t>
                      </a:r>
                      <a:endParaRPr lang="en-US" dirty="0"/>
                    </a:p>
                  </a:txBody>
                  <a:tcPr/>
                </a:tc>
              </a:tr>
              <a:tr h="370840">
                <a:tc>
                  <a:txBody>
                    <a:bodyPr/>
                    <a:lstStyle/>
                    <a:p>
                      <a:r>
                        <a:rPr lang="en-US" dirty="0" smtClean="0"/>
                        <a:t>iii) Palestinian diaspora </a:t>
                      </a:r>
                      <a:endParaRPr lang="en-US" dirty="0"/>
                    </a:p>
                  </a:txBody>
                  <a:tcPr/>
                </a:tc>
                <a:tc>
                  <a:txBody>
                    <a:bodyPr/>
                    <a:lstStyle/>
                    <a:p>
                      <a:r>
                        <a:rPr lang="en-US" dirty="0" smtClean="0"/>
                        <a:t>c) war</a:t>
                      </a:r>
                      <a:endParaRPr lang="en-US" dirty="0"/>
                    </a:p>
                  </a:txBody>
                  <a:tcPr/>
                </a:tc>
              </a:tr>
              <a:tr h="370840">
                <a:tc>
                  <a:txBody>
                    <a:bodyPr/>
                    <a:lstStyle/>
                    <a:p>
                      <a:r>
                        <a:rPr lang="en-US" dirty="0" smtClean="0"/>
                        <a:t>iv) Diaspora</a:t>
                      </a:r>
                      <a:r>
                        <a:rPr lang="en-US" baseline="0" dirty="0" smtClean="0"/>
                        <a:t> in African countries</a:t>
                      </a:r>
                      <a:endParaRPr lang="en-US" dirty="0"/>
                    </a:p>
                  </a:txBody>
                  <a:tcPr/>
                </a:tc>
                <a:tc>
                  <a:txBody>
                    <a:bodyPr/>
                    <a:lstStyle/>
                    <a:p>
                      <a:r>
                        <a:rPr lang="en-US" dirty="0" smtClean="0"/>
                        <a:t>d) War and natural calamities</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1828800" y="1295400"/>
            <a:ext cx="3657600" cy="707886"/>
          </a:xfrm>
          <a:prstGeom prst="rect">
            <a:avLst/>
          </a:prstGeom>
          <a:noFill/>
        </p:spPr>
        <p:txBody>
          <a:bodyPr wrap="square" rtlCol="0">
            <a:spAutoFit/>
          </a:bodyPr>
          <a:lstStyle/>
          <a:p>
            <a:r>
              <a:rPr lang="en-US" sz="4000" dirty="0" smtClean="0">
                <a:solidFill>
                  <a:srgbClr val="FF0000"/>
                </a:solidFill>
              </a:rPr>
              <a:t>Answers</a:t>
            </a:r>
            <a:endParaRPr lang="en-US" sz="4000" dirty="0">
              <a:solidFill>
                <a:srgbClr val="FF0000"/>
              </a:solidFill>
            </a:endParaRPr>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208462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28600"/>
            <a:ext cx="7772400" cy="2450592"/>
          </a:xfrm>
        </p:spPr>
        <p:txBody>
          <a:bodyPr/>
          <a:lstStyle/>
          <a:p>
            <a:pPr algn="ctr"/>
            <a:r>
              <a:rPr lang="en-US" dirty="0" smtClean="0"/>
              <a:t>Summary</a:t>
            </a:r>
            <a:br>
              <a:rPr lang="en-US" dirty="0" smtClean="0"/>
            </a:br>
            <a:r>
              <a:rPr lang="en-US" dirty="0"/>
              <a:t/>
            </a:r>
            <a:br>
              <a:rPr lang="en-US" dirty="0"/>
            </a:br>
            <a:endParaRPr lang="en-US" dirty="0"/>
          </a:p>
        </p:txBody>
      </p:sp>
      <p:sp>
        <p:nvSpPr>
          <p:cNvPr id="3" name="Text Placeholder 2"/>
          <p:cNvSpPr>
            <a:spLocks noGrp="1"/>
          </p:cNvSpPr>
          <p:nvPr>
            <p:ph type="body" idx="1"/>
          </p:nvPr>
        </p:nvSpPr>
        <p:spPr>
          <a:xfrm>
            <a:off x="530352" y="1905000"/>
            <a:ext cx="7772400" cy="2309376"/>
          </a:xfrm>
        </p:spPr>
        <p:txBody>
          <a:bodyPr>
            <a:noAutofit/>
          </a:bodyPr>
          <a:lstStyle/>
          <a:p>
            <a:pPr algn="just"/>
            <a:r>
              <a:rPr lang="en-US" sz="2400" dirty="0" smtClean="0"/>
              <a:t>Though diaspora is a very known issue now a days, it has been seen in the history from the ancient time. People have to leave their mother land for many reasons. Sometimes they are forced to leave and in some cases they choose to leave their home land and go the developed country for better living. What might be the reason, they never forget their mother land and own culture. They </a:t>
            </a:r>
            <a:r>
              <a:rPr lang="en-US" sz="2400" dirty="0" err="1" smtClean="0"/>
              <a:t>practise</a:t>
            </a:r>
            <a:r>
              <a:rPr lang="en-US" sz="2400" dirty="0" smtClean="0"/>
              <a:t> it in the country where they are settled. </a:t>
            </a:r>
          </a:p>
          <a:p>
            <a:pPr algn="just"/>
            <a:r>
              <a:rPr lang="en-US" sz="2400" dirty="0" smtClean="0"/>
              <a:t>In the recent times, globalization is considered the main reason of diaspora through out the world.</a:t>
            </a:r>
            <a:endParaRPr lang="en-US" sz="2400" dirty="0"/>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239071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Evalution</a:t>
            </a:r>
            <a:endParaRPr lang="en-US" dirty="0"/>
          </a:p>
        </p:txBody>
      </p:sp>
      <p:sp>
        <p:nvSpPr>
          <p:cNvPr id="3" name="Content Placeholder 2"/>
          <p:cNvSpPr>
            <a:spLocks noGrp="1"/>
          </p:cNvSpPr>
          <p:nvPr>
            <p:ph idx="1"/>
          </p:nvPr>
        </p:nvSpPr>
        <p:spPr/>
        <p:txBody>
          <a:bodyPr/>
          <a:lstStyle/>
          <a:p>
            <a:r>
              <a:rPr lang="en-US" dirty="0" smtClean="0"/>
              <a:t>Describe diaspora in short.</a:t>
            </a:r>
          </a:p>
          <a:p>
            <a:r>
              <a:rPr lang="en-US" dirty="0" smtClean="0"/>
              <a:t>What is the main reason of diaspora in the current world?</a:t>
            </a:r>
          </a:p>
          <a:p>
            <a:r>
              <a:rPr lang="en-US" dirty="0" smtClean="0"/>
              <a:t>What might be the reasons of diaspora?</a:t>
            </a:r>
          </a:p>
          <a:p>
            <a:r>
              <a:rPr lang="en-US" dirty="0" smtClean="0"/>
              <a:t>Why do the African people tend to move away from their mother lands?</a:t>
            </a:r>
          </a:p>
          <a:p>
            <a:r>
              <a:rPr lang="en-US" dirty="0" smtClean="0"/>
              <a:t>What happened in Palestine? </a:t>
            </a:r>
            <a:endParaRPr lang="en-US" dirty="0"/>
          </a:p>
        </p:txBody>
      </p:sp>
    </p:spTree>
    <p:extLst>
      <p:ext uri="{BB962C8B-B14F-4D97-AF65-F5344CB8AC3E}">
        <p14:creationId xmlns:p14="http://schemas.microsoft.com/office/powerpoint/2010/main" xmlns="" val="32522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circle(in)">
                                      <p:cBhvr>
                                        <p:cTn id="3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447800"/>
            <a:ext cx="6172200" cy="2800767"/>
          </a:xfrm>
          <a:prstGeom prst="rect">
            <a:avLst/>
          </a:prstGeom>
          <a:noFill/>
        </p:spPr>
        <p:txBody>
          <a:bodyPr wrap="square" rtlCol="0">
            <a:spAutoFit/>
          </a:bodyPr>
          <a:lstStyle/>
          <a:p>
            <a:pPr algn="ctr"/>
            <a:r>
              <a:rPr lang="en-US" sz="4400" dirty="0" smtClean="0">
                <a:solidFill>
                  <a:srgbClr val="00B0F0"/>
                </a:solidFill>
                <a:latin typeface="Bauhaus 93" pitchFamily="82" charset="0"/>
              </a:rPr>
              <a:t>Home work</a:t>
            </a:r>
          </a:p>
          <a:p>
            <a:pPr algn="ctr"/>
            <a:endParaRPr lang="en-US" sz="4400" dirty="0" smtClean="0">
              <a:solidFill>
                <a:srgbClr val="00B0F0"/>
              </a:solidFill>
              <a:latin typeface="Bauhaus 93" pitchFamily="82" charset="0"/>
            </a:endParaRPr>
          </a:p>
          <a:p>
            <a:pPr algn="ctr"/>
            <a:r>
              <a:rPr lang="en-US" sz="4400" dirty="0" smtClean="0">
                <a:solidFill>
                  <a:srgbClr val="00B0F0"/>
                </a:solidFill>
                <a:latin typeface="Bauhaus 93" pitchFamily="82" charset="0"/>
              </a:rPr>
              <a:t>1. </a:t>
            </a:r>
            <a:r>
              <a:rPr lang="en-US" sz="4400" dirty="0" smtClean="0">
                <a:solidFill>
                  <a:srgbClr val="C00000"/>
                </a:solidFill>
                <a:latin typeface="Bauhaus 93" pitchFamily="82" charset="0"/>
              </a:rPr>
              <a:t>Write a paragraph on diaspora</a:t>
            </a:r>
            <a:r>
              <a:rPr lang="en-US" dirty="0" smtClean="0">
                <a:solidFill>
                  <a:srgbClr val="C00000"/>
                </a:solidFill>
                <a:latin typeface="Bauhaus 93" pitchFamily="82" charset="0"/>
              </a:rPr>
              <a:t>.</a:t>
            </a:r>
            <a:endParaRPr lang="en-US" dirty="0">
              <a:solidFill>
                <a:srgbClr val="C00000"/>
              </a:solidFill>
              <a:latin typeface="Bauhaus 93" pitchFamily="82" charset="0"/>
            </a:endParaRPr>
          </a:p>
        </p:txBody>
      </p:sp>
      <p:sp>
        <p:nvSpPr>
          <p:cNvPr id="3" name="Flowchart: Punched Tape 2"/>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333162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752600"/>
            <a:ext cx="7315200" cy="2800767"/>
          </a:xfrm>
          <a:prstGeom prst="rect">
            <a:avLst/>
          </a:prstGeom>
          <a:noFill/>
        </p:spPr>
        <p:txBody>
          <a:bodyPr wrap="square" rtlCol="0">
            <a:spAutoFit/>
          </a:bodyPr>
          <a:lstStyle/>
          <a:p>
            <a:pPr algn="ctr"/>
            <a:r>
              <a:rPr lang="en-US" sz="8800" dirty="0" smtClean="0">
                <a:solidFill>
                  <a:srgbClr val="FF0000"/>
                </a:solidFill>
                <a:latin typeface="Bauhaus 93" pitchFamily="82" charset="0"/>
              </a:rPr>
              <a:t>Thank you</a:t>
            </a:r>
          </a:p>
          <a:p>
            <a:pPr algn="ctr"/>
            <a:r>
              <a:rPr lang="en-US" sz="8800" dirty="0" smtClean="0">
                <a:solidFill>
                  <a:srgbClr val="00B050"/>
                </a:solidFill>
                <a:latin typeface="Bauhaus 93" pitchFamily="82" charset="0"/>
              </a:rPr>
              <a:t>Good bye.</a:t>
            </a:r>
            <a:endParaRPr lang="en-US" sz="8800" dirty="0">
              <a:solidFill>
                <a:srgbClr val="00B050"/>
              </a:solidFill>
              <a:latin typeface="Bauhaus 93" pitchFamily="82" charset="0"/>
            </a:endParaRPr>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340985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8153400" cy="1828800"/>
          </a:xfrm>
        </p:spPr>
        <p:txBody>
          <a:bodyPr>
            <a:normAutofit fontScale="90000"/>
          </a:bodyPr>
          <a:lstStyle/>
          <a:p>
            <a:pPr marL="0" indent="0"/>
            <a:r>
              <a:rPr lang="en-US" u="sng" dirty="0" smtClean="0"/>
              <a:t/>
            </a:r>
            <a:br>
              <a:rPr lang="en-US" u="sng" dirty="0" smtClean="0"/>
            </a:br>
            <a:r>
              <a:rPr lang="en-US" u="sng" dirty="0"/>
              <a:t/>
            </a:r>
            <a:br>
              <a:rPr lang="en-US" u="sng" dirty="0"/>
            </a:br>
            <a:r>
              <a:rPr lang="en-US" u="sng" dirty="0" smtClean="0"/>
              <a:t/>
            </a:r>
            <a:br>
              <a:rPr lang="en-US" u="sng" dirty="0" smtClean="0"/>
            </a:br>
            <a:r>
              <a:rPr lang="en-US" u="sng" dirty="0"/>
              <a:t/>
            </a:r>
            <a:br>
              <a:rPr lang="en-US" u="sng" dirty="0"/>
            </a:br>
            <a:r>
              <a:rPr lang="en-US" u="sng" dirty="0" err="1" smtClean="0"/>
              <a:t>Shubhashish</a:t>
            </a:r>
            <a:r>
              <a:rPr lang="en-US" u="sng" dirty="0" smtClean="0"/>
              <a:t> </a:t>
            </a:r>
            <a:r>
              <a:rPr lang="en-US" u="sng" dirty="0"/>
              <a:t>Das</a:t>
            </a:r>
            <a:r>
              <a:rPr lang="en-US" dirty="0"/>
              <a:t/>
            </a:r>
            <a:br>
              <a:rPr lang="en-US" dirty="0"/>
            </a:br>
            <a:r>
              <a:rPr lang="en-US" sz="6000" dirty="0"/>
              <a:t>Lecturer in English</a:t>
            </a:r>
            <a:br>
              <a:rPr lang="en-US" sz="6000" dirty="0"/>
            </a:br>
            <a:endParaRPr lang="en-US" dirty="0"/>
          </a:p>
        </p:txBody>
      </p:sp>
      <p:sp>
        <p:nvSpPr>
          <p:cNvPr id="3" name="Subtitle 2"/>
          <p:cNvSpPr>
            <a:spLocks noGrp="1"/>
          </p:cNvSpPr>
          <p:nvPr>
            <p:ph type="subTitle" idx="1"/>
          </p:nvPr>
        </p:nvSpPr>
        <p:spPr/>
        <p:txBody>
          <a:bodyPr>
            <a:normAutofit/>
          </a:bodyPr>
          <a:lstStyle/>
          <a:p>
            <a:r>
              <a:rPr lang="en-US" sz="3600" dirty="0" smtClean="0">
                <a:solidFill>
                  <a:srgbClr val="FFFF00"/>
                </a:solidFill>
              </a:rPr>
              <a:t>Govt. </a:t>
            </a:r>
            <a:r>
              <a:rPr lang="en-US" sz="3600" dirty="0" err="1" smtClean="0">
                <a:solidFill>
                  <a:srgbClr val="FFFF00"/>
                </a:solidFill>
              </a:rPr>
              <a:t>Iqbal</a:t>
            </a:r>
            <a:r>
              <a:rPr lang="en-US" sz="3600" dirty="0" smtClean="0">
                <a:solidFill>
                  <a:srgbClr val="FFFF00"/>
                </a:solidFill>
              </a:rPr>
              <a:t> </a:t>
            </a:r>
            <a:r>
              <a:rPr lang="en-US" sz="3600" dirty="0">
                <a:solidFill>
                  <a:srgbClr val="FFFF00"/>
                </a:solidFill>
              </a:rPr>
              <a:t>Memorial Degree College</a:t>
            </a:r>
            <a:br>
              <a:rPr lang="en-US" sz="3600" dirty="0">
                <a:solidFill>
                  <a:srgbClr val="FFFF00"/>
                </a:solidFill>
              </a:rPr>
            </a:br>
            <a:r>
              <a:rPr lang="en-US" sz="3600" dirty="0" err="1" smtClean="0">
                <a:solidFill>
                  <a:srgbClr val="FFFF00"/>
                </a:solidFill>
              </a:rPr>
              <a:t>Dagonbhuiyan</a:t>
            </a:r>
            <a:r>
              <a:rPr lang="en-US" sz="3600" dirty="0">
                <a:solidFill>
                  <a:srgbClr val="FFFF00"/>
                </a:solidFill>
              </a:rPr>
              <a:t>, </a:t>
            </a:r>
            <a:r>
              <a:rPr lang="en-US" sz="3600" dirty="0" err="1">
                <a:solidFill>
                  <a:srgbClr val="FFFF00"/>
                </a:solidFill>
              </a:rPr>
              <a:t>Feni</a:t>
            </a:r>
            <a:r>
              <a:rPr lang="en-US" sz="3600" dirty="0">
                <a:solidFill>
                  <a:srgbClr val="FFFF00"/>
                </a:solidFill>
              </a:rPr>
              <a:t/>
            </a:r>
            <a:br>
              <a:rPr lang="en-US" sz="3600" dirty="0">
                <a:solidFill>
                  <a:srgbClr val="FFFF00"/>
                </a:solidFill>
              </a:rPr>
            </a:br>
            <a:endParaRPr lang="en-US" sz="3600" dirty="0">
              <a:solidFill>
                <a:srgbClr val="FFFF00"/>
              </a:solidFill>
            </a:endParaRPr>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12125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spora 3.jpg"/>
          <p:cNvPicPr>
            <a:picLocks noChangeAspect="1"/>
          </p:cNvPicPr>
          <p:nvPr/>
        </p:nvPicPr>
        <p:blipFill>
          <a:blip r:embed="rId2"/>
          <a:stretch>
            <a:fillRect/>
          </a:stretch>
        </p:blipFill>
        <p:spPr>
          <a:xfrm>
            <a:off x="4876800" y="457200"/>
            <a:ext cx="3810000" cy="207901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62841" y="477982"/>
            <a:ext cx="3048000" cy="22830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876801" y="3352798"/>
            <a:ext cx="3810000" cy="251460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81000" y="3505200"/>
            <a:ext cx="3257550" cy="2590800"/>
          </a:xfrm>
          <a:prstGeom prst="rect">
            <a:avLst/>
          </a:prstGeom>
        </p:spPr>
      </p:pic>
      <p:sp>
        <p:nvSpPr>
          <p:cNvPr id="6" name="TextBox 5"/>
          <p:cNvSpPr txBox="1"/>
          <p:nvPr/>
        </p:nvSpPr>
        <p:spPr>
          <a:xfrm>
            <a:off x="1143000" y="2971800"/>
            <a:ext cx="1371600" cy="380998"/>
          </a:xfrm>
          <a:prstGeom prst="rect">
            <a:avLst/>
          </a:prstGeom>
          <a:noFill/>
        </p:spPr>
        <p:txBody>
          <a:bodyPr wrap="square" rtlCol="0">
            <a:spAutoFit/>
          </a:bodyPr>
          <a:lstStyle/>
          <a:p>
            <a:r>
              <a:rPr lang="en-US" dirty="0" smtClean="0"/>
              <a:t>Picture: 1</a:t>
            </a:r>
            <a:endParaRPr lang="en-US" dirty="0"/>
          </a:p>
        </p:txBody>
      </p:sp>
      <p:sp>
        <p:nvSpPr>
          <p:cNvPr id="7" name="TextBox 6"/>
          <p:cNvSpPr txBox="1"/>
          <p:nvPr/>
        </p:nvSpPr>
        <p:spPr>
          <a:xfrm>
            <a:off x="6096001" y="2778357"/>
            <a:ext cx="1371600" cy="380998"/>
          </a:xfrm>
          <a:prstGeom prst="rect">
            <a:avLst/>
          </a:prstGeom>
          <a:noFill/>
        </p:spPr>
        <p:txBody>
          <a:bodyPr wrap="square" rtlCol="0">
            <a:spAutoFit/>
          </a:bodyPr>
          <a:lstStyle/>
          <a:p>
            <a:r>
              <a:rPr lang="en-US" dirty="0" smtClean="0"/>
              <a:t>Picture: 2</a:t>
            </a:r>
            <a:endParaRPr lang="en-US" dirty="0"/>
          </a:p>
        </p:txBody>
      </p:sp>
      <p:sp>
        <p:nvSpPr>
          <p:cNvPr id="8" name="TextBox 7"/>
          <p:cNvSpPr txBox="1"/>
          <p:nvPr/>
        </p:nvSpPr>
        <p:spPr>
          <a:xfrm>
            <a:off x="1143000" y="6289962"/>
            <a:ext cx="1371600" cy="380998"/>
          </a:xfrm>
          <a:prstGeom prst="rect">
            <a:avLst/>
          </a:prstGeom>
          <a:noFill/>
        </p:spPr>
        <p:txBody>
          <a:bodyPr wrap="square" rtlCol="0">
            <a:spAutoFit/>
          </a:bodyPr>
          <a:lstStyle/>
          <a:p>
            <a:r>
              <a:rPr lang="en-US" dirty="0" smtClean="0"/>
              <a:t>Picture: 3</a:t>
            </a:r>
            <a:endParaRPr lang="en-US" dirty="0"/>
          </a:p>
        </p:txBody>
      </p:sp>
      <p:sp>
        <p:nvSpPr>
          <p:cNvPr id="9" name="TextBox 8"/>
          <p:cNvSpPr txBox="1"/>
          <p:nvPr/>
        </p:nvSpPr>
        <p:spPr>
          <a:xfrm>
            <a:off x="6096001" y="6096000"/>
            <a:ext cx="1371600" cy="380998"/>
          </a:xfrm>
          <a:prstGeom prst="rect">
            <a:avLst/>
          </a:prstGeom>
          <a:noFill/>
        </p:spPr>
        <p:txBody>
          <a:bodyPr wrap="square" rtlCol="0">
            <a:spAutoFit/>
          </a:bodyPr>
          <a:lstStyle/>
          <a:p>
            <a:r>
              <a:rPr lang="en-US" dirty="0" smtClean="0"/>
              <a:t>Picture: 4</a:t>
            </a:r>
            <a:endParaRPr lang="en-US" dirty="0"/>
          </a:p>
        </p:txBody>
      </p:sp>
      <p:sp>
        <p:nvSpPr>
          <p:cNvPr id="10" name="Flowchart: Punched Tape 9"/>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198492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Today’s topic </a:t>
            </a:r>
            <a:r>
              <a:rPr lang="en-US" sz="6600" dirty="0" smtClean="0"/>
              <a:t>is</a:t>
            </a:r>
            <a:endParaRPr lang="en-US" sz="6600" dirty="0"/>
          </a:p>
        </p:txBody>
      </p:sp>
      <p:sp>
        <p:nvSpPr>
          <p:cNvPr id="3" name="Text Placeholder 2"/>
          <p:cNvSpPr>
            <a:spLocks noGrp="1"/>
          </p:cNvSpPr>
          <p:nvPr>
            <p:ph type="body" idx="1"/>
          </p:nvPr>
        </p:nvSpPr>
        <p:spPr>
          <a:xfrm>
            <a:off x="530352" y="2704664"/>
            <a:ext cx="7772400" cy="3315136"/>
          </a:xfrm>
        </p:spPr>
        <p:txBody>
          <a:bodyPr>
            <a:normAutofit/>
          </a:bodyPr>
          <a:lstStyle/>
          <a:p>
            <a:r>
              <a:rPr lang="en-US" sz="12000" dirty="0" smtClean="0"/>
              <a:t>DIASPORA</a:t>
            </a:r>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10766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9625"/>
            <a:ext cx="7239000" cy="6463308"/>
          </a:xfrm>
          <a:prstGeom prst="rect">
            <a:avLst/>
          </a:prstGeom>
        </p:spPr>
        <p:txBody>
          <a:bodyPr wrap="square">
            <a:spAutoFit/>
          </a:bodyPr>
          <a:lstStyle/>
          <a:p>
            <a:pPr lvl="2" algn="ctr">
              <a:buNone/>
            </a:pPr>
            <a:r>
              <a:rPr lang="en-US" sz="5400" b="1" dirty="0"/>
              <a:t>Learning </a:t>
            </a:r>
            <a:r>
              <a:rPr lang="en-US" sz="5400" b="1" dirty="0" smtClean="0"/>
              <a:t>outcome</a:t>
            </a:r>
          </a:p>
          <a:p>
            <a:pPr lvl="2" algn="ctr">
              <a:buNone/>
            </a:pPr>
            <a:endParaRPr lang="en-US" sz="3600" b="1" dirty="0"/>
          </a:p>
          <a:p>
            <a:pPr lvl="2" algn="ctr">
              <a:buNone/>
            </a:pPr>
            <a:endParaRPr lang="en-US" sz="3600" b="1" dirty="0" smtClean="0"/>
          </a:p>
          <a:p>
            <a:pPr lvl="2" algn="ctr">
              <a:buNone/>
            </a:pPr>
            <a:endParaRPr lang="en-US" sz="3600" b="1" dirty="0"/>
          </a:p>
          <a:p>
            <a:pPr algn="ctr">
              <a:buNone/>
            </a:pPr>
            <a:r>
              <a:rPr lang="en-US" sz="3600" dirty="0">
                <a:solidFill>
                  <a:srgbClr val="FF0000"/>
                </a:solidFill>
              </a:rPr>
              <a:t>The learners will be able to </a:t>
            </a:r>
            <a:r>
              <a:rPr lang="en-US" sz="3600" dirty="0" smtClean="0">
                <a:solidFill>
                  <a:srgbClr val="FF0000"/>
                </a:solidFill>
              </a:rPr>
              <a:t>describe </a:t>
            </a:r>
            <a:r>
              <a:rPr lang="en-US" sz="3600" dirty="0" smtClean="0">
                <a:solidFill>
                  <a:srgbClr val="FF0000"/>
                </a:solidFill>
              </a:rPr>
              <a:t>&gt;</a:t>
            </a:r>
            <a:r>
              <a:rPr lang="en-US" sz="3600" b="1" dirty="0" smtClean="0">
                <a:solidFill>
                  <a:schemeClr val="accent5">
                    <a:lumMod val="75000"/>
                  </a:schemeClr>
                </a:solidFill>
              </a:rPr>
              <a:t>Definition of Diasporas</a:t>
            </a:r>
            <a:endParaRPr lang="en-US" sz="3600" b="1" dirty="0" smtClean="0">
              <a:solidFill>
                <a:schemeClr val="accent5">
                  <a:lumMod val="75000"/>
                </a:schemeClr>
              </a:solidFill>
            </a:endParaRPr>
          </a:p>
          <a:p>
            <a:pPr algn="ctr">
              <a:buNone/>
            </a:pPr>
            <a:r>
              <a:rPr lang="en-US" sz="3600" dirty="0" smtClean="0">
                <a:solidFill>
                  <a:srgbClr val="FF0000"/>
                </a:solidFill>
              </a:rPr>
              <a:t> </a:t>
            </a:r>
            <a:r>
              <a:rPr lang="en-US" sz="3600" dirty="0" smtClean="0">
                <a:solidFill>
                  <a:srgbClr val="FF0000"/>
                </a:solidFill>
              </a:rPr>
              <a:t>&gt;</a:t>
            </a:r>
            <a:r>
              <a:rPr lang="en-US" sz="3600" b="1" dirty="0" smtClean="0">
                <a:solidFill>
                  <a:srgbClr val="7030A0"/>
                </a:solidFill>
              </a:rPr>
              <a:t>The </a:t>
            </a:r>
            <a:r>
              <a:rPr lang="en-US" sz="3600" b="1" dirty="0">
                <a:solidFill>
                  <a:srgbClr val="7030A0"/>
                </a:solidFill>
              </a:rPr>
              <a:t>diasporas and their </a:t>
            </a:r>
            <a:r>
              <a:rPr lang="en-US" sz="3600" b="1" dirty="0" smtClean="0">
                <a:solidFill>
                  <a:srgbClr val="7030A0"/>
                </a:solidFill>
              </a:rPr>
              <a:t>reasons.</a:t>
            </a:r>
          </a:p>
          <a:p>
            <a:pPr algn="ctr">
              <a:buNone/>
            </a:pPr>
            <a:r>
              <a:rPr lang="en-US" sz="3600" dirty="0" smtClean="0">
                <a:solidFill>
                  <a:srgbClr val="FF0000"/>
                </a:solidFill>
              </a:rPr>
              <a:t>&gt;Ways of answering questions.</a:t>
            </a:r>
          </a:p>
          <a:p>
            <a:pPr algn="ctr">
              <a:buNone/>
            </a:pPr>
            <a:r>
              <a:rPr lang="en-US" sz="3600" dirty="0" smtClean="0">
                <a:solidFill>
                  <a:srgbClr val="FF0000"/>
                </a:solidFill>
              </a:rPr>
              <a:t>&gt; Summary writing. </a:t>
            </a:r>
            <a:endParaRPr lang="en-US" sz="3600" b="1" dirty="0" smtClean="0">
              <a:solidFill>
                <a:srgbClr val="7030A0"/>
              </a:solidFill>
            </a:endParaRPr>
          </a:p>
          <a:p>
            <a:pPr algn="ctr">
              <a:buNone/>
            </a:pPr>
            <a:endParaRPr lang="en-US" sz="3600" b="1" dirty="0">
              <a:solidFill>
                <a:srgbClr val="7030A0"/>
              </a:solidFill>
            </a:endParaRPr>
          </a:p>
        </p:txBody>
      </p:sp>
      <p:sp>
        <p:nvSpPr>
          <p:cNvPr id="3" name="Flowchart: Punched Tape 2"/>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412539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task</a:t>
            </a:r>
            <a:endParaRPr lang="en-US" dirty="0"/>
          </a:p>
        </p:txBody>
      </p:sp>
      <p:sp>
        <p:nvSpPr>
          <p:cNvPr id="3" name="TextBox 2"/>
          <p:cNvSpPr txBox="1"/>
          <p:nvPr/>
        </p:nvSpPr>
        <p:spPr>
          <a:xfrm>
            <a:off x="671944" y="2237509"/>
            <a:ext cx="7786255" cy="3108543"/>
          </a:xfrm>
          <a:prstGeom prst="rect">
            <a:avLst/>
          </a:prstGeom>
          <a:noFill/>
        </p:spPr>
        <p:txBody>
          <a:bodyPr wrap="square" rtlCol="0">
            <a:spAutoFit/>
          </a:bodyPr>
          <a:lstStyle/>
          <a:p>
            <a:r>
              <a:rPr lang="en-US" sz="2800" dirty="0" smtClean="0">
                <a:solidFill>
                  <a:srgbClr val="FF0000"/>
                </a:solidFill>
              </a:rPr>
              <a:t>Read the text and answer the following questions:</a:t>
            </a:r>
          </a:p>
          <a:p>
            <a:pPr marL="342900" indent="-342900">
              <a:buAutoNum type="arabicPeriod"/>
            </a:pPr>
            <a:r>
              <a:rPr lang="en-US" sz="2800" dirty="0" smtClean="0">
                <a:solidFill>
                  <a:schemeClr val="tx2">
                    <a:lumMod val="75000"/>
                  </a:schemeClr>
                </a:solidFill>
              </a:rPr>
              <a:t>What is Diaspora?</a:t>
            </a:r>
          </a:p>
          <a:p>
            <a:pPr marL="342900" indent="-342900">
              <a:buAutoNum type="arabicPeriod"/>
            </a:pPr>
            <a:r>
              <a:rPr lang="en-US" sz="2800" dirty="0" smtClean="0">
                <a:solidFill>
                  <a:schemeClr val="accent5">
                    <a:lumMod val="50000"/>
                  </a:schemeClr>
                </a:solidFill>
              </a:rPr>
              <a:t>Name some renowned diasporas of the world.</a:t>
            </a:r>
          </a:p>
          <a:p>
            <a:pPr marL="342900" indent="-342900">
              <a:buAutoNum type="arabicPeriod"/>
            </a:pPr>
            <a:r>
              <a:rPr lang="en-US" sz="2800" dirty="0" smtClean="0">
                <a:solidFill>
                  <a:srgbClr val="FF0000"/>
                </a:solidFill>
              </a:rPr>
              <a:t>What was the reason of Jewish Diaspora?</a:t>
            </a:r>
          </a:p>
          <a:p>
            <a:pPr marL="342900" indent="-342900">
              <a:buAutoNum type="arabicPeriod"/>
            </a:pPr>
            <a:r>
              <a:rPr lang="en-US" sz="2800" dirty="0" smtClean="0">
                <a:solidFill>
                  <a:schemeClr val="accent1">
                    <a:lumMod val="75000"/>
                  </a:schemeClr>
                </a:solidFill>
              </a:rPr>
              <a:t>Why does Palestinian Diaspora draw the attention of the world leaders?</a:t>
            </a:r>
          </a:p>
          <a:p>
            <a:pPr marL="342900" indent="-342900">
              <a:buAutoNum type="arabicPeriod"/>
            </a:pPr>
            <a:r>
              <a:rPr lang="en-US" sz="2800" dirty="0" smtClean="0">
                <a:solidFill>
                  <a:srgbClr val="7030A0"/>
                </a:solidFill>
              </a:rPr>
              <a:t>Name one diaspora related to our country</a:t>
            </a:r>
            <a:r>
              <a:rPr lang="en-US" sz="2800" dirty="0" smtClean="0"/>
              <a:t>.</a:t>
            </a:r>
            <a:endParaRPr lang="en-US" sz="2800" dirty="0"/>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40296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80">
                                          <p:stCondLst>
                                            <p:cond delay="0"/>
                                          </p:stCondLst>
                                        </p:cTn>
                                        <p:tgtEl>
                                          <p:spTgt spid="3">
                                            <p:txEl>
                                              <p:pRg st="4" end="4"/>
                                            </p:txEl>
                                          </p:spTgt>
                                        </p:tgtEl>
                                      </p:cBhvr>
                                    </p:animEffect>
                                    <p:anim calcmode="lin" valueType="num">
                                      <p:cBhvr>
                                        <p:cTn id="3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3">
                                            <p:txEl>
                                              <p:pRg st="4" end="4"/>
                                            </p:txEl>
                                          </p:spTgt>
                                        </p:tgtEl>
                                      </p:cBhvr>
                                      <p:to x="100000" y="60000"/>
                                    </p:animScale>
                                    <p:animScale>
                                      <p:cBhvr>
                                        <p:cTn id="43" dur="166" decel="50000">
                                          <p:stCondLst>
                                            <p:cond delay="676"/>
                                          </p:stCondLst>
                                        </p:cTn>
                                        <p:tgtEl>
                                          <p:spTgt spid="3">
                                            <p:txEl>
                                              <p:pRg st="4" end="4"/>
                                            </p:txEl>
                                          </p:spTgt>
                                        </p:tgtEl>
                                      </p:cBhvr>
                                      <p:to x="100000" y="100000"/>
                                    </p:animScale>
                                    <p:animScale>
                                      <p:cBhvr>
                                        <p:cTn id="44" dur="26">
                                          <p:stCondLst>
                                            <p:cond delay="1312"/>
                                          </p:stCondLst>
                                        </p:cTn>
                                        <p:tgtEl>
                                          <p:spTgt spid="3">
                                            <p:txEl>
                                              <p:pRg st="4" end="4"/>
                                            </p:txEl>
                                          </p:spTgt>
                                        </p:tgtEl>
                                      </p:cBhvr>
                                      <p:to x="100000" y="80000"/>
                                    </p:animScale>
                                    <p:animScale>
                                      <p:cBhvr>
                                        <p:cTn id="45" dur="166" decel="50000">
                                          <p:stCondLst>
                                            <p:cond delay="1338"/>
                                          </p:stCondLst>
                                        </p:cTn>
                                        <p:tgtEl>
                                          <p:spTgt spid="3">
                                            <p:txEl>
                                              <p:pRg st="4" end="4"/>
                                            </p:txEl>
                                          </p:spTgt>
                                        </p:tgtEl>
                                      </p:cBhvr>
                                      <p:to x="100000" y="100000"/>
                                    </p:animScale>
                                    <p:animScale>
                                      <p:cBhvr>
                                        <p:cTn id="46" dur="26">
                                          <p:stCondLst>
                                            <p:cond delay="1642"/>
                                          </p:stCondLst>
                                        </p:cTn>
                                        <p:tgtEl>
                                          <p:spTgt spid="3">
                                            <p:txEl>
                                              <p:pRg st="4" end="4"/>
                                            </p:txEl>
                                          </p:spTgt>
                                        </p:tgtEl>
                                      </p:cBhvr>
                                      <p:to x="100000" y="90000"/>
                                    </p:animScale>
                                    <p:animScale>
                                      <p:cBhvr>
                                        <p:cTn id="47" dur="166" decel="50000">
                                          <p:stCondLst>
                                            <p:cond delay="1668"/>
                                          </p:stCondLst>
                                        </p:cTn>
                                        <p:tgtEl>
                                          <p:spTgt spid="3">
                                            <p:txEl>
                                              <p:pRg st="4" end="4"/>
                                            </p:txEl>
                                          </p:spTgt>
                                        </p:tgtEl>
                                      </p:cBhvr>
                                      <p:to x="100000" y="100000"/>
                                    </p:animScale>
                                    <p:animScale>
                                      <p:cBhvr>
                                        <p:cTn id="48" dur="26">
                                          <p:stCondLst>
                                            <p:cond delay="1808"/>
                                          </p:stCondLst>
                                        </p:cTn>
                                        <p:tgtEl>
                                          <p:spTgt spid="3">
                                            <p:txEl>
                                              <p:pRg st="4" end="4"/>
                                            </p:txEl>
                                          </p:spTgt>
                                        </p:tgtEl>
                                      </p:cBhvr>
                                      <p:to x="100000" y="95000"/>
                                    </p:animScale>
                                    <p:animScale>
                                      <p:cBhvr>
                                        <p:cTn id="49" dur="166" decel="50000">
                                          <p:stCondLst>
                                            <p:cond delay="1834"/>
                                          </p:stCondLst>
                                        </p:cTn>
                                        <p:tgtEl>
                                          <p:spTgt spid="3">
                                            <p:txEl>
                                              <p:pRg st="4" end="4"/>
                                            </p:txEl>
                                          </p:spTgt>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additive="base">
                                        <p:cTn id="5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763000" cy="5486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dirty="0" smtClean="0"/>
              <a:t>The term </a:t>
            </a:r>
            <a:r>
              <a:rPr lang="en-US" sz="2000" dirty="0" smtClean="0"/>
              <a:t>‘Diaspora’ </a:t>
            </a:r>
            <a:r>
              <a:rPr lang="en-US" sz="2000" dirty="0" smtClean="0"/>
              <a:t>is used to refer to people who have left their homelands </a:t>
            </a:r>
            <a:r>
              <a:rPr lang="en-US" sz="2000" dirty="0" smtClean="0"/>
              <a:t>and settled </a:t>
            </a:r>
            <a:r>
              <a:rPr lang="en-US" sz="2000" dirty="0" smtClean="0"/>
              <a:t>in other parts of the world, either because they were forced to do so </a:t>
            </a:r>
            <a:r>
              <a:rPr lang="en-US" sz="2000" dirty="0" smtClean="0"/>
              <a:t>or because </a:t>
            </a:r>
            <a:r>
              <a:rPr lang="en-US" sz="2000" dirty="0" smtClean="0"/>
              <a:t>they wanted to leave on their own. The word is increasingly used for </a:t>
            </a:r>
            <a:r>
              <a:rPr lang="en-US" sz="2000" dirty="0" smtClean="0"/>
              <a:t>such people </a:t>
            </a:r>
            <a:r>
              <a:rPr lang="en-US" sz="2000" dirty="0" smtClean="0"/>
              <a:t>as a collective group and/or a community. The world has seen </a:t>
            </a:r>
            <a:r>
              <a:rPr lang="en-US" sz="2000" dirty="0" smtClean="0"/>
              <a:t>many diasporas </a:t>
            </a:r>
            <a:r>
              <a:rPr lang="en-US" sz="2000" dirty="0" smtClean="0"/>
              <a:t>but scholars have been studying the phenomenon with great interest </a:t>
            </a:r>
            <a:r>
              <a:rPr lang="en-US" sz="2000" dirty="0" smtClean="0"/>
              <a:t>only in </a:t>
            </a:r>
            <a:r>
              <a:rPr lang="en-US" sz="2000" dirty="0" smtClean="0"/>
              <a:t>recent decades</a:t>
            </a:r>
            <a:r>
              <a:rPr lang="en-US" sz="2000" dirty="0" smtClean="0"/>
              <a:t>. </a:t>
            </a:r>
          </a:p>
          <a:p>
            <a:endParaRPr lang="en-US" sz="1200" dirty="0" smtClean="0"/>
          </a:p>
          <a:p>
            <a:r>
              <a:rPr lang="en-US" sz="2000" dirty="0" smtClean="0"/>
              <a:t>Among </a:t>
            </a:r>
            <a:r>
              <a:rPr lang="en-US" sz="2000" dirty="0" smtClean="0"/>
              <a:t>the great diasporas of history is that of the Jewish people, who were </a:t>
            </a:r>
            <a:r>
              <a:rPr lang="en-US" sz="2000" dirty="0" smtClean="0"/>
              <a:t>forced to </a:t>
            </a:r>
            <a:r>
              <a:rPr lang="en-US" sz="2000" dirty="0" smtClean="0"/>
              <a:t>leave their lands in ancient times. The movement of Aryans from Central </a:t>
            </a:r>
            <a:r>
              <a:rPr lang="en-US" sz="2000" dirty="0" smtClean="0"/>
              <a:t>Europe to </a:t>
            </a:r>
            <a:r>
              <a:rPr lang="en-US" sz="2000" dirty="0" smtClean="0"/>
              <a:t>the Indian sub-continent thousands of years ago is also a noteworthy </a:t>
            </a:r>
            <a:r>
              <a:rPr lang="en-US" sz="2000" dirty="0" smtClean="0"/>
              <a:t>Diaspora, although </a:t>
            </a:r>
            <a:r>
              <a:rPr lang="en-US" sz="2000" dirty="0" smtClean="0"/>
              <a:t>the causes of this </a:t>
            </a:r>
            <a:r>
              <a:rPr lang="en-US" sz="2000" dirty="0" err="1" smtClean="0"/>
              <a:t>diaspora</a:t>
            </a:r>
            <a:r>
              <a:rPr lang="en-US" sz="2000" dirty="0" smtClean="0"/>
              <a:t> are unclear. In twentieth century history, </a:t>
            </a:r>
            <a:r>
              <a:rPr lang="en-US" sz="2000" dirty="0" smtClean="0"/>
              <a:t>the Palestinian </a:t>
            </a:r>
            <a:r>
              <a:rPr lang="en-US" sz="2000" dirty="0" err="1" smtClean="0"/>
              <a:t>diaspora</a:t>
            </a:r>
            <a:r>
              <a:rPr lang="en-US" sz="2000" dirty="0" smtClean="0"/>
              <a:t> has attracted a lot of attention and been a cause of concern </a:t>
            </a:r>
            <a:r>
              <a:rPr lang="en-US" sz="2000" dirty="0" smtClean="0"/>
              <a:t>for world </a:t>
            </a:r>
            <a:r>
              <a:rPr lang="en-US" sz="2000" dirty="0" smtClean="0"/>
              <a:t>leaders because of the plight of Palestinians. There have been </a:t>
            </a:r>
            <a:r>
              <a:rPr lang="en-US" sz="2000" dirty="0" smtClean="0"/>
              <a:t>massive diasporas </a:t>
            </a:r>
            <a:r>
              <a:rPr lang="en-US" sz="2000" dirty="0" smtClean="0"/>
              <a:t>in Africa, too, over the centuries, either because of war or because of </a:t>
            </a:r>
            <a:r>
              <a:rPr lang="en-US" sz="2000" dirty="0" smtClean="0"/>
              <a:t>the ravages </a:t>
            </a:r>
            <a:r>
              <a:rPr lang="en-US" sz="2000" dirty="0" smtClean="0"/>
              <a:t>of nature. But the chief reason why the phenomenon of </a:t>
            </a:r>
            <a:r>
              <a:rPr lang="en-US" sz="2000" dirty="0" err="1" smtClean="0"/>
              <a:t>diaspora</a:t>
            </a:r>
            <a:r>
              <a:rPr lang="en-US" sz="2000" dirty="0" smtClean="0"/>
              <a:t> is </a:t>
            </a:r>
            <a:r>
              <a:rPr lang="en-US" sz="2000" dirty="0" smtClean="0"/>
              <a:t>attracting so </a:t>
            </a:r>
            <a:r>
              <a:rPr lang="en-US" sz="2000" dirty="0" smtClean="0"/>
              <a:t>much attention now is globalization.</a:t>
            </a:r>
            <a:endParaRPr lang="en-US" sz="2000" dirty="0"/>
          </a:p>
        </p:txBody>
      </p:sp>
      <p:sp>
        <p:nvSpPr>
          <p:cNvPr id="3" name="Title 1"/>
          <p:cNvSpPr txBox="1">
            <a:spLocks/>
          </p:cNvSpPr>
          <p:nvPr/>
        </p:nvSpPr>
        <p:spPr>
          <a:xfrm>
            <a:off x="152400" y="76200"/>
            <a:ext cx="83058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C00000"/>
                </a:solidFill>
                <a:effectLst/>
                <a:uLnTx/>
                <a:uFillTx/>
                <a:latin typeface="+mj-lt"/>
                <a:ea typeface="+mj-ea"/>
                <a:cs typeface="+mj-cs"/>
              </a:rPr>
              <a:t>Read</a:t>
            </a:r>
            <a:r>
              <a:rPr kumimoji="0" lang="en-US" sz="3600" b="0" i="0" u="none" strike="noStrike" kern="1200" cap="none" spc="0" normalizeH="0" noProof="0" dirty="0" smtClean="0">
                <a:ln>
                  <a:noFill/>
                </a:ln>
                <a:solidFill>
                  <a:srgbClr val="C00000"/>
                </a:solidFill>
                <a:effectLst/>
                <a:uLnTx/>
                <a:uFillTx/>
                <a:latin typeface="+mj-lt"/>
                <a:ea typeface="+mj-ea"/>
                <a:cs typeface="+mj-cs"/>
              </a:rPr>
              <a:t> the text to answer the questions:</a:t>
            </a:r>
            <a:endParaRPr kumimoji="0" lang="en-US" sz="3600" b="0" i="0" u="none" strike="noStrike" kern="1200" cap="none" spc="0" normalizeH="0" baseline="0" noProof="0" dirty="0">
              <a:ln>
                <a:noFill/>
              </a:ln>
              <a:solidFill>
                <a:srgbClr val="C00000"/>
              </a:solidFill>
              <a:effectLst/>
              <a:uLnTx/>
              <a:uFillTx/>
              <a:latin typeface="+mj-lt"/>
              <a:ea typeface="+mj-ea"/>
              <a:cs typeface="+mj-cs"/>
            </a:endParaRPr>
          </a:p>
        </p:txBody>
      </p:sp>
      <p:sp>
        <p:nvSpPr>
          <p:cNvPr id="4" name="Flowchart: Punched Tape 3"/>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bg/>
                                          </p:spTgt>
                                        </p:tgtEl>
                                        <p:attrNameLst>
                                          <p:attrName>style.visibility</p:attrName>
                                        </p:attrNameLst>
                                      </p:cBhvr>
                                      <p:to>
                                        <p:strVal val="visible"/>
                                      </p:to>
                                    </p:set>
                                    <p:animEffect transition="in" filter="fade">
                                      <p:cBhvr>
                                        <p:cTn id="14" dur="2000"/>
                                        <p:tgtEl>
                                          <p:spTgt spid="2">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20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848600" cy="5539978"/>
          </a:xfrm>
          <a:prstGeom prst="rect">
            <a:avLst/>
          </a:prstGeom>
          <a:noFill/>
        </p:spPr>
        <p:txBody>
          <a:bodyPr wrap="square" rtlCol="0">
            <a:spAutoFit/>
          </a:bodyPr>
          <a:lstStyle/>
          <a:p>
            <a:pPr marL="342900" indent="-342900">
              <a:spcBef>
                <a:spcPts val="600"/>
              </a:spcBef>
              <a:spcAft>
                <a:spcPts val="600"/>
              </a:spcAft>
              <a:buAutoNum type="arabicPeriod"/>
            </a:pPr>
            <a:r>
              <a:rPr lang="en-US" sz="2600" dirty="0" smtClean="0">
                <a:solidFill>
                  <a:srgbClr val="C00000"/>
                </a:solidFill>
                <a:latin typeface="+mj-lt"/>
              </a:rPr>
              <a:t>DIASPORA  </a:t>
            </a:r>
            <a:r>
              <a:rPr lang="en-US" sz="2600" dirty="0">
                <a:solidFill>
                  <a:srgbClr val="C00000"/>
                </a:solidFill>
                <a:latin typeface="+mj-lt"/>
              </a:rPr>
              <a:t>means a group of people who have left their own country to live in another country</a:t>
            </a:r>
            <a:r>
              <a:rPr lang="en-US" sz="2600" dirty="0" smtClean="0">
                <a:solidFill>
                  <a:srgbClr val="C00000"/>
                </a:solidFill>
                <a:latin typeface="+mj-lt"/>
              </a:rPr>
              <a:t>.</a:t>
            </a:r>
          </a:p>
          <a:p>
            <a:pPr marL="342900" indent="-342900">
              <a:spcBef>
                <a:spcPts val="600"/>
              </a:spcBef>
              <a:spcAft>
                <a:spcPts val="600"/>
              </a:spcAft>
              <a:buAutoNum type="arabicPeriod"/>
            </a:pPr>
            <a:r>
              <a:rPr lang="en-US" sz="2400" dirty="0" smtClean="0">
                <a:solidFill>
                  <a:schemeClr val="accent5">
                    <a:lumMod val="50000"/>
                  </a:schemeClr>
                </a:solidFill>
              </a:rPr>
              <a:t>some renowned diasporas of the world </a:t>
            </a:r>
            <a:r>
              <a:rPr lang="en-US" sz="2400" dirty="0" smtClean="0">
                <a:solidFill>
                  <a:schemeClr val="accent5">
                    <a:lumMod val="50000"/>
                  </a:schemeClr>
                </a:solidFill>
              </a:rPr>
              <a:t>are </a:t>
            </a:r>
            <a:r>
              <a:rPr lang="en-US" sz="2600" dirty="0" smtClean="0">
                <a:solidFill>
                  <a:srgbClr val="00B050"/>
                </a:solidFill>
                <a:latin typeface="+mj-lt"/>
              </a:rPr>
              <a:t>Jewish </a:t>
            </a:r>
            <a:r>
              <a:rPr lang="en-US" sz="2600" dirty="0" smtClean="0">
                <a:solidFill>
                  <a:srgbClr val="00B050"/>
                </a:solidFill>
                <a:latin typeface="+mj-lt"/>
              </a:rPr>
              <a:t>diaspora, Arian diaspora, Palestinian diaspora, diaspora in African countries.</a:t>
            </a:r>
          </a:p>
          <a:p>
            <a:pPr marL="342900" indent="-342900">
              <a:spcBef>
                <a:spcPts val="600"/>
              </a:spcBef>
              <a:spcAft>
                <a:spcPts val="600"/>
              </a:spcAft>
              <a:buAutoNum type="arabicPeriod"/>
            </a:pPr>
            <a:r>
              <a:rPr lang="en-US" sz="2600" dirty="0" smtClean="0">
                <a:solidFill>
                  <a:srgbClr val="7030A0"/>
                </a:solidFill>
                <a:latin typeface="+mj-lt"/>
              </a:rPr>
              <a:t>In ancient time the Jewish were forced to leave their own land.</a:t>
            </a:r>
          </a:p>
          <a:p>
            <a:pPr marL="342900" indent="-342900">
              <a:spcBef>
                <a:spcPts val="600"/>
              </a:spcBef>
              <a:spcAft>
                <a:spcPts val="600"/>
              </a:spcAft>
              <a:buAutoNum type="arabicPeriod"/>
            </a:pPr>
            <a:r>
              <a:rPr lang="en-US" sz="2600" dirty="0" smtClean="0">
                <a:solidFill>
                  <a:schemeClr val="accent1">
                    <a:lumMod val="75000"/>
                  </a:schemeClr>
                </a:solidFill>
                <a:latin typeface="+mj-lt"/>
              </a:rPr>
              <a:t>Palestinian </a:t>
            </a:r>
            <a:r>
              <a:rPr lang="en-US" sz="2600" dirty="0">
                <a:solidFill>
                  <a:schemeClr val="accent1">
                    <a:lumMod val="75000"/>
                  </a:schemeClr>
                </a:solidFill>
                <a:latin typeface="+mj-lt"/>
              </a:rPr>
              <a:t>Diaspora </a:t>
            </a:r>
            <a:r>
              <a:rPr lang="en-US" sz="2600" dirty="0" smtClean="0">
                <a:solidFill>
                  <a:schemeClr val="accent1">
                    <a:lumMod val="75000"/>
                  </a:schemeClr>
                </a:solidFill>
                <a:latin typeface="+mj-lt"/>
              </a:rPr>
              <a:t>draws </a:t>
            </a:r>
            <a:r>
              <a:rPr lang="en-US" sz="2600" dirty="0">
                <a:solidFill>
                  <a:schemeClr val="accent1">
                    <a:lumMod val="75000"/>
                  </a:schemeClr>
                </a:solidFill>
                <a:latin typeface="+mj-lt"/>
              </a:rPr>
              <a:t>the attention of the world </a:t>
            </a:r>
            <a:r>
              <a:rPr lang="en-US" sz="2600" dirty="0" smtClean="0">
                <a:solidFill>
                  <a:schemeClr val="accent1">
                    <a:lumMod val="75000"/>
                  </a:schemeClr>
                </a:solidFill>
                <a:latin typeface="+mj-lt"/>
              </a:rPr>
              <a:t>leaders because of  t</a:t>
            </a:r>
            <a:r>
              <a:rPr lang="en-US" sz="2600" dirty="0" smtClean="0">
                <a:latin typeface="+mj-lt"/>
              </a:rPr>
              <a:t>he </a:t>
            </a:r>
            <a:r>
              <a:rPr lang="en-US" sz="2600" dirty="0">
                <a:latin typeface="+mj-lt"/>
              </a:rPr>
              <a:t>pitiable condition of the Palestinian children and </a:t>
            </a:r>
            <a:r>
              <a:rPr lang="en-US" sz="2600" dirty="0" smtClean="0">
                <a:latin typeface="+mj-lt"/>
              </a:rPr>
              <a:t>women.</a:t>
            </a:r>
          </a:p>
          <a:p>
            <a:pPr marL="342900" indent="-342900">
              <a:spcBef>
                <a:spcPts val="600"/>
              </a:spcBef>
              <a:spcAft>
                <a:spcPts val="600"/>
              </a:spcAft>
              <a:buAutoNum type="arabicPeriod"/>
            </a:pPr>
            <a:r>
              <a:rPr lang="en-US" sz="2400" dirty="0" smtClean="0">
                <a:solidFill>
                  <a:srgbClr val="7030A0"/>
                </a:solidFill>
              </a:rPr>
              <a:t>The name of </a:t>
            </a:r>
            <a:r>
              <a:rPr lang="en-US" sz="2400" dirty="0" smtClean="0">
                <a:solidFill>
                  <a:srgbClr val="7030A0"/>
                </a:solidFill>
              </a:rPr>
              <a:t>one </a:t>
            </a:r>
            <a:r>
              <a:rPr lang="en-US" sz="2400" dirty="0" err="1" smtClean="0">
                <a:solidFill>
                  <a:srgbClr val="7030A0"/>
                </a:solidFill>
              </a:rPr>
              <a:t>diaspora</a:t>
            </a:r>
            <a:r>
              <a:rPr lang="en-US" sz="2400" dirty="0" smtClean="0">
                <a:solidFill>
                  <a:srgbClr val="7030A0"/>
                </a:solidFill>
              </a:rPr>
              <a:t> related to our country </a:t>
            </a:r>
            <a:r>
              <a:rPr lang="en-US" sz="2400" dirty="0" smtClean="0">
                <a:solidFill>
                  <a:srgbClr val="7030A0"/>
                </a:solidFill>
              </a:rPr>
              <a:t>is </a:t>
            </a:r>
            <a:r>
              <a:rPr lang="en-US" sz="2600" dirty="0" err="1" smtClean="0">
                <a:solidFill>
                  <a:srgbClr val="FF0000"/>
                </a:solidFill>
                <a:latin typeface="+mj-lt"/>
              </a:rPr>
              <a:t>Rohingya</a:t>
            </a:r>
            <a:r>
              <a:rPr lang="en-US" sz="2600" dirty="0" smtClean="0">
                <a:solidFill>
                  <a:srgbClr val="FF0000"/>
                </a:solidFill>
                <a:latin typeface="+mj-lt"/>
              </a:rPr>
              <a:t> </a:t>
            </a:r>
            <a:r>
              <a:rPr lang="en-US" sz="2600" dirty="0" smtClean="0">
                <a:solidFill>
                  <a:srgbClr val="FF0000"/>
                </a:solidFill>
                <a:latin typeface="+mj-lt"/>
              </a:rPr>
              <a:t>diaspora.</a:t>
            </a:r>
            <a:endParaRPr lang="en-US" sz="2600" dirty="0">
              <a:solidFill>
                <a:srgbClr val="FF0000"/>
              </a:solidFill>
              <a:latin typeface="+mj-lt"/>
            </a:endParaRPr>
          </a:p>
        </p:txBody>
      </p:sp>
      <p:sp>
        <p:nvSpPr>
          <p:cNvPr id="3" name="Flowchart: Punched Tape 2"/>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258250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97864"/>
          </a:xfrm>
        </p:spPr>
        <p:txBody>
          <a:bodyPr>
            <a:normAutofit fontScale="90000"/>
          </a:bodyPr>
          <a:lstStyle/>
          <a:p>
            <a:pPr algn="ctr"/>
            <a:r>
              <a:rPr lang="en-US" sz="4000" dirty="0" smtClean="0">
                <a:solidFill>
                  <a:srgbClr val="FF0000"/>
                </a:solidFill>
              </a:rPr>
              <a:t>Group work</a:t>
            </a:r>
            <a:r>
              <a:rPr lang="en-US" sz="4000" dirty="0" smtClean="0"/>
              <a:t/>
            </a:r>
            <a:br>
              <a:rPr lang="en-US" sz="4000" dirty="0" smtClean="0"/>
            </a:br>
            <a:r>
              <a:rPr lang="en-US" sz="4000" dirty="0" smtClean="0"/>
              <a:t>Match the following information</a:t>
            </a:r>
            <a:endParaRPr lang="en-US" sz="4000" dirty="0"/>
          </a:p>
        </p:txBody>
      </p:sp>
      <p:sp>
        <p:nvSpPr>
          <p:cNvPr id="3" name="Text Placeholder 2"/>
          <p:cNvSpPr>
            <a:spLocks noGrp="1"/>
          </p:cNvSpPr>
          <p:nvPr>
            <p:ph type="body"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303627040"/>
              </p:ext>
            </p:extLst>
          </p:nvPr>
        </p:nvGraphicFramePr>
        <p:xfrm>
          <a:off x="228600" y="2743200"/>
          <a:ext cx="8077200" cy="340360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dirty="0" smtClean="0"/>
                        <a:t>A</a:t>
                      </a:r>
                      <a:endParaRPr lang="en-US" dirty="0"/>
                    </a:p>
                  </a:txBody>
                  <a:tcPr/>
                </a:tc>
                <a:tc>
                  <a:txBody>
                    <a:bodyPr/>
                    <a:lstStyle/>
                    <a:p>
                      <a:r>
                        <a:rPr lang="en-US" dirty="0" smtClean="0"/>
                        <a:t>B</a:t>
                      </a:r>
                      <a:endParaRPr lang="en-US" dirty="0"/>
                    </a:p>
                  </a:txBody>
                  <a:tcPr/>
                </a:tc>
              </a:tr>
              <a:tr h="370840">
                <a:tc>
                  <a:txBody>
                    <a:bodyPr/>
                    <a:lstStyle/>
                    <a:p>
                      <a:r>
                        <a:rPr lang="en-US" dirty="0" smtClean="0"/>
                        <a:t>i)</a:t>
                      </a:r>
                      <a:r>
                        <a:rPr lang="en-US" baseline="0" dirty="0" smtClean="0"/>
                        <a:t> </a:t>
                      </a:r>
                      <a:r>
                        <a:rPr lang="en-US" dirty="0" smtClean="0"/>
                        <a:t>Jewish</a:t>
                      </a:r>
                      <a:r>
                        <a:rPr lang="en-US" baseline="0" dirty="0" smtClean="0"/>
                        <a:t> diaspora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Unknown</a:t>
                      </a:r>
                      <a:r>
                        <a:rPr lang="en-US" baseline="0" dirty="0" smtClean="0"/>
                        <a:t> reason</a:t>
                      </a:r>
                      <a:endParaRPr lang="en-US" dirty="0" smtClean="0"/>
                    </a:p>
                    <a:p>
                      <a:endParaRPr lang="en-US" dirty="0"/>
                    </a:p>
                  </a:txBody>
                  <a:tcPr/>
                </a:tc>
              </a:tr>
              <a:tr h="477520">
                <a:tc>
                  <a:txBody>
                    <a:bodyPr/>
                    <a:lstStyle/>
                    <a:p>
                      <a:r>
                        <a:rPr lang="en-US" dirty="0" smtClean="0"/>
                        <a:t>ii) Aryan diaspora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Forced</a:t>
                      </a:r>
                      <a:r>
                        <a:rPr lang="en-US" baseline="0" dirty="0" smtClean="0"/>
                        <a:t> to leave.</a:t>
                      </a:r>
                      <a:endParaRPr lang="en-US" dirty="0" smtClean="0"/>
                    </a:p>
                    <a:p>
                      <a:endParaRPr lang="en-US" dirty="0"/>
                    </a:p>
                  </a:txBody>
                  <a:tcPr/>
                </a:tc>
              </a:tr>
              <a:tr h="370840">
                <a:tc>
                  <a:txBody>
                    <a:bodyPr/>
                    <a:lstStyle/>
                    <a:p>
                      <a:r>
                        <a:rPr lang="en-US" dirty="0" smtClean="0"/>
                        <a:t>iii) Palestinian diaspora </a:t>
                      </a:r>
                      <a:endParaRPr lang="en-US" dirty="0"/>
                    </a:p>
                  </a:txBody>
                  <a:tcPr/>
                </a:tc>
                <a:tc>
                  <a:txBody>
                    <a:bodyPr/>
                    <a:lstStyle/>
                    <a:p>
                      <a:r>
                        <a:rPr lang="en-US" dirty="0" smtClean="0"/>
                        <a:t>c) War and natural calamities</a:t>
                      </a:r>
                    </a:p>
                    <a:p>
                      <a:endParaRPr lang="en-US" dirty="0"/>
                    </a:p>
                  </a:txBody>
                  <a:tcPr/>
                </a:tc>
              </a:tr>
              <a:tr h="370840">
                <a:tc>
                  <a:txBody>
                    <a:bodyPr/>
                    <a:lstStyle/>
                    <a:p>
                      <a:r>
                        <a:rPr lang="en-US" dirty="0" smtClean="0"/>
                        <a:t>iv) Diaspora</a:t>
                      </a:r>
                      <a:r>
                        <a:rPr lang="en-US" baseline="0" dirty="0" smtClean="0"/>
                        <a:t> in African countries</a:t>
                      </a:r>
                      <a:endParaRPr lang="en-US" dirty="0"/>
                    </a:p>
                  </a:txBody>
                  <a:tcPr/>
                </a:tc>
                <a:tc>
                  <a:txBody>
                    <a:bodyPr/>
                    <a:lstStyle/>
                    <a:p>
                      <a:r>
                        <a:rPr lang="en-US" dirty="0" smtClean="0"/>
                        <a:t>d) war</a:t>
                      </a:r>
                      <a:endParaRPr lang="en-US" dirty="0"/>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
        <p:nvSpPr>
          <p:cNvPr id="5" name="Flowchart: Punched Tape 4"/>
          <p:cNvSpPr/>
          <p:nvPr/>
        </p:nvSpPr>
        <p:spPr>
          <a:xfrm>
            <a:off x="7543800" y="0"/>
            <a:ext cx="1600200" cy="381000"/>
          </a:xfrm>
          <a:prstGeom prst="flowChartPunchedTap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solidFill>
                  <a:srgbClr val="FFFF00"/>
                </a:solidFill>
              </a:rPr>
              <a:t>English Classes- SD</a:t>
            </a:r>
            <a:endParaRPr lang="en-US" sz="1200" b="1" dirty="0">
              <a:solidFill>
                <a:srgbClr val="FFFF00"/>
              </a:solidFill>
            </a:endParaRPr>
          </a:p>
        </p:txBody>
      </p:sp>
    </p:spTree>
    <p:extLst>
      <p:ext uri="{BB962C8B-B14F-4D97-AF65-F5344CB8AC3E}">
        <p14:creationId xmlns:p14="http://schemas.microsoft.com/office/powerpoint/2010/main" xmlns="" val="298669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TotalTime>
  <Words>691</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Welcome </vt:lpstr>
      <vt:lpstr>    Shubhashish Das Lecturer in English </vt:lpstr>
      <vt:lpstr>Slide 3</vt:lpstr>
      <vt:lpstr>Today’s topic is</vt:lpstr>
      <vt:lpstr>Slide 5</vt:lpstr>
      <vt:lpstr>Reading task</vt:lpstr>
      <vt:lpstr>Slide 7</vt:lpstr>
      <vt:lpstr>Slide 8</vt:lpstr>
      <vt:lpstr>Group work Match the following information</vt:lpstr>
      <vt:lpstr>Slide 10</vt:lpstr>
      <vt:lpstr>Summary  </vt:lpstr>
      <vt:lpstr>Evalution</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My.Pc</cp:lastModifiedBy>
  <cp:revision>85</cp:revision>
  <dcterms:created xsi:type="dcterms:W3CDTF">2017-04-24T16:00:08Z</dcterms:created>
  <dcterms:modified xsi:type="dcterms:W3CDTF">2020-06-21T13:10:52Z</dcterms:modified>
</cp:coreProperties>
</file>