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3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B69F-FB1A-40B3-84CE-4EC3954F8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3F97B-E7ED-4298-9852-C3467FC0E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1FD26-4C1B-4444-B33F-DEA993A9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5D7-E63B-406F-8E73-11D18696762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466C4-A515-40F4-8C7E-C640B133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412B0-60C2-429D-9D84-09873B54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A6B-D20D-44C3-ACFB-1D1BACCC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4B50-5F35-4459-9478-D1C86A96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C8C79-99AB-4CE4-8ADC-95BED45F9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28363-0948-4FA8-97E7-909A0E228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5D7-E63B-406F-8E73-11D18696762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8C8FD-0AE9-4790-9EBB-E1896C62F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B92DB-5750-416E-ACAC-7529C424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A6B-D20D-44C3-ACFB-1D1BACCC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5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8D954F-9EB2-46D4-8BCF-600D3D4EB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41643-A347-47E0-AE4D-7E74AB390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13191-CA11-495A-B694-64029ED8B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5D7-E63B-406F-8E73-11D18696762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0DA02-16C7-4873-A6DE-58F29867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BBA1-1EB8-4BCD-830F-8D9EB15E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A6B-D20D-44C3-ACFB-1D1BACCC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9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44A3-A58B-4A7F-885A-3040E19F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8819C-8E10-4BC1-862E-593343064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99A9-A082-42B5-A26F-F92384CE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5D7-E63B-406F-8E73-11D18696762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B6679-E932-4F41-870A-0D757C4F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CD608-4D7F-4C26-9079-161905BE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A6B-D20D-44C3-ACFB-1D1BACCC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4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7117-EB90-4F5F-BE38-EC26A3DC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DF138-E10D-4A65-9AB2-08C002A17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9F476-BB47-46F1-A3D1-75251DB4E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5D7-E63B-406F-8E73-11D18696762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5C7AD-94D8-447B-B950-7838F538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6243B-664E-455D-9898-D6DCEE5C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A6B-D20D-44C3-ACFB-1D1BACCC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2900-139D-4912-A844-E10468E75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3B5C2-D693-46A3-936F-48AFA8BD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7BAE3-0D5E-4F93-893F-32877B88B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248DC-3F76-4BB4-B4B5-9DEC5AF4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5D7-E63B-406F-8E73-11D18696762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1EEB-7B39-41DC-910B-A5274AC37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E1F27-EB49-40BF-A18B-2780BF86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A6B-D20D-44C3-ACFB-1D1BACCC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1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39D0-71FD-4E7E-87C0-D8454A6F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CADE6-4D85-49D5-8F78-1B8161C62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D10CD-0C49-4FBB-87BA-95AECF68B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E94E2-7F25-4132-841D-03939D026E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B4DA4-4ED4-4EA9-97DF-297CFCA3C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BC1FF-4716-4F51-A7E1-BE7EF13D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5D7-E63B-406F-8E73-11D18696762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997F3A-595F-49B3-A637-2C271168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99A1FB-D39B-4DC8-87C3-14979DFC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A6B-D20D-44C3-ACFB-1D1BACCC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6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C0F0-9328-4C3D-861C-A396F6A6C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66D4D-03EE-4221-85A2-64E69BB9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5D7-E63B-406F-8E73-11D18696762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3ED44-C5D6-4920-A7BD-84DF1942A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8D5A4-7D1B-45B0-9233-953804F8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A6B-D20D-44C3-ACFB-1D1BACCC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0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1615C4-7F80-45E3-A01C-E12962D06CCA}"/>
              </a:ext>
            </a:extLst>
          </p:cNvPr>
          <p:cNvSpPr/>
          <p:nvPr userDrawn="1"/>
        </p:nvSpPr>
        <p:spPr>
          <a:xfrm>
            <a:off x="0" y="-13854"/>
            <a:ext cx="12192000" cy="6858000"/>
          </a:xfrm>
          <a:prstGeom prst="rect">
            <a:avLst/>
          </a:prstGeom>
          <a:noFill/>
          <a:ln w="1365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5136">
                  <a:srgbClr val="7030A0"/>
                </a:gs>
                <a:gs pos="62000">
                  <a:srgbClr val="92D050"/>
                </a:gs>
                <a:gs pos="15926">
                  <a:srgbClr val="973184"/>
                </a:gs>
                <a:gs pos="30106">
                  <a:schemeClr val="accent2">
                    <a:lumMod val="75000"/>
                  </a:schemeClr>
                </a:gs>
                <a:gs pos="78000">
                  <a:srgbClr val="C00000"/>
                </a:gs>
                <a:gs pos="89000">
                  <a:srgbClr val="00B050"/>
                </a:gs>
                <a:gs pos="100000">
                  <a:srgbClr val="002060"/>
                </a:gs>
              </a:gsLst>
              <a:path path="circl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7705D5-8CD5-41B9-9C3E-3324D7C5319E}"/>
              </a:ext>
            </a:extLst>
          </p:cNvPr>
          <p:cNvSpPr/>
          <p:nvPr userDrawn="1"/>
        </p:nvSpPr>
        <p:spPr>
          <a:xfrm>
            <a:off x="1246909" y="6442364"/>
            <a:ext cx="9698181" cy="415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 খাতুন, সহকারী শিক্ষক (আইসিটি), লক্ষ্মীপুর দ্বিমুখী উচ্চ বিদ্যালয়, কুলিয়ারচর, কিশোরগঞ্জ।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6BA85-25F6-4CD0-83AE-B2051D2CF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4B31-6BAA-4382-AA6D-4F7061C6F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1482E-D241-422F-B754-30C161D8B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03CAF-E528-4ECF-B977-64348421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5D7-E63B-406F-8E73-11D18696762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4C99E-3751-4A26-9127-C19ECA62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21C56-CAEC-4F8D-A7B9-1B685FAF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A6B-D20D-44C3-ACFB-1D1BACCC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7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0DD6A-0EEA-4686-A087-FC01D57F1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F1C60-A48C-42AA-8935-B177C1662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D1B10-7637-4633-81B2-74FF8904C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D36D3-C058-4D27-8513-43F2B73F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5D7-E63B-406F-8E73-11D18696762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252A2-EED6-4785-B75E-9BB4B1B51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4770C-6D2A-4710-AEBA-23306E94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7DA6B-D20D-44C3-ACFB-1D1BACCC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4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CB2F86-25A8-486C-8356-CFE783ED1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36A2D-95F9-479C-814D-EF94AF8C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F0BF1-7708-4619-8E61-7A1985FCA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55D7-E63B-406F-8E73-11D186967627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0D0E5-E723-44ED-8B83-136C5C764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EA6C9-AFC7-49C5-B958-14B90849B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DA6B-D20D-44C3-ACFB-1D1BACCC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6DADCB-0EB2-4CBC-BAD6-DE3BD3FA3C79}"/>
              </a:ext>
            </a:extLst>
          </p:cNvPr>
          <p:cNvSpPr/>
          <p:nvPr/>
        </p:nvSpPr>
        <p:spPr>
          <a:xfrm>
            <a:off x="0" y="-13854"/>
            <a:ext cx="12192000" cy="6858000"/>
          </a:xfrm>
          <a:prstGeom prst="rect">
            <a:avLst/>
          </a:prstGeom>
          <a:noFill/>
          <a:ln w="1365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5136">
                  <a:srgbClr val="7030A0"/>
                </a:gs>
                <a:gs pos="62000">
                  <a:srgbClr val="92D050"/>
                </a:gs>
                <a:gs pos="15926">
                  <a:srgbClr val="973184"/>
                </a:gs>
                <a:gs pos="30106">
                  <a:schemeClr val="accent2">
                    <a:lumMod val="75000"/>
                  </a:schemeClr>
                </a:gs>
                <a:gs pos="78000">
                  <a:srgbClr val="C00000"/>
                </a:gs>
                <a:gs pos="89000">
                  <a:srgbClr val="00B050"/>
                </a:gs>
                <a:gs pos="100000">
                  <a:srgbClr val="002060"/>
                </a:gs>
              </a:gsLst>
              <a:path path="circle">
                <a:fillToRect l="50000" t="50000" r="50000" b="5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D632CB-EBFF-404D-AC4C-21E96DAAA980}"/>
              </a:ext>
            </a:extLst>
          </p:cNvPr>
          <p:cNvSpPr/>
          <p:nvPr/>
        </p:nvSpPr>
        <p:spPr>
          <a:xfrm>
            <a:off x="1246909" y="6442364"/>
            <a:ext cx="9698181" cy="415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 খাতুন, সহকারী শিক্ষক (আইসিটি), লক্ষ্মীপুর দ্বিমুখী উচ্চ বিদ্যালয়, কুলিয়ারচর, কিশোরগঞ্জ।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E45DAD-8209-4423-B42E-E792ECB9FF0C}"/>
              </a:ext>
            </a:extLst>
          </p:cNvPr>
          <p:cNvSpPr txBox="1"/>
          <p:nvPr/>
        </p:nvSpPr>
        <p:spPr>
          <a:xfrm>
            <a:off x="484129" y="146693"/>
            <a:ext cx="11024315" cy="83099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রাখাইন সম্প্রদায়ের দারিদ্র্য ...">
            <a:extLst>
              <a:ext uri="{FF2B5EF4-FFF2-40B4-BE49-F238E27FC236}">
                <a16:creationId xmlns:a16="http://schemas.microsoft.com/office/drawing/2014/main" id="{B919D277-0FC3-4FF9-8F98-8B872FC72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49" y="1138237"/>
            <a:ext cx="7734300" cy="4581525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5CF3F7-C092-40BA-BA93-AC82BD9C4493}"/>
              </a:ext>
            </a:extLst>
          </p:cNvPr>
          <p:cNvSpPr/>
          <p:nvPr/>
        </p:nvSpPr>
        <p:spPr>
          <a:xfrm>
            <a:off x="2240521" y="316805"/>
            <a:ext cx="6379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A51C3-A467-4E71-AF92-2CC3A7B65337}"/>
              </a:ext>
            </a:extLst>
          </p:cNvPr>
          <p:cNvSpPr txBox="1"/>
          <p:nvPr/>
        </p:nvSpPr>
        <p:spPr>
          <a:xfrm>
            <a:off x="2743199" y="5184224"/>
            <a:ext cx="5877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রাখাইন পরিবার প্রধানত পিতৃতান্ত্রিক।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21E71-0805-47D4-A9EC-11FC30E8766A}"/>
              </a:ext>
            </a:extLst>
          </p:cNvPr>
          <p:cNvSpPr txBox="1"/>
          <p:nvPr/>
        </p:nvSpPr>
        <p:spPr>
          <a:xfrm>
            <a:off x="719657" y="5184224"/>
            <a:ext cx="10998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পিতাই পরিবারের প্রধান। তবে মেয়েদেরকে তারা শ্রদ্ধা করে।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71F-3585-47CF-B868-5F1D416FE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6" y="1319833"/>
            <a:ext cx="4470258" cy="3473839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F58CC8-2F84-41DF-B1EE-485F97DA8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47" y="1319833"/>
            <a:ext cx="4284302" cy="3473839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37654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B7A8A-CD82-45C2-A61A-BC2918076793}"/>
              </a:ext>
            </a:extLst>
          </p:cNvPr>
          <p:cNvSpPr/>
          <p:nvPr/>
        </p:nvSpPr>
        <p:spPr>
          <a:xfrm>
            <a:off x="224580" y="148880"/>
            <a:ext cx="10967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রাখাইনরা কি কি কাজ করছে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4570AB-5219-4B7B-A053-6531ADDEBA02}"/>
              </a:ext>
            </a:extLst>
          </p:cNvPr>
          <p:cNvSpPr txBox="1"/>
          <p:nvPr/>
        </p:nvSpPr>
        <p:spPr>
          <a:xfrm>
            <a:off x="493800" y="5911403"/>
            <a:ext cx="1058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রাখাইনরা প্রধানত কৃষির উপর নির্ভরশীল।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5F33F-029D-4EF4-8D17-56A33F1687A8}"/>
              </a:ext>
            </a:extLst>
          </p:cNvPr>
          <p:cNvSpPr txBox="1"/>
          <p:nvPr/>
        </p:nvSpPr>
        <p:spPr>
          <a:xfrm>
            <a:off x="390768" y="5335414"/>
            <a:ext cx="10686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তবে এর পাশাপাশি নিজস্ব হস্তচালিত তাঁত থেকে কাপড় বোনার কাজও তারা করে থাকে।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CF895-EB9A-4B7A-ABBA-586F88D74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8" y="1352279"/>
            <a:ext cx="5025444" cy="3769083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62099-53D8-47F5-9FAB-20A674C51C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03" y="1352279"/>
            <a:ext cx="5025444" cy="3769083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5151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33B968-BDA3-4C7C-B7F6-FA883F20F456}"/>
              </a:ext>
            </a:extLst>
          </p:cNvPr>
          <p:cNvSpPr/>
          <p:nvPr/>
        </p:nvSpPr>
        <p:spPr>
          <a:xfrm>
            <a:off x="1332387" y="261923"/>
            <a:ext cx="8975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দেখা যাচ্ছে?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38C1D-DD04-43AE-B2DE-A31D2D814C98}"/>
              </a:ext>
            </a:extLst>
          </p:cNvPr>
          <p:cNvSpPr txBox="1"/>
          <p:nvPr/>
        </p:nvSpPr>
        <p:spPr>
          <a:xfrm>
            <a:off x="1433987" y="5557796"/>
            <a:ext cx="897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রাখাইনরা বৌদ্ধ ধর্মাবলম্বী।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CA059-998A-4C22-B344-C6B5BFCD4CB5}"/>
              </a:ext>
            </a:extLst>
          </p:cNvPr>
          <p:cNvSpPr txBox="1"/>
          <p:nvPr/>
        </p:nvSpPr>
        <p:spPr>
          <a:xfrm>
            <a:off x="845127" y="5541397"/>
            <a:ext cx="11067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রাখাইন শিশু-কিশোরদের বৌদ্ধ মন্দিরে বৌদ্ধ ভিক্ষুদের হাতে ধর্মীয় শিষ্টাচারে দীক্ষিত করা হয়।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53456D-C177-43C3-BE4A-E3E2BF6B5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0"/>
          <a:stretch/>
        </p:blipFill>
        <p:spPr>
          <a:xfrm>
            <a:off x="6375041" y="1123480"/>
            <a:ext cx="4034509" cy="4264247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0" name="Picture 2" descr="সীমা বৌদ্ধ মন্দির - ভ্রমণ গাইড">
            <a:extLst>
              <a:ext uri="{FF2B5EF4-FFF2-40B4-BE49-F238E27FC236}">
                <a16:creationId xmlns:a16="http://schemas.microsoft.com/office/drawing/2014/main" id="{F982E230-C69E-4CBB-BD4D-3BE3C6035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87" y="1123479"/>
            <a:ext cx="4874378" cy="4264248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3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A58FDD-C18C-4751-9067-E37B3725A6C1}"/>
              </a:ext>
            </a:extLst>
          </p:cNvPr>
          <p:cNvSpPr/>
          <p:nvPr/>
        </p:nvSpPr>
        <p:spPr>
          <a:xfrm>
            <a:off x="429256" y="166233"/>
            <a:ext cx="1054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কি বৈশিষ্ট্য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 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  <a:p>
            <a:pPr algn="ctr"/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44090-7918-4E54-9856-88C1A768AF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899" y="1442433"/>
            <a:ext cx="5083893" cy="3531795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03A4BF-25B9-4CDA-879F-C9619B3AB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6" y="1442433"/>
            <a:ext cx="5083893" cy="3541692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6B58C0-B878-4C17-AB2C-3A28F96F733B}"/>
              </a:ext>
            </a:extLst>
          </p:cNvPr>
          <p:cNvSpPr txBox="1"/>
          <p:nvPr/>
        </p:nvSpPr>
        <p:spPr>
          <a:xfrm>
            <a:off x="90153" y="5718219"/>
            <a:ext cx="112432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নদীর পার ও সমুদ্র উপকূলের সমতল ভূমিতে রাখাইনদের গ্রামগুলো অবস্থিত।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6F669F-D372-40E0-9B70-B0BAD542CF53}"/>
              </a:ext>
            </a:extLst>
          </p:cNvPr>
          <p:cNvSpPr txBox="1"/>
          <p:nvPr/>
        </p:nvSpPr>
        <p:spPr>
          <a:xfrm>
            <a:off x="351982" y="5758351"/>
            <a:ext cx="106470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রাখাইনরা মাচা পেতে ঘর তৈরি করে।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B384FB-4FB6-4777-8421-A01795A41761}"/>
              </a:ext>
            </a:extLst>
          </p:cNvPr>
          <p:cNvSpPr txBox="1"/>
          <p:nvPr/>
        </p:nvSpPr>
        <p:spPr>
          <a:xfrm>
            <a:off x="90153" y="5759839"/>
            <a:ext cx="11429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কারও ঘর গোলপাতার ছাউনি, আবার কারও ঘর টিনের হয়ে থাকে।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47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1BDF59-FFFC-499E-8EF3-C92918257502}"/>
              </a:ext>
            </a:extLst>
          </p:cNvPr>
          <p:cNvSpPr/>
          <p:nvPr/>
        </p:nvSpPr>
        <p:spPr>
          <a:xfrm>
            <a:off x="4211861" y="179162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0E7BEC7-7E51-4842-AF79-E522581A2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54544"/>
              </p:ext>
            </p:extLst>
          </p:nvPr>
        </p:nvGraphicFramePr>
        <p:xfrm>
          <a:off x="2596923" y="3126671"/>
          <a:ext cx="6158882" cy="22488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6754">
                  <a:extLst>
                    <a:ext uri="{9D8B030D-6E8A-4147-A177-3AD203B41FA5}">
                      <a16:colId xmlns:a16="http://schemas.microsoft.com/office/drawing/2014/main" val="4048948387"/>
                    </a:ext>
                  </a:extLst>
                </a:gridCol>
                <a:gridCol w="3132128">
                  <a:extLst>
                    <a:ext uri="{9D8B030D-6E8A-4147-A177-3AD203B41FA5}">
                      <a16:colId xmlns:a16="http://schemas.microsoft.com/office/drawing/2014/main" val="4073484770"/>
                    </a:ext>
                  </a:extLst>
                </a:gridCol>
              </a:tblGrid>
              <a:tr h="769747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জীবনব্যবস্থা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</a:rPr>
                        <a:t>বৈশিষ্ট্য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391828"/>
                  </a:ext>
                </a:extLst>
              </a:tr>
              <a:tr h="739573">
                <a:tc>
                  <a:txBody>
                    <a:bodyPr/>
                    <a:lstStyle/>
                    <a:p>
                      <a:r>
                        <a:rPr lang="bn-IN" sz="2800" b="1" dirty="0">
                          <a:solidFill>
                            <a:schemeClr val="tx1"/>
                          </a:solidFill>
                        </a:rPr>
                        <a:t>সামাজিক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923069"/>
                  </a:ext>
                </a:extLst>
              </a:tr>
              <a:tr h="739573">
                <a:tc>
                  <a:txBody>
                    <a:bodyPr/>
                    <a:lstStyle/>
                    <a:p>
                      <a:r>
                        <a:rPr lang="bn-IN" sz="2800" b="1" dirty="0"/>
                        <a:t>অর্থনৈতিক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84431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A5D2639-1AC8-4AC9-865D-F48324F70FB0}"/>
              </a:ext>
            </a:extLst>
          </p:cNvPr>
          <p:cNvSpPr/>
          <p:nvPr/>
        </p:nvSpPr>
        <p:spPr>
          <a:xfrm>
            <a:off x="872836" y="1482436"/>
            <a:ext cx="10363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 সামাজিক ও অর্থনৈতিক জীবনের প্রধান দুইটি বৈশিষ্ট্য লিখ।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E7A8A0-BC85-4FA1-8D13-C66E73BE8F1D}"/>
              </a:ext>
            </a:extLst>
          </p:cNvPr>
          <p:cNvSpPr/>
          <p:nvPr/>
        </p:nvSpPr>
        <p:spPr>
          <a:xfrm>
            <a:off x="511391" y="279449"/>
            <a:ext cx="10448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 যাচ্ছে 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C972F-92DF-4347-8912-336974ED6AF1}"/>
              </a:ext>
            </a:extLst>
          </p:cNvPr>
          <p:cNvSpPr txBox="1"/>
          <p:nvPr/>
        </p:nvSpPr>
        <p:spPr>
          <a:xfrm>
            <a:off x="270456" y="5792007"/>
            <a:ext cx="10689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রাখাইনরা নানা পালাপার্বণে বিভিন্ন আচার-অনুষ্ঠান পালন করে থাকে।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EA6D89-8840-4D92-ADBD-80C4B52E26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0"/>
          <a:stretch/>
        </p:blipFill>
        <p:spPr>
          <a:xfrm>
            <a:off x="6077678" y="1395222"/>
            <a:ext cx="4882107" cy="343435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3B5CD4C-C666-4082-B022-8543C0E6209C}"/>
              </a:ext>
            </a:extLst>
          </p:cNvPr>
          <p:cNvGrpSpPr/>
          <p:nvPr/>
        </p:nvGrpSpPr>
        <p:grpSpPr>
          <a:xfrm>
            <a:off x="511391" y="1417242"/>
            <a:ext cx="4882107" cy="3412335"/>
            <a:chOff x="472754" y="1395222"/>
            <a:chExt cx="4882107" cy="311238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C4420B-46EE-46CC-BE6A-4F3D962F9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54" y="1395222"/>
              <a:ext cx="4882107" cy="3112383"/>
            </a:xfrm>
            <a:prstGeom prst="rect">
              <a:avLst/>
            </a:prstGeom>
            <a:ln w="38100" cap="sq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768C72-34B4-4936-8197-B8F358FF5F07}"/>
                </a:ext>
              </a:extLst>
            </p:cNvPr>
            <p:cNvSpPr txBox="1"/>
            <p:nvPr/>
          </p:nvSpPr>
          <p:spPr>
            <a:xfrm>
              <a:off x="3474546" y="1450357"/>
              <a:ext cx="1880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বৈশাখী পূর্ণিমা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6E11ABC-E244-4E4A-92D2-23197A130548}"/>
              </a:ext>
            </a:extLst>
          </p:cNvPr>
          <p:cNvSpPr txBox="1"/>
          <p:nvPr/>
        </p:nvSpPr>
        <p:spPr>
          <a:xfrm>
            <a:off x="397098" y="5792007"/>
            <a:ext cx="10689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গৌতম বুদ্ধের জন্ম-বার্ষিকী, বৈশাখী পূর্ণিমা, বসন্ত উৎসব প্রধান।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272503-D8BB-4699-B351-0C21F652E0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78" y="1395225"/>
            <a:ext cx="4882107" cy="3434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303743-6C84-484B-826D-FB5764572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91" y="1398180"/>
            <a:ext cx="4882107" cy="3412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97163E-851F-4F6A-99A4-C3F3732CDCDC}"/>
              </a:ext>
            </a:extLst>
          </p:cNvPr>
          <p:cNvSpPr/>
          <p:nvPr/>
        </p:nvSpPr>
        <p:spPr>
          <a:xfrm>
            <a:off x="638033" y="236578"/>
            <a:ext cx="10448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 </a:t>
            </a:r>
            <a:r>
              <a:rPr lang="en-US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263248-CDC4-4E00-BD24-EBDD99143DC1}"/>
              </a:ext>
            </a:extLst>
          </p:cNvPr>
          <p:cNvSpPr txBox="1"/>
          <p:nvPr/>
        </p:nvSpPr>
        <p:spPr>
          <a:xfrm>
            <a:off x="474372" y="5280335"/>
            <a:ext cx="10459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চৈত্র-সংক্রান্তিতে রাখাইনরা যে সাংগ্রাই উৎসব পালন করে সেটাই তাদের সবচেয়ে বৃহৎ ও সার্বজনীন আনন্দ উৎসব।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45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8" grpId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F48548-C114-4983-AB64-3D4C6AF68BEC}"/>
              </a:ext>
            </a:extLst>
          </p:cNvPr>
          <p:cNvSpPr/>
          <p:nvPr/>
        </p:nvSpPr>
        <p:spPr>
          <a:xfrm>
            <a:off x="270456" y="98081"/>
            <a:ext cx="10863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ধরণের পোষাক পরে আছে</a:t>
            </a:r>
            <a:r>
              <a:rPr lang="en-US" sz="4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D6AE80-2305-4928-9DBF-65E4B3A28FAC}"/>
              </a:ext>
            </a:extLst>
          </p:cNvPr>
          <p:cNvSpPr txBox="1"/>
          <p:nvPr/>
        </p:nvSpPr>
        <p:spPr>
          <a:xfrm>
            <a:off x="270456" y="5449960"/>
            <a:ext cx="10863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রাখাইন পুরুষেরা লুঙ্গি ও ফতুয়া পরে। পাগড়ি তাদের ঐতিহ্যের প্রতীক। রাখাইন মেয়েরা লুঙ্গি পড়ে। লুঙ্গির উপরে ব্লাউজ পরে।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4AE58-D18B-4A16-9E1C-1C06623FF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0"/>
          <a:stretch/>
        </p:blipFill>
        <p:spPr>
          <a:xfrm>
            <a:off x="270456" y="1022269"/>
            <a:ext cx="3365767" cy="434181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862C9-169A-4EF7-A729-79CD8CD00C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07" y="1009390"/>
            <a:ext cx="3365766" cy="431684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747F22-0EC8-472C-BF75-B0045AB92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57" y="997293"/>
            <a:ext cx="3350827" cy="434181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6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E498AE-F95F-4593-94D7-D96328368CE5}"/>
              </a:ext>
            </a:extLst>
          </p:cNvPr>
          <p:cNvSpPr/>
          <p:nvPr/>
        </p:nvSpPr>
        <p:spPr>
          <a:xfrm>
            <a:off x="1555125" y="71641"/>
            <a:ext cx="8036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399C7-88DC-495B-B593-921C5B41A363}"/>
              </a:ext>
            </a:extLst>
          </p:cNvPr>
          <p:cNvSpPr txBox="1"/>
          <p:nvPr/>
        </p:nvSpPr>
        <p:spPr>
          <a:xfrm>
            <a:off x="484131" y="5182369"/>
            <a:ext cx="1098567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≥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রাখাইন নৃগোষ্ঠীর বিভিন্ন উৎসব সম্পর্কে লিখ।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8D9DE-AC4F-4213-A990-743097557A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559" y="1675631"/>
            <a:ext cx="2641623" cy="2833665"/>
          </a:xfrm>
          <a:prstGeom prst="ellipse">
            <a:avLst/>
          </a:prstGeom>
          <a:ln w="38100" cap="rnd">
            <a:solidFill>
              <a:srgbClr val="EA4DC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bliqueBottom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383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9C12DE-47C8-4B07-B86D-00B7DCD65DAB}"/>
              </a:ext>
            </a:extLst>
          </p:cNvPr>
          <p:cNvSpPr txBox="1"/>
          <p:nvPr/>
        </p:nvSpPr>
        <p:spPr>
          <a:xfrm>
            <a:off x="440175" y="969363"/>
            <a:ext cx="904838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কোন কোন জেলায় রাখাইনরা বাস 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554EA-9208-4B0C-932C-1E5CF7EBE239}"/>
              </a:ext>
            </a:extLst>
          </p:cNvPr>
          <p:cNvSpPr txBox="1"/>
          <p:nvPr/>
        </p:nvSpPr>
        <p:spPr>
          <a:xfrm>
            <a:off x="381323" y="1896900"/>
            <a:ext cx="893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রাখাইনরা নিজেদের কী নামে পরিচয় দিতে ভালবাসে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22EE9-9B7A-40A1-BBDD-004131F89C15}"/>
              </a:ext>
            </a:extLst>
          </p:cNvPr>
          <p:cNvSpPr txBox="1"/>
          <p:nvPr/>
        </p:nvSpPr>
        <p:spPr>
          <a:xfrm>
            <a:off x="2912574" y="199922"/>
            <a:ext cx="4924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CD9E47-5B7B-44AA-9DA0-900652120764}"/>
              </a:ext>
            </a:extLst>
          </p:cNvPr>
          <p:cNvSpPr/>
          <p:nvPr/>
        </p:nvSpPr>
        <p:spPr>
          <a:xfrm>
            <a:off x="381323" y="2783921"/>
            <a:ext cx="548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রাখাইনদের ঐতিহ্যের প্রতীক 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7C6B0F-25D3-40C6-A9E5-0B587B6D5E0A}"/>
              </a:ext>
            </a:extLst>
          </p:cNvPr>
          <p:cNvSpPr txBox="1"/>
          <p:nvPr/>
        </p:nvSpPr>
        <p:spPr>
          <a:xfrm>
            <a:off x="381322" y="3670943"/>
            <a:ext cx="986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চৈত্র-সংক্রান্তিতে রাখাইনরা কী পালন করে?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3807F8-215D-4A8F-8D80-C0E84FCD3651}"/>
              </a:ext>
            </a:extLst>
          </p:cNvPr>
          <p:cNvSpPr txBox="1"/>
          <p:nvPr/>
        </p:nvSpPr>
        <p:spPr>
          <a:xfrm>
            <a:off x="440176" y="4557965"/>
            <a:ext cx="9781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রাখাইনদের গ্রামগুলো কোথায় অবস্থিত?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09EB8B-7641-4981-A96B-EEA3FB1C8E91}"/>
              </a:ext>
            </a:extLst>
          </p:cNvPr>
          <p:cNvSpPr txBox="1"/>
          <p:nvPr/>
        </p:nvSpPr>
        <p:spPr>
          <a:xfrm>
            <a:off x="413495" y="5444987"/>
            <a:ext cx="9860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 রাখাইন শিশু-কিশোরদের বৌদ্ধ ভিক্ষুদের হাতে কী করা হয়?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4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ome&quot;">
            <a:extLst>
              <a:ext uri="{FF2B5EF4-FFF2-40B4-BE49-F238E27FC236}">
                <a16:creationId xmlns:a16="http://schemas.microsoft.com/office/drawing/2014/main" id="{1E704160-F06B-4C1A-B6F2-00D6D800A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1559" y="1488773"/>
            <a:ext cx="2848880" cy="189925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B0FB62-8325-4E85-9170-86EDF9C204B7}"/>
              </a:ext>
            </a:extLst>
          </p:cNvPr>
          <p:cNvSpPr/>
          <p:nvPr/>
        </p:nvSpPr>
        <p:spPr>
          <a:xfrm>
            <a:off x="3759739" y="214371"/>
            <a:ext cx="4672521" cy="1032538"/>
          </a:xfrm>
          <a:prstGeom prst="rect">
            <a:avLst/>
          </a:prstGeom>
          <a:noFill/>
          <a:ln w="85725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D869A3-73A7-4BDD-8D3E-6A6E2B6A27A6}"/>
              </a:ext>
            </a:extLst>
          </p:cNvPr>
          <p:cNvSpPr/>
          <p:nvPr/>
        </p:nvSpPr>
        <p:spPr>
          <a:xfrm>
            <a:off x="1472044" y="3935655"/>
            <a:ext cx="9247911" cy="1413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রাখাইন নৃগোষ্ঠীর সংস্কৃতির  সাথে বাঙ্গালী সংস্কৃতির পার্থক্য খাতায় লিখে আনবে।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3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FEC25-8D74-4512-9940-3191FA255013}"/>
              </a:ext>
            </a:extLst>
          </p:cNvPr>
          <p:cNvSpPr/>
          <p:nvPr/>
        </p:nvSpPr>
        <p:spPr>
          <a:xfrm>
            <a:off x="1038666" y="211015"/>
            <a:ext cx="10114671" cy="9988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bn-IN" sz="1200" dirty="0">
                <a:ln w="28575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" dirty="0">
              <a:ln w="28575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B43D8F-7C43-4094-B55A-1D31B5430AC2}"/>
              </a:ext>
            </a:extLst>
          </p:cNvPr>
          <p:cNvSpPr/>
          <p:nvPr/>
        </p:nvSpPr>
        <p:spPr>
          <a:xfrm>
            <a:off x="689317" y="1463039"/>
            <a:ext cx="5266003" cy="4729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12CEB9-C5B3-4383-8855-177BB0504795}"/>
              </a:ext>
            </a:extLst>
          </p:cNvPr>
          <p:cNvSpPr/>
          <p:nvPr/>
        </p:nvSpPr>
        <p:spPr>
          <a:xfrm>
            <a:off x="6236680" y="1463041"/>
            <a:ext cx="5101881" cy="4729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69643E-FB77-4C5D-9749-3F02391C0B0A}"/>
              </a:ext>
            </a:extLst>
          </p:cNvPr>
          <p:cNvSpPr/>
          <p:nvPr/>
        </p:nvSpPr>
        <p:spPr>
          <a:xfrm>
            <a:off x="689317" y="1463038"/>
            <a:ext cx="5266004" cy="9988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/>
            </a:prstTxWarp>
            <a:no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bn-IN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0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969D7B-6DA1-4682-AB7C-B241B3BCC6FE}"/>
              </a:ext>
            </a:extLst>
          </p:cNvPr>
          <p:cNvSpPr/>
          <p:nvPr/>
        </p:nvSpPr>
        <p:spPr>
          <a:xfrm>
            <a:off x="6236681" y="1463038"/>
            <a:ext cx="5101881" cy="9988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360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191C46-8583-4E77-845E-ACF79818BE6A}"/>
              </a:ext>
            </a:extLst>
          </p:cNvPr>
          <p:cNvSpPr/>
          <p:nvPr/>
        </p:nvSpPr>
        <p:spPr>
          <a:xfrm>
            <a:off x="689317" y="2461845"/>
            <a:ext cx="5266004" cy="37311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6350"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 খাতুন, সহকারী শিক্ষক</a:t>
            </a:r>
          </a:p>
          <a:p>
            <a:pPr algn="ctr"/>
            <a:endParaRPr lang="bn-IN" sz="3200" dirty="0">
              <a:ln w="6350"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6350"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 দ্বিমুখী উচ্চ বিদ্যালয়</a:t>
            </a:r>
          </a:p>
          <a:p>
            <a:pPr algn="ctr"/>
            <a:endParaRPr lang="bn-IN" sz="3200" dirty="0">
              <a:ln w="6350"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n w="6350"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কুলিয়ারচর, কিশোরগঞ্জ।</a:t>
            </a:r>
            <a:endParaRPr lang="en-US" sz="3200" dirty="0">
              <a:ln w="6350"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80288-6EAB-407B-AAC9-492EDF663054}"/>
              </a:ext>
            </a:extLst>
          </p:cNvPr>
          <p:cNvSpPr/>
          <p:nvPr/>
        </p:nvSpPr>
        <p:spPr>
          <a:xfrm>
            <a:off x="6236680" y="2461846"/>
            <a:ext cx="5101881" cy="37311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19050"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অষ্টম</a:t>
            </a:r>
          </a:p>
          <a:p>
            <a:pPr algn="ctr"/>
            <a:endParaRPr lang="bn-IN" sz="800" dirty="0">
              <a:ln w="19050"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19050"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বাংলাদেশ ও বিশ্বপরিচয়</a:t>
            </a:r>
          </a:p>
          <a:p>
            <a:pPr algn="ctr"/>
            <a:endParaRPr lang="bn-IN" sz="500" dirty="0">
              <a:ln w="19050"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19050"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 একাদশ</a:t>
            </a:r>
          </a:p>
          <a:p>
            <a:pPr algn="ctr"/>
            <a:endParaRPr lang="bn-IN" sz="1200" dirty="0">
              <a:ln w="19050"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19050"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</a:t>
            </a:r>
            <a:r>
              <a:rPr lang="en-US" sz="2800" dirty="0">
                <a:ln w="19050"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19050"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</a:p>
          <a:p>
            <a:pPr algn="ctr"/>
            <a:endParaRPr lang="bn-IN" sz="1000" dirty="0">
              <a:ln w="19050"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19050">
                  <a:solidFill>
                    <a:srgbClr val="C0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৫০ মিনিট।</a:t>
            </a:r>
            <a:endParaRPr lang="en-US" sz="2800" dirty="0">
              <a:ln w="19050">
                <a:solidFill>
                  <a:srgbClr val="C0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4396D1-D868-4328-A59D-004A20AA5C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45" y="2095153"/>
            <a:ext cx="5624042" cy="3387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8ED403-4454-4715-8F7F-3524B76BB787}"/>
              </a:ext>
            </a:extLst>
          </p:cNvPr>
          <p:cNvSpPr/>
          <p:nvPr/>
        </p:nvSpPr>
        <p:spPr>
          <a:xfrm>
            <a:off x="3286539" y="520561"/>
            <a:ext cx="5221358" cy="12022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048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/>
            </a:prstTxWarp>
            <a:noAutofit/>
          </a:bodyPr>
          <a:lstStyle/>
          <a:p>
            <a:pPr algn="ctr"/>
            <a:r>
              <a:rPr lang="bn-IN" sz="4000" b="1" dirty="0">
                <a:ln w="6600">
                  <a:solidFill>
                    <a:srgbClr val="E04877"/>
                  </a:solidFill>
                  <a:prstDash val="solid"/>
                </a:ln>
                <a:solidFill>
                  <a:srgbClr val="E0487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n w="6600">
                <a:solidFill>
                  <a:srgbClr val="E04877"/>
                </a:solidFill>
                <a:prstDash val="solid"/>
              </a:ln>
              <a:solidFill>
                <a:srgbClr val="E04877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2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BEDA96-7A09-4F36-AB90-743DFDAF9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39" y="1780079"/>
            <a:ext cx="4200674" cy="34015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DCA9A3-884E-4164-88F0-29D5417EA9D2}"/>
              </a:ext>
            </a:extLst>
          </p:cNvPr>
          <p:cNvSpPr txBox="1"/>
          <p:nvPr/>
        </p:nvSpPr>
        <p:spPr>
          <a:xfrm>
            <a:off x="154546" y="274897"/>
            <a:ext cx="11075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782856-13E8-4608-AA81-4AFF5BC27568}"/>
              </a:ext>
            </a:extLst>
          </p:cNvPr>
          <p:cNvSpPr txBox="1"/>
          <p:nvPr/>
        </p:nvSpPr>
        <p:spPr>
          <a:xfrm>
            <a:off x="961623" y="313991"/>
            <a:ext cx="11075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নৃগোষ্ঠীর অনুষ্ঠান দেখলে 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MADINA.">
            <a:hlinkClick r:id="" action="ppaction://media"/>
            <a:extLst>
              <a:ext uri="{FF2B5EF4-FFF2-40B4-BE49-F238E27FC236}">
                <a16:creationId xmlns:a16="http://schemas.microsoft.com/office/drawing/2014/main" id="{5B8F4D69-E29C-48C5-A8E0-4AB848BBE5B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93852" y="1898073"/>
            <a:ext cx="4006258" cy="21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CE5BDE-A4D5-4066-B6CF-B7EB52E71B53}"/>
              </a:ext>
            </a:extLst>
          </p:cNvPr>
          <p:cNvSpPr txBox="1"/>
          <p:nvPr/>
        </p:nvSpPr>
        <p:spPr>
          <a:xfrm>
            <a:off x="-62017" y="173658"/>
            <a:ext cx="7495503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</a:t>
            </a:r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9CDF98-B203-4F6E-9EA6-4020FAA66AF3}"/>
              </a:ext>
            </a:extLst>
          </p:cNvPr>
          <p:cNvSpPr/>
          <p:nvPr/>
        </p:nvSpPr>
        <p:spPr>
          <a:xfrm>
            <a:off x="5045794" y="944741"/>
            <a:ext cx="47753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রাখাইন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4CE2A-0A75-4E87-AB1C-AA64FCA49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2"/>
          <a:stretch/>
        </p:blipFill>
        <p:spPr>
          <a:xfrm>
            <a:off x="3906982" y="2241498"/>
            <a:ext cx="3726872" cy="3671761"/>
          </a:xfrm>
          <a:prstGeom prst="rect">
            <a:avLst/>
          </a:prstGeom>
          <a:ln>
            <a:solidFill>
              <a:srgbClr val="973184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</p:spTree>
    <p:extLst>
      <p:ext uri="{BB962C8B-B14F-4D97-AF65-F5344CB8AC3E}">
        <p14:creationId xmlns:p14="http://schemas.microsoft.com/office/powerpoint/2010/main" val="426269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019463-08D0-40E7-A24A-719FC3A215EB}"/>
              </a:ext>
            </a:extLst>
          </p:cNvPr>
          <p:cNvSpPr/>
          <p:nvPr/>
        </p:nvSpPr>
        <p:spPr>
          <a:xfrm>
            <a:off x="4354453" y="291586"/>
            <a:ext cx="2333005" cy="98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625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06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BFC18F-0609-4561-BE11-5E53B701FDDD}"/>
              </a:ext>
            </a:extLst>
          </p:cNvPr>
          <p:cNvSpPr/>
          <p:nvPr/>
        </p:nvSpPr>
        <p:spPr>
          <a:xfrm>
            <a:off x="302026" y="1783800"/>
            <a:ext cx="5218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spc="13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400" b="1" spc="13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b="1" spc="132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6C39C1-8859-40FD-B76B-A659DB5CE992}"/>
              </a:ext>
            </a:extLst>
          </p:cNvPr>
          <p:cNvSpPr/>
          <p:nvPr/>
        </p:nvSpPr>
        <p:spPr>
          <a:xfrm>
            <a:off x="332509" y="3056869"/>
            <a:ext cx="11557465" cy="2266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1588" lvl="1" defTabSz="140642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১. বাংলাদেশের রাখাইন নৃ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গোষ্ঠীর পরিচয়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651588" lvl="1" defTabSz="140642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২. বাংলাদেশের রাখাইন নৃ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গোষ্ঠীর বিভিন্ন জীবনধারা ব্যাখ্যা করতে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651588" lvl="1" defTabSz="1406426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৩. বাংলাদেশের রাখাইন নৃ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গোষ্ঠীর বিভিন্ন উৎসব সম্পর্কে বর্ণনা করতে পারবে।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16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41BF245-BBA0-43DD-B96F-7F79663BC635}"/>
              </a:ext>
            </a:extLst>
          </p:cNvPr>
          <p:cNvSpPr txBox="1"/>
          <p:nvPr/>
        </p:nvSpPr>
        <p:spPr>
          <a:xfrm>
            <a:off x="185519" y="168518"/>
            <a:ext cx="11185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F8BE9E-A841-48A7-AD95-08C542209745}"/>
              </a:ext>
            </a:extLst>
          </p:cNvPr>
          <p:cNvSpPr txBox="1"/>
          <p:nvPr/>
        </p:nvSpPr>
        <p:spPr>
          <a:xfrm>
            <a:off x="0" y="202593"/>
            <a:ext cx="11185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মানচিত্রে বিশেষ কোন কোন জেলা দেখা যাচ্ছে 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C1691-A486-4041-A89D-CB73A5061ED3}"/>
              </a:ext>
            </a:extLst>
          </p:cNvPr>
          <p:cNvSpPr txBox="1"/>
          <p:nvPr/>
        </p:nvSpPr>
        <p:spPr>
          <a:xfrm>
            <a:off x="111949" y="6002136"/>
            <a:ext cx="11186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পটুয়াখালী, বরগুনা ও কক্সবাজার জেলায় রাখাইনরা বাস করে। 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70C6C0-2800-4A69-B3AE-65FCD4D43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869626"/>
            <a:ext cx="5128018" cy="531887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8F6B3C3-87BD-4976-B164-96A7B0EC47E6}"/>
              </a:ext>
            </a:extLst>
          </p:cNvPr>
          <p:cNvSpPr/>
          <p:nvPr/>
        </p:nvSpPr>
        <p:spPr>
          <a:xfrm>
            <a:off x="5413065" y="4385045"/>
            <a:ext cx="584295" cy="34156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C2C772-86E3-46E9-A5CF-0C7D14F5D489}"/>
              </a:ext>
            </a:extLst>
          </p:cNvPr>
          <p:cNvSpPr/>
          <p:nvPr/>
        </p:nvSpPr>
        <p:spPr>
          <a:xfrm>
            <a:off x="5137908" y="4589903"/>
            <a:ext cx="387015" cy="341565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E78FF7-BDD6-43C3-A060-E15E800F0D41}"/>
              </a:ext>
            </a:extLst>
          </p:cNvPr>
          <p:cNvSpPr/>
          <p:nvPr/>
        </p:nvSpPr>
        <p:spPr>
          <a:xfrm>
            <a:off x="6865257" y="4947253"/>
            <a:ext cx="667657" cy="500264"/>
          </a:xfrm>
          <a:prstGeom prst="ellipse">
            <a:avLst/>
          </a:prstGeom>
          <a:noFill/>
          <a:ln w="57150">
            <a:solidFill>
              <a:srgbClr val="9731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4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/>
      <p:bldP spid="10" grpId="0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4660DE-7464-4DF2-A14F-255DD1D2D637}"/>
              </a:ext>
            </a:extLst>
          </p:cNvPr>
          <p:cNvSpPr txBox="1"/>
          <p:nvPr/>
        </p:nvSpPr>
        <p:spPr>
          <a:xfrm>
            <a:off x="193183" y="231820"/>
            <a:ext cx="11037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বিশেষ কোন নৃগোষ্ঠীর মানুষকে দেখা যাচ্ছে 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60E00-6907-4EED-A956-F0ABAEB5E38B}"/>
              </a:ext>
            </a:extLst>
          </p:cNvPr>
          <p:cNvSpPr txBox="1"/>
          <p:nvPr/>
        </p:nvSpPr>
        <p:spPr>
          <a:xfrm>
            <a:off x="2736492" y="5761362"/>
            <a:ext cx="650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মঙ্গোলীয় নৃগোষ্ঠী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CAB76-CF7A-4804-8FF2-C6CE349C1828}"/>
              </a:ext>
            </a:extLst>
          </p:cNvPr>
          <p:cNvSpPr txBox="1"/>
          <p:nvPr/>
        </p:nvSpPr>
        <p:spPr>
          <a:xfrm>
            <a:off x="2566124" y="5761362"/>
            <a:ext cx="650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রাখাইনরা মঙ্গোলীয় নৃগোষ্ঠীর লোক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3314FA-B4BD-4F9C-ADF2-0C4578259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16" y="939706"/>
            <a:ext cx="6288646" cy="4716484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1434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দৈনিক জনতা ::">
            <a:extLst>
              <a:ext uri="{FF2B5EF4-FFF2-40B4-BE49-F238E27FC236}">
                <a16:creationId xmlns:a16="http://schemas.microsoft.com/office/drawing/2014/main" id="{5B153D7F-3E73-426F-81CD-38BB784F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709" y="1159941"/>
            <a:ext cx="5665505" cy="3744567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2E3E00-D0FB-46BB-9704-FD62F4564511}"/>
              </a:ext>
            </a:extLst>
          </p:cNvPr>
          <p:cNvSpPr/>
          <p:nvPr/>
        </p:nvSpPr>
        <p:spPr>
          <a:xfrm>
            <a:off x="2120587" y="213773"/>
            <a:ext cx="7143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রাখাইনদের দেখতে কেমন ?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B1292-6CE0-4CD6-BA21-E109A3DCF946}"/>
              </a:ext>
            </a:extLst>
          </p:cNvPr>
          <p:cNvSpPr txBox="1"/>
          <p:nvPr/>
        </p:nvSpPr>
        <p:spPr>
          <a:xfrm>
            <a:off x="204864" y="5664345"/>
            <a:ext cx="11153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মুখমন্ডল গোলাকার, দেহের রং ফরসা ও চুলগুলো সোজা।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456507-A242-42D2-B6F4-DA9F0A92CA07}"/>
              </a:ext>
            </a:extLst>
          </p:cNvPr>
          <p:cNvSpPr txBox="1"/>
          <p:nvPr/>
        </p:nvSpPr>
        <p:spPr>
          <a:xfrm>
            <a:off x="305874" y="5616104"/>
            <a:ext cx="1081825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7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রাখাইন নৃগোষ্ঠীর পরিচয়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 লিখ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AE957-63E8-432A-AD73-5FD5228AA56C}"/>
              </a:ext>
            </a:extLst>
          </p:cNvPr>
          <p:cNvSpPr/>
          <p:nvPr/>
        </p:nvSpPr>
        <p:spPr>
          <a:xfrm>
            <a:off x="3007730" y="236214"/>
            <a:ext cx="5414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 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094550EF-61D4-4151-A2D8-AFE08FA5412A}"/>
              </a:ext>
            </a:extLst>
          </p:cNvPr>
          <p:cNvSpPr/>
          <p:nvPr/>
        </p:nvSpPr>
        <p:spPr>
          <a:xfrm>
            <a:off x="1177637" y="5789938"/>
            <a:ext cx="401782" cy="360218"/>
          </a:xfrm>
          <a:prstGeom prst="star5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57AA2-BA20-45E0-AAF4-EF9D5BE9A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02" y="1159544"/>
            <a:ext cx="5741567" cy="4294703"/>
          </a:xfrm>
          <a:prstGeom prst="rect">
            <a:avLst/>
          </a:prstGeom>
          <a:ln w="762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3086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480</Words>
  <Application>Microsoft Office PowerPoint</Application>
  <PresentationFormat>Widescreen</PresentationFormat>
  <Paragraphs>77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25</cp:revision>
  <dcterms:created xsi:type="dcterms:W3CDTF">2020-06-20T11:22:47Z</dcterms:created>
  <dcterms:modified xsi:type="dcterms:W3CDTF">2020-06-21T13:32:17Z</dcterms:modified>
</cp:coreProperties>
</file>