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9"/>
  </p:notesMasterIdLst>
  <p:sldIdLst>
    <p:sldId id="280" r:id="rId9"/>
    <p:sldId id="262" r:id="rId10"/>
    <p:sldId id="279" r:id="rId11"/>
    <p:sldId id="283" r:id="rId12"/>
    <p:sldId id="263" r:id="rId13"/>
    <p:sldId id="264" r:id="rId14"/>
    <p:sldId id="278" r:id="rId15"/>
    <p:sldId id="258" r:id="rId16"/>
    <p:sldId id="260" r:id="rId17"/>
    <p:sldId id="261" r:id="rId18"/>
    <p:sldId id="265" r:id="rId19"/>
    <p:sldId id="259" r:id="rId20"/>
    <p:sldId id="274" r:id="rId21"/>
    <p:sldId id="272" r:id="rId22"/>
    <p:sldId id="273" r:id="rId23"/>
    <p:sldId id="284" r:id="rId24"/>
    <p:sldId id="275" r:id="rId25"/>
    <p:sldId id="277" r:id="rId26"/>
    <p:sldId id="26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94660"/>
  </p:normalViewPr>
  <p:slideViewPr>
    <p:cSldViewPr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B157-4C35-41BE-90B7-4D788088E1A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30E4-AEA9-4D1E-B4FB-F87EA0F74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0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3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5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9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7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4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90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3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3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62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7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0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8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8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6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0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3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28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75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3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7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25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13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2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3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85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6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8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0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26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6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70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74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18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6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24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74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0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92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0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19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57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43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87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81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50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08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4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84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43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1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6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5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69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54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28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65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8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86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0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253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16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00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07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29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4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8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2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3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9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20.wav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kawsar\Documents\flower 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বায়ু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শূন্য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স্থানে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কোন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প্রক্ষিপ্ত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বস্তুর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গতিপথের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𝑦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=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𝑥𝑡𝑎𝑛𝛼</a:t>
                </a:r>
                <a:r>
                  <a:rPr lang="en-US" sz="2000" dirty="0">
                    <a:solidFill>
                      <a:prstClr val="black"/>
                    </a:solidFill>
                  </a:rPr>
                  <a:t>(1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O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বিন্দুগামী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OX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ও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OY-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কে যথাক্রমে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ও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y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অক্ষ ধরি।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t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সময়ে কণাটি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P(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x,y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বিন্দুতে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অবস্থান করে।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আ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নুভূমিক দিকে ত্বরণ শূন্য এবং উল্লম্ব দিকে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bn-IN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ত্বরণ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bn-IN" sz="1800" dirty="0">
                    <a:solidFill>
                      <a:prstClr val="black"/>
                    </a:solidFill>
                  </a:rPr>
                  <a:t> </a:t>
                </a:r>
                <a:endParaRPr lang="bn-IN" sz="18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t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সময়ে </a:t>
                </a:r>
                <a:r>
                  <a:rPr lang="bn-IN" sz="1800" dirty="0">
                    <a:solidFill>
                      <a:prstClr val="black"/>
                    </a:solidFill>
                  </a:rPr>
                  <a:t>আনুভূমিক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4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X</a:t>
                </a:r>
                <a:r>
                  <a:rPr lang="bn-IN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1600" dirty="0">
                    <a:solidFill>
                      <a:prstClr val="black"/>
                    </a:solidFill>
                  </a:rPr>
                  <a:t>=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1600" dirty="0" smtClean="0">
                    <a:solidFill>
                      <a:prstClr val="black"/>
                    </a:solidFill>
                  </a:rPr>
                  <a:t>                                     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as-IN" sz="2000" dirty="0">
                    <a:solidFill>
                      <a:prstClr val="black"/>
                    </a:solidFill>
                    <a:ea typeface="Cambria Math"/>
                  </a:rPr>
                  <a:t>উল্লম্ব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,   </a:t>
                </a:r>
                <a:r>
                  <a:rPr lang="en-US" sz="2400" b="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</a:rPr>
                              <m:t>ucos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 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𝑥𝑡𝑎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…………………….(i) </a:t>
                </a: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𝑥𝑡𝑎𝑛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𝑥𝑡𝑎𝑛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) </a:t>
                </a:r>
              </a:p>
              <a:p>
                <a:pPr lvl="0" algn="l"/>
                <a:r>
                  <a:rPr lang="en-US" sz="1600" dirty="0" smtClean="0">
                    <a:solidFill>
                      <a:prstClr val="black"/>
                    </a:solidFill>
                    <a:ea typeface="Cambria Math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𝑦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𝑥𝑡𝑎𝑛𝛼</a:t>
                </a:r>
                <a:r>
                  <a:rPr lang="en-US" sz="2400" dirty="0">
                    <a:solidFill>
                      <a:prstClr val="black"/>
                    </a:solidFill>
                  </a:rPr>
                  <a:t>(1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  প্রমাণিত।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1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000" b="-13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281940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255" y="990600"/>
            <a:ext cx="0" cy="194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29450" y="2768858"/>
            <a:ext cx="13716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2683133"/>
            <a:ext cx="5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72255" y="2804041"/>
            <a:ext cx="13095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762000"/>
            <a:ext cx="49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94" y="1295009"/>
            <a:ext cx="11271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8" y="1989136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3" grpId="0"/>
      <p:bldP spid="26" grpId="0" animBg="1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228600"/>
            <a:ext cx="6095999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81600" y="2209800"/>
            <a:ext cx="3200399" cy="4267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060" y="1524001"/>
                <a:ext cx="8839199" cy="7728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solidFill>
                      <a:prstClr val="black"/>
                    </a:solidFill>
                  </a:rPr>
                  <a:t>যদি কোন প্রক্ষিপ্ত দুইটি গতিপথের বৃহত্তম উচ্চতা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H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হয় তবে দেখাও যে,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" y="1524001"/>
                <a:ext cx="8839199" cy="772840"/>
              </a:xfrm>
              <a:prstGeom prst="rect">
                <a:avLst/>
              </a:prstGeom>
              <a:blipFill rotWithShape="1">
                <a:blip r:embed="rId5"/>
                <a:stretch>
                  <a:fillRect l="-759" t="-4724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5943600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solidFill>
                  <a:prstClr val="black"/>
                </a:solidFill>
                <a:ea typeface="Cambria Math"/>
              </a:rPr>
              <a:t>একক কাজের </a:t>
            </a:r>
            <a:r>
              <a:rPr lang="bn-IN" dirty="0" smtClean="0">
                <a:solidFill>
                  <a:prstClr val="black"/>
                </a:solidFill>
                <a:ea typeface="Cambria Math"/>
              </a:rPr>
              <a:t>সমাধান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Cambria Math"/>
              </a:rPr>
              <a:t>পরের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Cambria Math"/>
              </a:rPr>
              <a:t>পৃষ্টা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837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bn-IN" sz="2000" dirty="0" smtClean="0">
                    <a:solidFill>
                      <a:prstClr val="black"/>
                    </a:solidFill>
                    <a:ea typeface="Cambria Math"/>
                  </a:rPr>
                  <a:t>একক কাজের সমাধান</a:t>
                </a: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 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ধরি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প্রক্ষেপ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বেগ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u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প্রথম বিচরণ পথের জন্য প্রক্ষেপ কোণ </a:t>
                </a: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দ্বিতীয়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বিচরণ পথের জন্য প্রক্ষেপ কোণ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bn-IN" sz="2000" dirty="0">
                    <a:solidFill>
                      <a:prstClr val="black"/>
                    </a:solidFill>
                  </a:rPr>
                  <a:t>আ</a:t>
                </a:r>
                <a:r>
                  <a:rPr lang="as-IN" sz="2000" dirty="0" smtClean="0">
                    <a:solidFill>
                      <a:prstClr val="black"/>
                    </a:solidFill>
                  </a:rPr>
                  <a:t>নুভূমিকপাল্লা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R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প্রথমক্ষেত্রেঃ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………………………………….(i)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দ্বিতীয়ক্ষেত্রেঃ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…………….(ii) </a:t>
                </a: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𝑖𝑖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)⇒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000" t="-533" b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3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7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Process 4"/>
              <p:cNvSpPr/>
              <p:nvPr/>
            </p:nvSpPr>
            <p:spPr>
              <a:xfrm>
                <a:off x="0" y="1905000"/>
                <a:ext cx="9144000" cy="1524000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2000" kern="0" dirty="0" smtClean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১/ </a:t>
                </a:r>
                <a:r>
                  <a:rPr lang="en-US" sz="2000" kern="0" dirty="0" err="1" smtClean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একটি</a:t>
                </a:r>
                <a:r>
                  <a:rPr lang="en-US" sz="2000" kern="0" dirty="0" smtClean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ক্রিকেট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বলকে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আঘাত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করলে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তা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নিক্ষেপণ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বিন্দু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থেকে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যথাক্রমে</a:t>
                </a:r>
                <a:r>
                  <a:rPr lang="en-US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bn-IN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bn-IN" sz="24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bn-IN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দূরত্বে অবস্থিত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bn-IN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এবং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bn-IN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উচ্চতা বিশিষ্ট দুইটি দেওয়াল কোন রকমে অতিক্রম করে দেখাও যে,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𝑅</m:t>
                    </m:r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𝑥𝑦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Flowchart: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9144000" cy="1524000"/>
              </a:xfrm>
              <a:prstGeom prst="flowChartProcess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0" y="4343400"/>
                <a:ext cx="9144000" cy="1374648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bn-IN" dirty="0" smtClean="0"/>
                  <a:t>২/ কোন প্রক্ষিপ্ত বস্তুর গতিপথের যে কোন বিন্দুতে তার বেগ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u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এবং আনুভূমিক তলের সাথে নতি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 হলে প্রমাণ কর যে </a:t>
                </a:r>
                <a14:m>
                  <m:oMath xmlns:m="http://schemas.openxmlformats.org/officeDocument/2006/math">
                    <m:r>
                      <a:rPr lang="bn-IN" i="1" kern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𝑔𝑠𝑖𝑛</m:t>
                        </m:r>
                        <m:r>
                          <a:rPr lang="en-US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 সময় পরে বস্তুটি পূর্বোক্ত দিকের সাথে লম্ব ভাবে </a:t>
                </a:r>
              </a:p>
              <a:p>
                <a:pPr lvl="0"/>
                <a:r>
                  <a:rPr lang="bn-IN" sz="2000" dirty="0" smtClean="0">
                    <a:solidFill>
                      <a:prstClr val="black"/>
                    </a:solidFill>
                  </a:rPr>
                  <a:t>অবস্থান করে।  </a:t>
                </a:r>
                <a:endParaRPr lang="bn-IN" sz="2000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43400"/>
                <a:ext cx="9144000" cy="1374648"/>
              </a:xfrm>
              <a:prstGeom prst="flowChartProcess">
                <a:avLst/>
              </a:prstGeom>
              <a:blipFill rotWithShape="1">
                <a:blip r:embed="rId5"/>
                <a:stretch>
                  <a:fillRect l="-666" t="-2655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2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bn-IN" sz="1800" dirty="0" smtClean="0">
                    <a:solidFill>
                      <a:prstClr val="black"/>
                    </a:solidFill>
                  </a:rPr>
                  <a:t>১/ </a:t>
                </a:r>
                <a:r>
                  <a:rPr lang="as-IN" sz="1800" dirty="0" smtClean="0">
                    <a:solidFill>
                      <a:prstClr val="black"/>
                    </a:solidFill>
                  </a:rPr>
                  <a:t>জোড়ায় </a:t>
                </a:r>
                <a:r>
                  <a:rPr lang="bn-IN" sz="2000" dirty="0">
                    <a:solidFill>
                      <a:prstClr val="black"/>
                    </a:solidFill>
                    <a:ea typeface="Cambria Math"/>
                  </a:rPr>
                  <a:t>কাজের সমাধান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 algn="l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ধরি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নিক্ষেপণ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কোণ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এবং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আ</a:t>
                </a:r>
                <a:r>
                  <a:rPr lang="as-IN" sz="2000" dirty="0" smtClean="0">
                    <a:solidFill>
                      <a:prstClr val="black"/>
                    </a:solidFill>
                  </a:rPr>
                  <a:t>নুভূমিকপাল্লা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R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সুতরাং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𝑦 = 𝑥 𝑡𝑎𝑛𝛼</a:t>
                </a:r>
                <a:r>
                  <a:rPr lang="en-US" sz="2000" dirty="0">
                    <a:solidFill>
                      <a:prstClr val="black"/>
                    </a:solidFill>
                  </a:rPr>
                  <a:t>(1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সূত্র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হতে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পাই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𝑥</a:t>
                </a:r>
                <a:r>
                  <a:rPr lang="en-US" sz="2000" dirty="0">
                    <a:solidFill>
                      <a:prstClr val="black"/>
                    </a:solidFill>
                  </a:rPr>
                  <a:t>=</a:t>
                </a:r>
                <a:r>
                  <a:rPr lang="en-US" sz="2400" dirty="0">
                    <a:solidFill>
                      <a:prstClr val="black"/>
                    </a:solidFill>
                  </a:rPr>
                  <a:t> 𝑦 </a:t>
                </a:r>
                <a:r>
                  <a:rPr lang="en-US" sz="2000" dirty="0">
                    <a:solidFill>
                      <a:prstClr val="black"/>
                    </a:solidFill>
                  </a:rPr>
                  <a:t>𝑡𝑎𝑛𝛼(1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1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……………….(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i)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    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𝑦= 𝑥 𝑡𝑎𝑛𝛼</a:t>
                </a:r>
                <a:r>
                  <a:rPr lang="en-US" sz="2400" dirty="0">
                    <a:solidFill>
                      <a:prstClr val="black"/>
                    </a:solidFill>
                  </a:rPr>
                  <a:t>(1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……………(ii) </a:t>
                </a:r>
              </a:p>
              <a:p>
                <a:pPr algn="l"/>
                <a:r>
                  <a:rPr lang="en-US" sz="2400" b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𝑖𝑖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𝑥𝑦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𝑅</m:t>
                    </m:r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𝑥𝑦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000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206339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93970" y="2965966"/>
            <a:ext cx="691978" cy="16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6400799" y="2699265"/>
            <a:ext cx="4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72255" y="2965966"/>
            <a:ext cx="9285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8" y="2018506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40545" y="1763322"/>
            <a:ext cx="0" cy="789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6437" y="1749034"/>
            <a:ext cx="0" cy="789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6400799" y="20185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38" name="TextBox 1037"/>
          <p:cNvSpPr txBox="1"/>
          <p:nvPr/>
        </p:nvSpPr>
        <p:spPr>
          <a:xfrm>
            <a:off x="7396437" y="201850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39" name="TextBox 1038"/>
          <p:cNvSpPr txBox="1"/>
          <p:nvPr/>
        </p:nvSpPr>
        <p:spPr>
          <a:xfrm>
            <a:off x="5749563" y="25527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041" name="Straight Connector 1040"/>
          <p:cNvCxnSpPr/>
          <p:nvPr/>
        </p:nvCxnSpPr>
        <p:spPr>
          <a:xfrm>
            <a:off x="5472255" y="2590800"/>
            <a:ext cx="0" cy="518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/>
          <p:nvPr/>
        </p:nvCxnSpPr>
        <p:spPr>
          <a:xfrm>
            <a:off x="7396437" y="2552700"/>
            <a:ext cx="0" cy="515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C:\Users\User-PC\Desktop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429000"/>
            <a:ext cx="3600451" cy="34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3" grpId="0"/>
      <p:bldP spid="26" grpId="0" animBg="1"/>
      <p:bldP spid="28" grpId="0"/>
      <p:bldP spid="30" grpId="0"/>
      <p:bldP spid="1037" grpId="0"/>
      <p:bldP spid="1038" grpId="0"/>
      <p:bldP spid="10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32500" lnSpcReduction="20000"/>
              </a:bodyPr>
              <a:lstStyle/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bn-IN" sz="6200" dirty="0" smtClean="0">
                    <a:solidFill>
                      <a:prstClr val="black"/>
                    </a:solidFill>
                  </a:rPr>
                  <a:t>২/ জোড়ায় </a:t>
                </a:r>
                <a:r>
                  <a:rPr lang="bn-IN" sz="6200" dirty="0">
                    <a:solidFill>
                      <a:prstClr val="black"/>
                    </a:solidFill>
                  </a:rPr>
                  <a:t>কাজের সমাধান </a:t>
                </a: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endParaRPr lang="en-US" sz="6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6200" dirty="0">
                    <a:solidFill>
                      <a:prstClr val="black"/>
                    </a:solidFill>
                  </a:rPr>
                  <a:t>t </a:t>
                </a:r>
                <a:r>
                  <a:rPr lang="bn-IN" sz="4900" dirty="0">
                    <a:solidFill>
                      <a:prstClr val="black"/>
                    </a:solidFill>
                  </a:rPr>
                  <a:t>সময়ে </a:t>
                </a:r>
                <a:r>
                  <a:rPr lang="en-US" sz="4900" dirty="0" err="1" smtClean="0">
                    <a:solidFill>
                      <a:prstClr val="black"/>
                    </a:solidFill>
                  </a:rPr>
                  <a:t>বস্তু</a:t>
                </a:r>
                <a:r>
                  <a:rPr lang="bn-IN" sz="4900" dirty="0" smtClean="0">
                    <a:solidFill>
                      <a:prstClr val="black"/>
                    </a:solidFill>
                  </a:rPr>
                  <a:t>কণাটি</a:t>
                </a:r>
                <a:r>
                  <a:rPr lang="bn-IN" sz="62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4300" dirty="0">
                    <a:solidFill>
                      <a:prstClr val="black"/>
                    </a:solidFill>
                  </a:rPr>
                  <a:t>আ</a:t>
                </a:r>
                <a:r>
                  <a:rPr lang="bn-IN" sz="4300" dirty="0" smtClean="0">
                    <a:solidFill>
                      <a:prstClr val="black"/>
                    </a:solidFill>
                  </a:rPr>
                  <a:t>নুভূমিক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বেগ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4900" dirty="0" err="1" smtClean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49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49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4900" dirty="0" smtClean="0">
                    <a:solidFill>
                      <a:prstClr val="black"/>
                    </a:solidFill>
                  </a:rPr>
                  <a:t> </a:t>
                </a:r>
                <a:endParaRPr lang="en-US" sz="49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4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5500" dirty="0">
                    <a:solidFill>
                      <a:prstClr val="black"/>
                    </a:solidFill>
                  </a:rPr>
                  <a:t>t </a:t>
                </a:r>
                <a:r>
                  <a:rPr lang="bn-IN" sz="4300" dirty="0">
                    <a:solidFill>
                      <a:prstClr val="black"/>
                    </a:solidFill>
                  </a:rPr>
                  <a:t>সময়ে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বস্তু</a:t>
                </a:r>
                <a:r>
                  <a:rPr lang="bn-IN" sz="4300" dirty="0" smtClean="0">
                    <a:solidFill>
                      <a:prstClr val="black"/>
                    </a:solidFill>
                  </a:rPr>
                  <a:t>কণাটি</a:t>
                </a:r>
                <a:r>
                  <a:rPr lang="bn-IN" sz="55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4300" dirty="0" smtClean="0">
                    <a:solidFill>
                      <a:prstClr val="black"/>
                    </a:solidFill>
                  </a:rPr>
                  <a:t>উল্লম্ব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>
                    <a:solidFill>
                      <a:prstClr val="black"/>
                    </a:solidFill>
                  </a:rPr>
                  <a:t>বেগ</a:t>
                </a:r>
                <a:r>
                  <a:rPr lang="en-US" sz="4300" dirty="0">
                    <a:solidFill>
                      <a:prstClr val="black"/>
                    </a:solidFill>
                  </a:rPr>
                  <a:t> </a:t>
                </a:r>
                <a:r>
                  <a:rPr lang="en-US" sz="5500" dirty="0">
                    <a:solidFill>
                      <a:prstClr val="black"/>
                    </a:solidFill>
                  </a:rPr>
                  <a:t>u</a:t>
                </a:r>
                <a:r>
                  <a:rPr lang="en-US" sz="5500" dirty="0" err="1">
                    <a:solidFill>
                      <a:prstClr val="black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sz="55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bn-IN" sz="55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55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𝑔𝑡</m:t>
                    </m:r>
                  </m:oMath>
                </a14:m>
                <a:endParaRPr lang="en-US" sz="98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7000" dirty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sz="4300" dirty="0" err="1" smtClean="0">
                    <a:solidFill>
                      <a:prstClr val="black"/>
                    </a:solidFill>
                  </a:rPr>
                  <a:t>যেহেতু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কণাটি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প্রক্ষেপদিকের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সাথে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লম্ব</a:t>
                </a:r>
                <a:r>
                  <a:rPr lang="en-US" sz="43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300" dirty="0" err="1" smtClean="0">
                    <a:solidFill>
                      <a:prstClr val="black"/>
                    </a:solidFill>
                  </a:rPr>
                  <a:t>ভাবে</a:t>
                </a:r>
                <a:endParaRPr lang="en-US" sz="4300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4000" dirty="0" err="1" smtClean="0">
                    <a:solidFill>
                      <a:prstClr val="black"/>
                    </a:solidFill>
                  </a:rPr>
                  <a:t>চলে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4000" dirty="0" err="1" smtClean="0">
                    <a:solidFill>
                      <a:prstClr val="black"/>
                    </a:solidFill>
                  </a:rPr>
                  <a:t>কাজেই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</a:rPr>
                  <a:t>এটি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4000" dirty="0" err="1">
                    <a:solidFill>
                      <a:prstClr val="black"/>
                    </a:solidFill>
                  </a:rPr>
                  <a:t>আ</a:t>
                </a:r>
                <a:r>
                  <a:rPr lang="en-US" sz="4000" dirty="0" err="1" smtClean="0">
                    <a:solidFill>
                      <a:prstClr val="black"/>
                    </a:solidFill>
                  </a:rPr>
                  <a:t>নুভূমিকের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</a:rPr>
                  <a:t>সাথে</a:t>
                </a:r>
                <a14:m>
                  <m:oMath xmlns:m="http://schemas.openxmlformats.org/officeDocument/2006/math">
                    <m:r>
                      <a:rPr lang="bn-IN" sz="43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/>
                      </a:rPr>
                      <m:t>90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°+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43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43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4300" dirty="0" smtClean="0">
                    <a:solidFill>
                      <a:prstClr val="black"/>
                    </a:solidFill>
                  </a:rPr>
                  <a:t>কোণ উৎপন্ন করে। </a:t>
                </a:r>
                <a:endParaRPr lang="en-US" sz="43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5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5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2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45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5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US" sz="45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tan</m:t>
                    </m:r>
                    <m:d>
                      <m:dPr>
                        <m:ctrlPr>
                          <a:rPr lang="en-US" sz="45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4000" dirty="0">
                            <a:solidFill>
                              <a:prstClr val="black"/>
                            </a:solidFill>
                          </a:rPr>
                          <m:t>সময়ে কণাটি</m:t>
                        </m:r>
                        <m:r>
                          <m:rPr>
                            <m:nor/>
                          </m:rPr>
                          <a:rPr lang="bn-IN" sz="4500" dirty="0">
                            <a:solidFill>
                              <a:prstClr val="black"/>
                            </a:solidFill>
                          </a:rPr>
                          <m:t> উল্লম্ব</m:t>
                        </m:r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 বেগ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4000" dirty="0">
                            <a:solidFill>
                              <a:prstClr val="black"/>
                            </a:solidFill>
                          </a:rPr>
                          <m:t>সময়ে কণাটি</m:t>
                        </m:r>
                        <m:r>
                          <m:rPr>
                            <m:nor/>
                          </m:rPr>
                          <a:rPr lang="bn-IN" sz="4500" dirty="0">
                            <a:solidFill>
                              <a:prstClr val="black"/>
                            </a:solidFill>
                          </a:rPr>
                          <m:t> অনুভূমিক</m:t>
                        </m:r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 বেগ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4500" dirty="0" smtClean="0">
                    <a:solidFill>
                      <a:prstClr val="black"/>
                    </a:solidFill>
                  </a:rPr>
                  <a:t>Or,</a:t>
                </a:r>
                <a:r>
                  <a:rPr lang="en-US" sz="45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cot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usin</m:t>
                        </m:r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bn-IN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m:rPr>
                            <m:nor/>
                          </m:rPr>
                          <a:rPr lang="en-US" sz="8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en-US" sz="4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4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r>
                  <a:rPr lang="en-US" sz="4500" kern="0" dirty="0" smtClean="0">
                    <a:solidFill>
                      <a:prstClr val="black"/>
                    </a:solidFill>
                    <a:ea typeface="Cambria Math"/>
                  </a:rPr>
                  <a:t>Or,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5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n-US" sz="45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45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45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a:rPr lang="en-US" sz="45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usin</m:t>
                        </m:r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bn-IN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m:rPr>
                            <m:nor/>
                          </m:rPr>
                          <a:rPr lang="en-US" sz="8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5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en-US" sz="4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endParaRPr lang="en-US" sz="4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r>
                  <a:rPr lang="en-US" sz="4500" kern="0" dirty="0" smtClean="0">
                    <a:solidFill>
                      <a:prstClr val="black"/>
                    </a:solidFill>
                    <a:ea typeface="Cambria Math"/>
                  </a:rPr>
                  <a:t>Or,</a:t>
                </a:r>
                <a14:m>
                  <m:oMath xmlns:m="http://schemas.openxmlformats.org/officeDocument/2006/math"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𝑢</m:t>
                    </m:r>
                    <m:sSup>
                      <m:sSupPr>
                        <m:ctrlP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𝑔𝑡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𝑢</m:t>
                    </m:r>
                    <m:sSup>
                      <m:sSupPr>
                        <m:ctrlP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4500" b="0" kern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endParaRPr lang="en-US" sz="4500" b="0" kern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r>
                  <a:rPr lang="en-US" sz="4500" kern="0" dirty="0" smtClean="0">
                    <a:solidFill>
                      <a:prstClr val="black"/>
                    </a:solidFill>
                    <a:ea typeface="Cambria Math"/>
                  </a:rPr>
                  <a:t>Or,</a:t>
                </a:r>
                <a14:m>
                  <m:oMath xmlns:m="http://schemas.openxmlformats.org/officeDocument/2006/math"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𝑢</m:t>
                    </m:r>
                    <m:d>
                      <m:dPr>
                        <m:ctrlP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5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45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5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5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45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𝑔𝑡</m:t>
                    </m:r>
                  </m:oMath>
                </a14:m>
                <a:endParaRPr lang="en-US" sz="4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endParaRPr lang="en-US" sz="4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r>
                  <a:rPr lang="en-US" sz="4500" kern="0" dirty="0" smtClean="0">
                    <a:solidFill>
                      <a:prstClr val="black"/>
                    </a:solidFill>
                    <a:ea typeface="Cambria Math"/>
                  </a:rPr>
                  <a:t>Or,</a:t>
                </a:r>
                <a14:m>
                  <m:oMath xmlns:m="http://schemas.openxmlformats.org/officeDocument/2006/math"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𝑔𝑡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sz="4500" b="0" kern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endParaRPr lang="en-US" sz="4500" b="0" kern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r>
                  <a:rPr lang="en-US" sz="8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45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𝑔𝑠𝑖𝑛</m:t>
                        </m:r>
                        <m:r>
                          <a:rPr lang="en-US" sz="45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en-US" sz="25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  <a:defRPr/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133" t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886292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334001" y="1905000"/>
            <a:ext cx="2743200" cy="2290762"/>
          </a:xfrm>
          <a:prstGeom prst="arc">
            <a:avLst>
              <a:gd name="adj1" fmla="val 12015295"/>
              <a:gd name="adj2" fmla="val 203387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32091" y="565666"/>
            <a:ext cx="1401372" cy="202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6" name="Arc 25"/>
          <p:cNvSpPr/>
          <p:nvPr/>
        </p:nvSpPr>
        <p:spPr>
          <a:xfrm>
            <a:off x="5432091" y="2265362"/>
            <a:ext cx="475067" cy="668338"/>
          </a:xfrm>
          <a:prstGeom prst="arc">
            <a:avLst>
              <a:gd name="adj1" fmla="val 16034305"/>
              <a:gd name="adj2" fmla="val 214465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8" y="2018506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921153" y="381001"/>
            <a:ext cx="317847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77000" y="1066800"/>
            <a:ext cx="1524000" cy="1504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383046" y="565666"/>
            <a:ext cx="49045" cy="2033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" name="Arc 1027"/>
          <p:cNvSpPr/>
          <p:nvPr/>
        </p:nvSpPr>
        <p:spPr>
          <a:xfrm>
            <a:off x="6132777" y="381001"/>
            <a:ext cx="915769" cy="1066800"/>
          </a:xfrm>
          <a:prstGeom prst="arc">
            <a:avLst>
              <a:gd name="adj1" fmla="val 4055078"/>
              <a:gd name="adj2" fmla="val 76404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TextBox 1042"/>
              <p:cNvSpPr txBox="1"/>
              <p:nvPr/>
            </p:nvSpPr>
            <p:spPr>
              <a:xfrm>
                <a:off x="6340545" y="1447801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3" name="TextBox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45" y="1447801"/>
                <a:ext cx="58060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473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6" name="Freeform 1045"/>
          <p:cNvSpPr/>
          <p:nvPr/>
        </p:nvSpPr>
        <p:spPr>
          <a:xfrm>
            <a:off x="7786688" y="2343150"/>
            <a:ext cx="385762" cy="171450"/>
          </a:xfrm>
          <a:custGeom>
            <a:avLst/>
            <a:gdLst>
              <a:gd name="connsiteX0" fmla="*/ 385762 w 385762"/>
              <a:gd name="connsiteY0" fmla="*/ 171450 h 171450"/>
              <a:gd name="connsiteX1" fmla="*/ 342900 w 385762"/>
              <a:gd name="connsiteY1" fmla="*/ 85725 h 171450"/>
              <a:gd name="connsiteX2" fmla="*/ 285750 w 385762"/>
              <a:gd name="connsiteY2" fmla="*/ 42863 h 171450"/>
              <a:gd name="connsiteX3" fmla="*/ 185737 w 385762"/>
              <a:gd name="connsiteY3" fmla="*/ 0 h 171450"/>
              <a:gd name="connsiteX4" fmla="*/ 0 w 385762"/>
              <a:gd name="connsiteY4" fmla="*/ 2857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2" h="171450">
                <a:moveTo>
                  <a:pt x="385762" y="171450"/>
                </a:moveTo>
                <a:cubicBezTo>
                  <a:pt x="371475" y="142875"/>
                  <a:pt x="362514" y="110943"/>
                  <a:pt x="342900" y="85725"/>
                </a:cubicBezTo>
                <a:cubicBezTo>
                  <a:pt x="328281" y="66929"/>
                  <a:pt x="305127" y="56704"/>
                  <a:pt x="285750" y="42863"/>
                </a:cubicBezTo>
                <a:cubicBezTo>
                  <a:pt x="232621" y="4914"/>
                  <a:pt x="252602" y="16717"/>
                  <a:pt x="185737" y="0"/>
                </a:cubicBezTo>
                <a:cubicBezTo>
                  <a:pt x="17970" y="15252"/>
                  <a:pt x="75625" y="-9236"/>
                  <a:pt x="0" y="285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7" name="TextBox 1046"/>
              <p:cNvSpPr txBox="1"/>
              <p:nvPr/>
            </p:nvSpPr>
            <p:spPr>
              <a:xfrm>
                <a:off x="7786688" y="1905000"/>
                <a:ext cx="1001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7" name="TextBox 10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688" y="1905000"/>
                <a:ext cx="100117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72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8" name="TextBox 1047"/>
              <p:cNvSpPr txBox="1"/>
              <p:nvPr/>
            </p:nvSpPr>
            <p:spPr>
              <a:xfrm>
                <a:off x="6477000" y="2571750"/>
                <a:ext cx="7587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dirty="0" err="1" smtClean="0"/>
                  <a:t>ucos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48" name="TextBox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571750"/>
                <a:ext cx="758797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7258" t="-4717" r="-1451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0" name="TextBox 1049"/>
              <p:cNvSpPr txBox="1"/>
              <p:nvPr/>
            </p:nvSpPr>
            <p:spPr>
              <a:xfrm rot="16200000" flipV="1">
                <a:off x="4850570" y="1301235"/>
                <a:ext cx="838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u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sin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50" name="TextBox 10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V="1">
                <a:off x="4850570" y="1301235"/>
                <a:ext cx="838201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4590" t="-5797" r="-8197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User-PC\Desktop\images-1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71849"/>
            <a:ext cx="51054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6" grpId="0" animBg="1"/>
      <p:bldP spid="28" grpId="0"/>
      <p:bldP spid="30" grpId="0"/>
      <p:bldP spid="1028" grpId="0" animBg="1"/>
      <p:bldP spid="1043" grpId="0"/>
      <p:bldP spid="1046" grpId="0" animBg="1"/>
      <p:bldP spid="1047" grpId="0"/>
      <p:bldP spid="1048" grpId="0"/>
      <p:bldP spid="10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bn-IN" sz="3600" dirty="0"/>
                  <a:t>দলীয় </a:t>
                </a:r>
                <a:r>
                  <a:rPr lang="bn-IN" sz="3600" dirty="0" smtClean="0"/>
                  <a:t>কাজ</a:t>
                </a:r>
                <a:endParaRPr lang="bn-IN" sz="3600" dirty="0"/>
              </a:p>
              <a:p>
                <a:pPr algn="l"/>
                <a:r>
                  <a:rPr lang="bn-IN" dirty="0" smtClean="0"/>
                  <a:t>ক্রিকেটার সাকিব ও রুবেলের উচ্চতা যথাক্রমে </a:t>
                </a:r>
                <a:r>
                  <a:rPr lang="en-US" dirty="0" smtClean="0"/>
                  <a:t>1.8</a:t>
                </a:r>
                <a:r>
                  <a:rPr lang="bn-IN" dirty="0" smtClean="0"/>
                  <a:t>মিটার ও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1.4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মিটার।সাকিব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30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en-US" dirty="0" smtClean="0"/>
                  <a:t>কোণে</a:t>
                </a:r>
              </a:p>
              <a:p>
                <a:pPr algn="l"/>
                <a:r>
                  <a:rPr lang="en-US" dirty="0" smtClean="0"/>
                  <a:t>39.2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সেকেণ্ড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বেগে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একটি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ক্রিকেট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নিক্ষেপ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করে</a:t>
                </a:r>
                <a:r>
                  <a:rPr lang="en-US" dirty="0" smtClean="0"/>
                  <a:t>। </a:t>
                </a:r>
                <a:r>
                  <a:rPr lang="en-US" dirty="0" err="1" smtClean="0"/>
                  <a:t>রুবেল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1.4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মিটার উচ্চতা থেকে </a:t>
                </a:r>
              </a:p>
              <a:p>
                <a:pPr algn="l"/>
                <a:r>
                  <a:rPr lang="bn-IN" dirty="0" smtClean="0">
                    <a:solidFill>
                      <a:prstClr val="black"/>
                    </a:solidFill>
                  </a:rPr>
                  <a:t>বলটি ধরে।</a:t>
                </a:r>
                <a:r>
                  <a:rPr lang="bn-IN" dirty="0">
                    <a:solidFill>
                      <a:prstClr val="black"/>
                    </a:solidFill>
                  </a:rPr>
                  <a:t> সাকিব ও রুবেলের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 মধ্যবর্তী দূরত্ব নির্ণয় কর।</a:t>
                </a:r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3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User-PC\Desktop\images-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0" y="3700462"/>
            <a:ext cx="3954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-PC\Desktop\images-1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52" y="1828800"/>
            <a:ext cx="498209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>
            <a:off x="2457450" y="2667001"/>
            <a:ext cx="3962400" cy="3962400"/>
          </a:xfrm>
          <a:prstGeom prst="arc">
            <a:avLst>
              <a:gd name="adj1" fmla="val 12335442"/>
              <a:gd name="adj2" fmla="val 2074490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2651800" y="3792443"/>
            <a:ext cx="853400" cy="175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51800" y="2667001"/>
            <a:ext cx="701000" cy="1142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2559387" y="3505203"/>
            <a:ext cx="544850" cy="1142998"/>
          </a:xfrm>
          <a:prstGeom prst="arc">
            <a:avLst>
              <a:gd name="adj1" fmla="val 16200000"/>
              <a:gd name="adj2" fmla="val 18528983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02300" y="3352800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mbria Math"/>
                        </a:rPr>
                        <m:t>30</m:t>
                      </m:r>
                      <m:r>
                        <a:rPr lang="en-US" b="1" i="1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° </m:t>
                      </m:r>
                    </m:oMath>
                  </m:oMathPara>
                </a14:m>
                <a:endParaRPr lang="en-US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00" y="3352800"/>
                <a:ext cx="63190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3592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564480"/>
            <a:ext cx="139541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2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bn-IN" sz="3200" dirty="0" smtClean="0"/>
                  <a:t>দলীয় কা</a:t>
                </a:r>
                <a:r>
                  <a:rPr lang="en-US" sz="3200" dirty="0" err="1" smtClean="0"/>
                  <a:t>জের</a:t>
                </a:r>
                <a:r>
                  <a:rPr lang="en-US" sz="3200" dirty="0" smtClean="0"/>
                  <a:t> </a:t>
                </a:r>
                <a:r>
                  <a:rPr lang="bn-IN" sz="3200" dirty="0" smtClean="0"/>
                  <a:t>সমাধানঃ</a:t>
                </a:r>
              </a:p>
              <a:p>
                <a:pPr lvl="0" algn="l"/>
                <a:r>
                  <a:rPr lang="en-US" sz="2000" dirty="0" smtClean="0"/>
                  <a:t> </a:t>
                </a:r>
                <a:r>
                  <a:rPr lang="as-IN" sz="2000" dirty="0" smtClean="0">
                    <a:solidFill>
                      <a:prstClr val="black"/>
                    </a:solidFill>
                    <a:ea typeface="Cambria Math"/>
                  </a:rPr>
                  <a:t>উল্লম্ব</a:t>
                </a: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দূরত্ব</a:t>
                </a:r>
                <a:r>
                  <a:rPr lang="en-US" sz="1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1.8-1.4 = 0.4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মিটার</a:t>
                </a:r>
                <a:r>
                  <a:rPr lang="bn-IN" sz="3200" dirty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ধরি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dirty="0">
                    <a:solidFill>
                      <a:prstClr val="black"/>
                    </a:solidFill>
                  </a:rPr>
                  <a:t> বলটি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ধ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রার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সময়কাল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t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সেকেণ্ড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algn="l"/>
                <a:endParaRPr lang="bn-IN" sz="2000" dirty="0" smtClean="0"/>
              </a:p>
              <a:p>
                <a:pPr algn="l"/>
                <a:r>
                  <a:rPr lang="en-US" sz="3200" i="1" dirty="0">
                    <a:latin typeface="Cambria Math"/>
                  </a:rPr>
                  <a:t> </a:t>
                </a:r>
                <a:r>
                  <a:rPr lang="en-US" sz="3200" i="1" dirty="0" smtClean="0">
                    <a:latin typeface="Cambria Math"/>
                  </a:rPr>
                  <a:t>  </a:t>
                </a:r>
                <a:r>
                  <a:rPr lang="en-US" sz="2400" i="1" dirty="0" smtClean="0">
                    <a:latin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</a:rPr>
                      <m:t>𝑢𝑠𝑖𝑛</m:t>
                    </m:r>
                    <m:r>
                      <a:rPr lang="en-US" sz="2400" b="0" i="1" smtClean="0">
                        <a:latin typeface="Cambria Math"/>
                      </a:rPr>
                      <m:t>30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°.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/>
                <a:r>
                  <a:rPr lang="en-US" sz="24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𝑜𝑟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</a:rPr>
                      <m:t>39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9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/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𝑜𝑟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19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algn="l"/>
                <a:r>
                  <a:rPr lang="en-US" sz="24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𝑜𝑟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(−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19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9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/>
                <a:r>
                  <a:rPr lang="en-US" sz="24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[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4.02</a:t>
                </a:r>
                <a:r>
                  <a:rPr lang="en-US" dirty="0">
                    <a:solidFill>
                      <a:prstClr val="black"/>
                    </a:solidFill>
                  </a:rPr>
                  <a:t>সেকেণ্ড</a:t>
                </a:r>
                <a:endParaRPr lang="en-US" sz="2400" dirty="0" smtClean="0"/>
              </a:p>
              <a:p>
                <a:pPr algn="l"/>
                <a:r>
                  <a:rPr lang="en-US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bn-IN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আ</m:t>
                    </m:r>
                  </m:oMath>
                </a14:m>
                <a:r>
                  <a:rPr lang="bn-IN" dirty="0" smtClean="0">
                    <a:solidFill>
                      <a:prstClr val="black"/>
                    </a:solidFill>
                  </a:rPr>
                  <a:t>নুভূমিক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দূরত্ব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𝑢𝑐𝑜𝑠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algn="l"/>
                <a:r>
                  <a:rPr lang="en-US" sz="2400" b="0" dirty="0" smtClean="0">
                    <a:ea typeface="Cambria Math"/>
                  </a:rPr>
                  <a:t>               </a:t>
                </a:r>
                <a:r>
                  <a:rPr lang="bn-IN" sz="2400" b="0" dirty="0" smtClean="0">
                    <a:ea typeface="Cambria Math"/>
                  </a:rPr>
                  <a:t>     </a:t>
                </a:r>
                <a:r>
                  <a:rPr lang="en-US" sz="24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algn="l"/>
                <a:r>
                  <a:rPr lang="en-US" sz="2400" b="0" dirty="0" smtClean="0">
                    <a:ea typeface="Cambria Math"/>
                  </a:rPr>
                  <a:t>              </a:t>
                </a:r>
                <a:r>
                  <a:rPr lang="bn-IN" sz="2400" b="0" dirty="0" smtClean="0">
                    <a:ea typeface="Cambria Math"/>
                  </a:rPr>
                  <a:t>     </a:t>
                </a:r>
                <a:r>
                  <a:rPr lang="en-US" sz="24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136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47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Ans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667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800" dirty="0" smtClean="0">
                    <a:solidFill>
                      <a:prstClr val="black"/>
                    </a:solidFill>
                  </a:rPr>
                  <a:t>১।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উদ্দীপকে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OA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কোনটি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NikoshBAN" pitchFamily="2" charset="0"/>
                        <a:cs typeface="NikoshBAN" pitchFamily="2" charset="0"/>
                      </a:rPr>
                      <m:t>?</m:t>
                    </m:r>
                  </m:oMath>
                </a14:m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   </a:t>
                </a:r>
                <a:r>
                  <a:rPr lang="bn-IN" sz="1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74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76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38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78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78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pPr lvl="0" algn="l"/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২।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বায়ু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শূন্য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স্থানে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নিক্ষিপ্ত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বস্তু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র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গতিপথ একটি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-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endParaRPr lang="bn-IN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    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পরাবৃত্ত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উপবৃত্ত    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অধিবৃত্ত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বৃত্ত</a:t>
                </a:r>
                <a:endParaRPr lang="en-US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৩।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2 m/s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বেগে ও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30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কোণে ভূমি হতে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নিক্ষিপ্ত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বস্তু</a:t>
                </a:r>
                <a:r>
                  <a:rPr lang="bn-IN" sz="2000" dirty="0">
                    <a:solidFill>
                      <a:prstClr val="black"/>
                    </a:solidFill>
                  </a:rPr>
                  <a:t>র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সর্বাধিক উচ্চতা -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  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  <a:blipFill rotWithShape="1">
                <a:blip r:embed="rId2"/>
                <a:stretch>
                  <a:fillRect l="-166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600200" y="2266744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1835697" y="1616294"/>
            <a:ext cx="2043605" cy="1377099"/>
          </a:xfrm>
          <a:prstGeom prst="arc">
            <a:avLst>
              <a:gd name="adj1" fmla="val 10641050"/>
              <a:gd name="adj2" fmla="val 2150677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835697" y="948419"/>
            <a:ext cx="280721" cy="1411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6418" y="762000"/>
            <a:ext cx="131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u=29.4m/s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53003" y="2369971"/>
            <a:ext cx="38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1900" y="230484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1769022" y="2082078"/>
            <a:ext cx="304800" cy="762000"/>
          </a:xfrm>
          <a:prstGeom prst="arc">
            <a:avLst>
              <a:gd name="adj1" fmla="val 15870068"/>
              <a:gd name="adj2" fmla="val 188042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26298" y="1897412"/>
                <a:ext cx="297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30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98" y="1897412"/>
                <a:ext cx="29725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102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Down Ribbon 19"/>
          <p:cNvSpPr/>
          <p:nvPr/>
        </p:nvSpPr>
        <p:spPr>
          <a:xfrm>
            <a:off x="990600" y="0"/>
            <a:ext cx="7010400" cy="533400"/>
          </a:xfrm>
          <a:prstGeom prst="ellipseRibb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6000" b="1" i="0" u="none" strike="noStrike" kern="0" cap="none" spc="0" normalizeH="0" baseline="0" noProof="0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315509" y="338137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33400" y="44196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33400" y="5334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-PC\Desktop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7" y="762000"/>
            <a:ext cx="3490913" cy="24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/>
      <p:bldP spid="33" grpId="0"/>
      <p:bldP spid="37" grpId="0"/>
      <p:bldP spid="8" grpId="0" animBg="1"/>
      <p:bldP spid="9" grpId="0"/>
      <p:bldP spid="20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00400" y="228600"/>
            <a:ext cx="4876800" cy="16764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133600"/>
                <a:ext cx="8991599" cy="418774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u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গতি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বেগে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এবং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আ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নুভূমিকের </a:t>
                </a:r>
                <a:r>
                  <a:rPr lang="bn-IN" dirty="0">
                    <a:solidFill>
                      <a:prstClr val="black"/>
                    </a:solidFill>
                  </a:rPr>
                  <a:t>সাথে 𝛼 কোণে নিক্ষিপ্ত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বস্তুকণা  সর্বাধিক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H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</a:rPr>
                  <a:t>উচ্চতা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উঠে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R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 দূরত্বে  ভূমিতে পতিত হয়। </a:t>
                </a:r>
                <a:endPara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বস্তুকণাটির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আনুভূমিকপাল্লা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নির্ণয় কর। </a:t>
                </a:r>
                <a:r>
                  <a:rPr lang="en-US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IN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খ)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প্রমাণ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bn-I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গ)</a:t>
                </a:r>
                <a:r>
                  <a:rPr lang="bn-IN" sz="2400" dirty="0"/>
                  <a:t> </a:t>
                </a:r>
                <a:r>
                  <a:rPr lang="bn-IN" sz="2000" dirty="0"/>
                  <a:t>নিক্ষেপণ </a:t>
                </a:r>
                <a14:m>
                  <m:oMath xmlns:m="http://schemas.openxmlformats.org/officeDocument/2006/math">
                    <m:r>
                      <a:rPr lang="bn-IN" sz="2000" b="0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বিন্দুকে</m:t>
                    </m:r>
                    <m:r>
                      <a:rPr lang="bn-IN" sz="2000" b="0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000" b="0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মূল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বিন্দু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ধরে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বস্তুকণাটি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এবং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bn-IN" sz="2000" kern="0" dirty="0" smtClean="0">
                    <a:solidFill>
                      <a:sysClr val="windowText" lastClr="000000"/>
                    </a:solidFill>
                    <a:cs typeface="SutonnyMJ" pitchFamily="2" charset="0"/>
                  </a:rPr>
                  <a:t>বিন্দুগামী</a:t>
                </a:r>
                <a:r>
                  <a:rPr lang="en-US" sz="2000" kern="0" dirty="0" smtClean="0">
                    <a:solidFill>
                      <a:sysClr val="windowText" lastClr="00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      </m:t>
                    </m:r>
                    <m:r>
                      <a:rPr lang="bn-IN" sz="20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হ</m:t>
                    </m:r>
                    <m:r>
                      <a:rPr lang="bn-IN" sz="2000" b="0" i="1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লে</m:t>
                    </m:r>
                    <m:r>
                      <m:rPr>
                        <m:nor/>
                      </m:rPr>
                      <a:rPr lang="bn-IN" sz="20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SutonnyMJ" pitchFamily="2" charset="0"/>
                        <a:cs typeface="SutonnyMJ" pitchFamily="2" charset="0"/>
                      </a:rPr>
                      <m:t>প্রমাণ কর</m:t>
                    </m:r>
                    <m:r>
                      <a:rPr lang="bn-IN" sz="2000" b="0" i="1" dirty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,  </m:t>
                    </m:r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𝑅</m:t>
                    </m:r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𝑥𝑦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800" dirty="0" smtClean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33600"/>
                <a:ext cx="8991599" cy="4187749"/>
              </a:xfrm>
              <a:prstGeom prst="rect">
                <a:avLst/>
              </a:prstGeom>
              <a:blipFill rotWithShape="1">
                <a:blip r:embed="rId4"/>
                <a:stretch>
                  <a:fillRect l="-2373" t="-1019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User-PC\Desktop\images-1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2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সহকারী অধ্যাপক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গ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বলিহার ডিগ্রী কলেজ 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ইনডেক্স নং ৪৩৬৯৯২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মোবাঃ ০১৭১৪৮৩৮৭২৫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7491" cy="408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se-animated-gif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4838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8" y="-228600"/>
            <a:ext cx="66151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56759"/>
              </p:ext>
            </p:extLst>
          </p:nvPr>
        </p:nvGraphicFramePr>
        <p:xfrm>
          <a:off x="304800" y="1676400"/>
          <a:ext cx="8610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4" imgW="1873080" imgH="437760" progId="Package">
                  <p:embed/>
                </p:oleObj>
              </mc:Choice>
              <mc:Fallback>
                <p:oleObj name="Packager Shell Object" showAsIcon="1" r:id="rId4" imgW="1873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76400"/>
                        <a:ext cx="86106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5720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নিচের ভিডিও টি লক্ষ্য করি-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" y="2357437"/>
            <a:ext cx="89741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228600"/>
            <a:ext cx="903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উল্লম্ব</a:t>
            </a:r>
            <a:r>
              <a:rPr lang="en-US" dirty="0" smtClean="0"/>
              <a:t> </a:t>
            </a:r>
            <a:r>
              <a:rPr lang="en-US" dirty="0" err="1" smtClean="0"/>
              <a:t>তলে</a:t>
            </a:r>
            <a:r>
              <a:rPr lang="en-US" dirty="0" smtClean="0"/>
              <a:t> </a:t>
            </a:r>
            <a:r>
              <a:rPr lang="en-US" dirty="0" err="1" smtClean="0"/>
              <a:t>প্রক্ষেপণটি</a:t>
            </a:r>
            <a:r>
              <a:rPr lang="en-US" dirty="0" smtClean="0"/>
              <a:t> </a:t>
            </a:r>
            <a:r>
              <a:rPr lang="en-US" dirty="0" err="1" smtClean="0"/>
              <a:t>বিচরণ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প্রক্ষেপক</a:t>
            </a:r>
            <a:r>
              <a:rPr lang="en-US" dirty="0" smtClean="0"/>
              <a:t> </a:t>
            </a:r>
            <a:r>
              <a:rPr lang="en-US" dirty="0" err="1" smtClean="0"/>
              <a:t>তল</a:t>
            </a:r>
            <a:r>
              <a:rPr lang="en-US" dirty="0" smtClean="0"/>
              <a:t>।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বায়ু</a:t>
            </a:r>
            <a:r>
              <a:rPr lang="en-US" dirty="0" smtClean="0"/>
              <a:t> </a:t>
            </a:r>
            <a:r>
              <a:rPr lang="en-US" dirty="0" err="1" smtClean="0"/>
              <a:t>শূন্য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নিক্ষিপ্ত</a:t>
            </a:r>
            <a:r>
              <a:rPr lang="en-US" dirty="0" smtClean="0"/>
              <a:t> </a:t>
            </a:r>
            <a:r>
              <a:rPr lang="en-US" dirty="0" err="1" smtClean="0"/>
              <a:t>বস্তুকণাকে</a:t>
            </a:r>
            <a:r>
              <a:rPr lang="en-US" dirty="0" smtClean="0"/>
              <a:t> </a:t>
            </a:r>
            <a:r>
              <a:rPr lang="en-US" dirty="0" err="1" smtClean="0"/>
              <a:t>প্রক্ষেপক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আদিবেগে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প্রক্ষেপক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শূন্য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স্থানে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নিক্ষিপ্ত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 smtClean="0">
                <a:solidFill>
                  <a:prstClr val="black"/>
                </a:solidFill>
              </a:rPr>
              <a:t>হয় তাকে নিক্ষেপণ বেগ বলে।নিক্ষেপণ বিন্দু দিয়ে অংকিত আনুভূমিক তলের যে বিন্দুতে প্রক্ষেপকটি</a:t>
            </a:r>
          </a:p>
          <a:p>
            <a:r>
              <a:rPr lang="bn-IN" dirty="0" smtClean="0">
                <a:solidFill>
                  <a:prstClr val="black"/>
                </a:solidFill>
              </a:rPr>
              <a:t> পতিত হয়</a:t>
            </a:r>
            <a:r>
              <a:rPr lang="bn-IN" dirty="0">
                <a:solidFill>
                  <a:prstClr val="black"/>
                </a:solidFill>
              </a:rPr>
              <a:t> নিক্ষেপণ বিন্দু </a:t>
            </a:r>
            <a:r>
              <a:rPr lang="bn-IN" dirty="0" smtClean="0">
                <a:solidFill>
                  <a:prstClr val="black"/>
                </a:solidFill>
              </a:rPr>
              <a:t>হতে সেই বিন্দুর দূরত্বকে আনুভূমিক পাল্লা বলে। নিচের ছবিতে ক্রিকেট বলটি একটি প্রক্ষেপক।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1"/>
            <a:ext cx="6705600" cy="1219200"/>
          </a:xfrm>
          <a:solidFill>
            <a:srgbClr val="00B050"/>
          </a:solidFill>
        </p:spPr>
        <p:txBody>
          <a:bodyPr anchor="t">
            <a:noAutofit/>
          </a:bodyPr>
          <a:lstStyle/>
          <a:p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2667000"/>
            <a:ext cx="6781800" cy="3200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গতিবিদ্যা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বস্তুকণার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গতি-২ 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অধ্যয়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2667000"/>
            <a:ext cx="18421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সময়ঃ</a:t>
            </a:r>
            <a:r>
              <a:rPr lang="en-US" dirty="0" smtClean="0"/>
              <a:t> ৪৫ </a:t>
            </a:r>
            <a:r>
              <a:rPr lang="en-US" dirty="0" err="1" smtClean="0"/>
              <a:t>মিনিট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80493"/>
      </p:ext>
    </p:extLst>
  </p:cSld>
  <p:clrMapOvr>
    <a:masterClrMapping/>
  </p:clrMapOvr>
  <p:transition spd="slow">
    <p:pull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l"/>
            <a:r>
              <a:rPr lang="bn-IN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2000" dirty="0" err="1">
                <a:solidFill>
                  <a:prstClr val="black"/>
                </a:solidFill>
              </a:rPr>
              <a:t>প্রক্ষিপ্ত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বস্তুর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সর্বাধিক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উচ্চতা,বিচরণকাল</a:t>
            </a:r>
            <a:r>
              <a:rPr lang="en-US" sz="2000" dirty="0">
                <a:solidFill>
                  <a:prstClr val="black"/>
                </a:solidFill>
              </a:rPr>
              <a:t> ও </a:t>
            </a:r>
            <a:r>
              <a:rPr lang="bn-IN" sz="2000" dirty="0" err="1">
                <a:solidFill>
                  <a:prstClr val="black"/>
                </a:solidFill>
              </a:rPr>
              <a:t>আ</a:t>
            </a:r>
            <a:r>
              <a:rPr lang="en-US" sz="2000" dirty="0" err="1" smtClean="0">
                <a:solidFill>
                  <a:prstClr val="black"/>
                </a:solidFill>
              </a:rPr>
              <a:t>নুভূমিকপাল্লা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নির্ণয়</a:t>
            </a:r>
            <a:r>
              <a:rPr lang="bn-IN" sz="2000" dirty="0" smtClean="0">
                <a:solidFill>
                  <a:prstClr val="black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 পারবে।</a:t>
            </a:r>
            <a:endParaRPr lang="bn-IN" sz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bn-IN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২।</a:t>
            </a:r>
            <a:r>
              <a:rPr lang="en-US" sz="2000" dirty="0" err="1">
                <a:solidFill>
                  <a:prstClr val="black"/>
                </a:solidFill>
              </a:rPr>
              <a:t>একই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বেগে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নিক্ষিপ্ত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বস্তুর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একই</a:t>
            </a:r>
            <a:r>
              <a:rPr lang="bn-IN" sz="2000" dirty="0">
                <a:solidFill>
                  <a:prstClr val="black"/>
                </a:solidFill>
              </a:rPr>
              <a:t> আ</a:t>
            </a:r>
            <a:r>
              <a:rPr lang="as-IN" sz="2000" dirty="0" smtClean="0">
                <a:solidFill>
                  <a:prstClr val="black"/>
                </a:solidFill>
              </a:rPr>
              <a:t>নুভূমিকপাল্লা</a:t>
            </a:r>
            <a:r>
              <a:rPr lang="bn-IN" sz="2000" dirty="0" smtClean="0">
                <a:solidFill>
                  <a:prstClr val="black"/>
                </a:solidFill>
              </a:rPr>
              <a:t>র </a:t>
            </a:r>
            <a:r>
              <a:rPr lang="bn-IN" sz="2000" dirty="0">
                <a:solidFill>
                  <a:prstClr val="black"/>
                </a:solidFill>
              </a:rPr>
              <a:t>জন্য দুইটি নিক্ষেপণ </a:t>
            </a:r>
            <a:r>
              <a:rPr lang="bn-IN" sz="2000" dirty="0" smtClean="0">
                <a:solidFill>
                  <a:prstClr val="black"/>
                </a:solidFill>
              </a:rPr>
              <a:t>কোণ আছে </a:t>
            </a:r>
            <a:endParaRPr lang="bn-IN" sz="2000" dirty="0">
              <a:solidFill>
                <a:prstClr val="black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bn-IN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 পারবে।</a:t>
            </a:r>
            <a:endParaRPr lang="en-US" sz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bn-IN" sz="2000" dirty="0">
                <a:solidFill>
                  <a:schemeClr val="tx1"/>
                </a:solidFill>
              </a:rPr>
              <a:t>৩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</a:rPr>
              <a:t>উল্লম্বতলে প্র</a:t>
            </a:r>
            <a:r>
              <a:rPr lang="en-US" sz="2000" dirty="0" err="1">
                <a:solidFill>
                  <a:prstClr val="black"/>
                </a:solidFill>
              </a:rPr>
              <a:t>ক্ষিপ্ত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bn-IN" sz="2000" dirty="0">
                <a:solidFill>
                  <a:prstClr val="black"/>
                </a:solidFill>
              </a:rPr>
              <a:t>কোন কণার গতিপথ একটি </a:t>
            </a:r>
            <a:r>
              <a:rPr lang="bn-IN" sz="2000" dirty="0" smtClean="0">
                <a:solidFill>
                  <a:prstClr val="black"/>
                </a:solidFill>
              </a:rPr>
              <a:t>পরাবৃত্ত</a:t>
            </a:r>
            <a:r>
              <a:rPr lang="bn-IN" sz="2000" dirty="0">
                <a:solidFill>
                  <a:prstClr val="black"/>
                </a:solidFill>
              </a:rPr>
              <a:t> </a:t>
            </a:r>
            <a:r>
              <a:rPr lang="bn-IN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প্রমাণ</a:t>
            </a:r>
            <a:r>
              <a:rPr lang="bn-IN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করতে পারবে।</a:t>
            </a:r>
            <a:endParaRPr lang="bn-IN" sz="12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1066800"/>
            <a:ext cx="7010400" cy="609600"/>
          </a:xfrm>
          <a:prstGeom prst="ellipse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bn-IN" sz="48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-PC\Desktop\images-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572000"/>
            <a:ext cx="3886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algn="l"/>
                <a:r>
                  <a:rPr lang="en-US" sz="9600" dirty="0" smtClean="0">
                    <a:solidFill>
                      <a:schemeClr val="tx1"/>
                    </a:solidFill>
                  </a:rPr>
                  <a:t>প্রক্ষিপ্ত </a:t>
                </a:r>
                <a:r>
                  <a:rPr lang="en-US" sz="9600" dirty="0" err="1" smtClean="0">
                    <a:solidFill>
                      <a:schemeClr val="tx1"/>
                    </a:solidFill>
                  </a:rPr>
                  <a:t>বস্তুর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9600" dirty="0" err="1" smtClean="0">
                    <a:solidFill>
                      <a:schemeClr val="tx1"/>
                    </a:solidFill>
                  </a:rPr>
                  <a:t>সর্বাধিক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9600" dirty="0" err="1" smtClean="0">
                    <a:solidFill>
                      <a:schemeClr val="tx1"/>
                    </a:solidFill>
                  </a:rPr>
                  <a:t>উচ্চতা,বিচরণকাল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 ও </a:t>
                </a:r>
                <a:r>
                  <a:rPr lang="bn-IN" sz="9600" dirty="0" err="1">
                    <a:solidFill>
                      <a:schemeClr val="tx1"/>
                    </a:solidFill>
                  </a:rPr>
                  <a:t>আ</a:t>
                </a:r>
                <a:r>
                  <a:rPr lang="en-US" sz="9600" dirty="0" err="1" smtClean="0">
                    <a:solidFill>
                      <a:schemeClr val="tx1"/>
                    </a:solidFill>
                  </a:rPr>
                  <a:t>নুভূমিকপাল্লা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9600" dirty="0" err="1" smtClean="0">
                    <a:solidFill>
                      <a:schemeClr val="tx1"/>
                    </a:solidFill>
                  </a:rPr>
                  <a:t>নির্ণয়ঃ</a:t>
                </a:r>
                <a:endParaRPr lang="en-US" sz="96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9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4400" dirty="0" smtClean="0">
                    <a:solidFill>
                      <a:prstClr val="black"/>
                    </a:solidFill>
                  </a:rPr>
                  <a:t>O 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বিন্দু থেকে 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u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 আদিবেগে আনুভূমিকের </a:t>
                </a:r>
                <a:r>
                  <a:rPr lang="bn-IN" sz="6400" dirty="0">
                    <a:solidFill>
                      <a:schemeClr val="tx1"/>
                    </a:solidFill>
                  </a:rPr>
                  <a:t>সাথে 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𝛼 কোণে একটি বস্তুকণা শূন্যে নিক্ষিপ্ত </a:t>
                </a: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হলো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T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সময়ে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A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বিন্দুতে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প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ৌঁছিল।</a:t>
                </a: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schemeClr val="tx1"/>
                    </a:solidFill>
                  </a:rPr>
                  <a:t>u</a:t>
                </a:r>
                <a:r>
                  <a:rPr lang="en-US" sz="72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7200" dirty="0" smtClean="0">
                    <a:solidFill>
                      <a:schemeClr val="tx1"/>
                    </a:solidFill>
                  </a:rPr>
                  <a:t>এর আনুভূমিক উপাংশ</a:t>
                </a:r>
                <a:r>
                  <a:rPr lang="en-US" sz="7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7200" dirty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7200" dirty="0" smtClean="0">
                    <a:solidFill>
                      <a:prstClr val="black"/>
                    </a:solidFill>
                  </a:rPr>
                  <a:t>,আনুভূমিক ত্বরণ = ০</a:t>
                </a: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prstClr val="black"/>
                    </a:solidFill>
                  </a:rPr>
                  <a:t>u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এর 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উল্লম্ব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উপাংশ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u</a:t>
                </a:r>
                <a:r>
                  <a:rPr lang="en-US" sz="7200" dirty="0" err="1" smtClean="0">
                    <a:solidFill>
                      <a:prstClr val="black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উল্লম্ব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ত্বরণ</m:t>
                    </m:r>
                  </m:oMath>
                </a14:m>
                <a:r>
                  <a:rPr lang="en-US" sz="72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7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7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bn-IN" sz="7200" dirty="0" smtClean="0">
                    <a:solidFill>
                      <a:prstClr val="black"/>
                    </a:solidFill>
                  </a:rPr>
                  <a:t> </a:t>
                </a: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7200" dirty="0" smtClean="0">
                    <a:solidFill>
                      <a:prstClr val="black"/>
                    </a:solidFill>
                  </a:rPr>
                  <a:t>যদি 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t 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সময়ে কণাটি সর্বোচ্চ উচ্চতায় </a:t>
                </a:r>
                <a:r>
                  <a:rPr lang="en-US" sz="6400" dirty="0" smtClean="0">
                    <a:solidFill>
                      <a:prstClr val="black"/>
                    </a:solidFill>
                  </a:rPr>
                  <a:t>P(</a:t>
                </a:r>
                <a:r>
                  <a:rPr lang="en-US" sz="6400" dirty="0" err="1" smtClean="0">
                    <a:solidFill>
                      <a:prstClr val="black"/>
                    </a:solidFill>
                  </a:rPr>
                  <a:t>x,y</a:t>
                </a:r>
                <a:r>
                  <a:rPr lang="en-US" sz="6400" dirty="0" smtClean="0">
                    <a:solidFill>
                      <a:prstClr val="black"/>
                    </a:solidFill>
                  </a:rPr>
                  <a:t>)</a:t>
                </a:r>
                <a:r>
                  <a:rPr lang="bn-IN" sz="6400" dirty="0" smtClean="0">
                    <a:solidFill>
                      <a:prstClr val="black"/>
                    </a:solidFill>
                  </a:rPr>
                  <a:t> বিন্দুতে অবস্থান</a:t>
                </a:r>
                <a:endParaRPr lang="en-US" sz="6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6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6400" dirty="0" smtClean="0">
                    <a:solidFill>
                      <a:prstClr val="black"/>
                    </a:solidFill>
                  </a:rPr>
                  <a:t>করে</a:t>
                </a:r>
                <a:r>
                  <a:rPr lang="en-US" sz="64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BP = H 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সর্বোচ্চ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উচ্চতায় 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কণাটির বেগ শূন্য।</a:t>
                </a: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smtClean="0">
                    <a:solidFill>
                      <a:prstClr val="black"/>
                    </a:solidFill>
                  </a:rPr>
                  <a:t>                                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কাজেই,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𝑢𝑠𝑖𝑛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𝑔𝐻</m:t>
                    </m:r>
                  </m:oMath>
                </a14:m>
                <a:endParaRPr lang="en-US" sz="6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i="1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7200" i="1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7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72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err="1" smtClean="0">
                    <a:solidFill>
                      <a:prstClr val="black"/>
                    </a:solidFill>
                  </a:rPr>
                  <a:t>আবার,A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বিন্দুতে</a:t>
                </a:r>
                <a:r>
                  <a:rPr lang="bn-IN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IN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উল্লম্ব</m:t>
                    </m:r>
                    <m:r>
                      <m:rPr>
                        <m:nor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  <m:r>
                      <m:rPr>
                        <m:nor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7200" dirty="0">
                    <a:solidFill>
                      <a:prstClr val="black"/>
                    </a:solidFill>
                  </a:rPr>
                  <a:t>শূন্য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কাজেই,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6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6400" dirty="0" smtClean="0">
                    <a:solidFill>
                      <a:prstClr val="black"/>
                    </a:solidFill>
                  </a:rPr>
                  <a:t>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𝑢𝑠𝑖𝑛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72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err="1">
                    <a:solidFill>
                      <a:prstClr val="black"/>
                    </a:solidFill>
                  </a:rPr>
                  <a:t>আবার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7200" dirty="0">
                    <a:solidFill>
                      <a:prstClr val="black"/>
                    </a:solidFill>
                  </a:rPr>
                  <a:t> 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আ</a:t>
                </a:r>
                <a:r>
                  <a:rPr lang="bn-IN" sz="7200" dirty="0">
                    <a:solidFill>
                      <a:prstClr val="black"/>
                    </a:solidFill>
                  </a:rPr>
                  <a:t>নুভূমিক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  <m:r>
                      <m:rPr>
                        <m:nor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7200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A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X</a:t>
                </a:r>
                <a:r>
                  <a:rPr lang="bn-IN" sz="7200" dirty="0" smtClean="0">
                    <a:solidFill>
                      <a:prstClr val="black"/>
                    </a:solidFill>
                  </a:rPr>
                  <a:t> =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 R = </a:t>
                </a:r>
                <a:r>
                  <a:rPr lang="en-US" sz="7200" dirty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                       </m:t>
                    </m:r>
                    <m:r>
                      <a:rPr lang="en-US" sz="7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7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>
                    <a:solidFill>
                      <a:prstClr val="black"/>
                    </a:solidFill>
                  </a:rPr>
                  <a:t>R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7200" dirty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𝑢𝑠𝑖𝑛</m:t>
                        </m:r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72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smtClean="0">
                    <a:solidFill>
                      <a:prstClr val="black"/>
                    </a:solidFill>
                    <a:ea typeface="Cambria Math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R</a:t>
                </a:r>
                <a:r>
                  <a:rPr lang="en-US" sz="72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  <a:blipFill rotWithShape="1">
                <a:blip r:embed="rId3"/>
                <a:stretch>
                  <a:fillRect l="-1000" t="-1778" b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324600" y="2478437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13245" y="1395471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6613245" y="1827988"/>
            <a:ext cx="2043605" cy="1377099"/>
          </a:xfrm>
          <a:prstGeom prst="arc">
            <a:avLst>
              <a:gd name="adj1" fmla="val 10641050"/>
              <a:gd name="adj2" fmla="val 2150677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581900" y="1827988"/>
            <a:ext cx="26573" cy="6885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13245" y="1143000"/>
            <a:ext cx="280721" cy="1411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11822" y="2516537"/>
                <a:ext cx="758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822" y="2516537"/>
                <a:ext cx="75879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400" t="-8333" r="-144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893966" y="1066800"/>
            <a:ext cx="42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503" y="2554637"/>
            <a:ext cx="38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9200" y="22536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5947" y="1143000"/>
            <a:ext cx="37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6894" y="1377331"/>
            <a:ext cx="1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58200" y="243829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5976839">
                <a:off x="5963061" y="1611392"/>
                <a:ext cx="92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prstClr val="black"/>
                    </a:solidFill>
                  </a:rPr>
                  <a:t>usin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76839">
                <a:off x="5963061" y="1611392"/>
                <a:ext cx="92942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634" r="-21127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67600" y="2478437"/>
            <a:ext cx="47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6515947" y="2172262"/>
            <a:ext cx="494453" cy="1258675"/>
          </a:xfrm>
          <a:prstGeom prst="arc">
            <a:avLst>
              <a:gd name="adj1" fmla="val 15870068"/>
              <a:gd name="adj2" fmla="val 188042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3966" y="1981200"/>
                <a:ext cx="297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66" y="1981200"/>
                <a:ext cx="29725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48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73" y="3962401"/>
            <a:ext cx="2736177" cy="28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একই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বেগে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নিক্ষিপ্ত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বস্তুর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একই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আ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নুভূমিকপাল্লা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এর জন্য দুইটি নিক্ষেপণ কোণ</a:t>
                </a: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আছে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আদিবেগ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u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নিক্ষেপণ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কোণ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হলে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আ</a:t>
                </a:r>
                <a:r>
                  <a:rPr lang="as-IN" sz="2000" dirty="0" smtClean="0">
                    <a:solidFill>
                      <a:prstClr val="black"/>
                    </a:solidFill>
                  </a:rPr>
                  <a:t>নুভূমিকপাল্লা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,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bn-IN" sz="2400" dirty="0" smtClean="0">
                    <a:solidFill>
                      <a:prstClr val="black"/>
                    </a:solidFill>
                  </a:rPr>
                  <a:t>             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R  </a:t>
                </a:r>
                <a14:m>
                  <m:oMath xmlns:m="http://schemas.openxmlformats.org/officeDocument/2006/math">
                    <m:r>
                      <a:rPr lang="en-US" sz="2400" b="0" i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  <m:r>
                          <a:rPr lang="en-US" sz="2400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g</m:t>
                        </m:r>
                      </m:den>
                    </m:f>
                  </m:oMath>
                </a14:m>
                <a:endParaRPr lang="bn-IN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400" dirty="0" smtClean="0">
                    <a:solidFill>
                      <a:prstClr val="black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bn-IN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 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bn-IN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 [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]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400" dirty="0" err="1" smtClean="0">
                    <a:solidFill>
                      <a:schemeClr val="tx1"/>
                    </a:solidFill>
                  </a:rPr>
                  <a:t>সুতরাং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প্রক্ষেপ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কোণ</a:t>
                </a: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</a:rPr>
                  <a:t> এবং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এর জন্য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আ</a:t>
                </a:r>
                <a:r>
                  <a:rPr lang="as-IN" sz="2000" dirty="0" smtClean="0">
                    <a:solidFill>
                      <a:prstClr val="black"/>
                    </a:solidFill>
                  </a:rPr>
                  <a:t>নুভূমিকপাল্লা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একই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হবে</a:t>
                </a:r>
                <a:endParaRPr lang="bn-IN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000" t="-533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281940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255" y="990600"/>
            <a:ext cx="0" cy="194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10400" y="2667000"/>
            <a:ext cx="13716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2683133"/>
            <a:ext cx="5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72255" y="2699266"/>
            <a:ext cx="13095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8" y="2018506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rc 26"/>
          <p:cNvSpPr/>
          <p:nvPr/>
        </p:nvSpPr>
        <p:spPr>
          <a:xfrm>
            <a:off x="4800600" y="1962150"/>
            <a:ext cx="948963" cy="971550"/>
          </a:xfrm>
          <a:prstGeom prst="arc">
            <a:avLst>
              <a:gd name="adj1" fmla="val 17532286"/>
              <a:gd name="adj2" fmla="val 199114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7212321">
                <a:off x="5393967" y="1344479"/>
                <a:ext cx="756707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21">
                <a:off x="5393967" y="1344479"/>
                <a:ext cx="756707" cy="458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75081" y="609600"/>
            <a:ext cx="46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3" grpId="0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bn-IN" sz="2400" dirty="0" smtClean="0">
                    <a:solidFill>
                      <a:schemeClr val="tx1"/>
                    </a:solidFill>
                  </a:rPr>
                  <a:t>উল্লম্বতলে প্র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ক্ষিপ্ত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কোন কণার গতিপথ একটি পরাবৃত্ত।</a:t>
                </a: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O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বিন্দুগামী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OX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ও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OY-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কে যথাক্রমে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ও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y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অক্ষ ধরি।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t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সময়ে কণাটি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P(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x,y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বিন্দুতে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অবস্থান করে।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আ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নুভূমিক দিকে ত্বরণ শূন্য এবং উল্লম্ব দিকে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bn-IN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ত্বরণ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bn-IN" sz="1800" dirty="0">
                    <a:solidFill>
                      <a:prstClr val="black"/>
                    </a:solidFill>
                  </a:rPr>
                  <a:t> </a:t>
                </a:r>
                <a:endParaRPr lang="bn-IN" sz="18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t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সময়ে </a:t>
                </a:r>
                <a:r>
                  <a:rPr lang="bn-IN" sz="1800" dirty="0">
                    <a:solidFill>
                      <a:prstClr val="black"/>
                    </a:solidFill>
                  </a:rPr>
                  <a:t>আনুভূমিক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4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X</a:t>
                </a:r>
                <a:r>
                  <a:rPr lang="bn-IN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1600" dirty="0">
                    <a:solidFill>
                      <a:prstClr val="black"/>
                    </a:solidFill>
                  </a:rPr>
                  <a:t>=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1600" dirty="0" smtClean="0">
                    <a:solidFill>
                      <a:prstClr val="black"/>
                    </a:solidFill>
                  </a:rPr>
                  <a:t>                                     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as-IN" sz="2000" dirty="0">
                    <a:solidFill>
                      <a:prstClr val="black"/>
                    </a:solidFill>
                    <a:ea typeface="Cambria Math"/>
                  </a:rPr>
                  <a:t>উল্লম্ব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,  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000" b="0" dirty="0" smtClean="0">
                    <a:solidFill>
                      <a:prstClr val="black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</m:t>
                    </m:r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</a:rPr>
                              <m:t>ucos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 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𝑥𝑡𝑎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…………………….(i)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m:rPr>
                        <m:nor/>
                      </m:rPr>
                      <a:rPr lang="bn-IN" sz="1600" dirty="0">
                        <a:solidFill>
                          <a:prstClr val="black"/>
                        </a:solidFill>
                      </a:rPr>
                      <m:t>ও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ধ্রূবক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তাই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ধরি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𝑡𝑎𝑛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ea typeface="Cambria Math"/>
                  </a:rPr>
                  <a:t>   এবং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(</a:t>
                </a:r>
                <a:r>
                  <a:rPr lang="en-US" sz="2000" dirty="0">
                    <a:solidFill>
                      <a:prstClr val="black"/>
                    </a:solidFill>
                  </a:rPr>
                  <a:t>i)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ax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b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যা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একটি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পরাবৃত্ত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নির্দেশ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।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1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281940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255" y="990600"/>
            <a:ext cx="0" cy="194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762000"/>
            <a:ext cx="49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90" y="2020887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3919" y="1295400"/>
            <a:ext cx="107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9" grpId="0"/>
      <p:bldP spid="26" grpId="0" animBg="1"/>
      <p:bldP spid="28" grpId="0"/>
      <p:bldP spid="30" grpId="0"/>
      <p:bldP spid="31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2199</Words>
  <Application>Microsoft Office PowerPoint</Application>
  <PresentationFormat>On-screen Show (4:3)</PresentationFormat>
  <Paragraphs>285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Office Theme</vt:lpstr>
      <vt:lpstr>3_Office Theme</vt:lpstr>
      <vt:lpstr>2_Office Theme</vt:lpstr>
      <vt:lpstr>5_Office Theme</vt:lpstr>
      <vt:lpstr>7_Office Theme</vt:lpstr>
      <vt:lpstr>8_Office Theme</vt:lpstr>
      <vt:lpstr>1_Office Theme</vt:lpstr>
      <vt:lpstr>4_Office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151</cp:revision>
  <dcterms:created xsi:type="dcterms:W3CDTF">2006-08-16T00:00:00Z</dcterms:created>
  <dcterms:modified xsi:type="dcterms:W3CDTF">2020-06-21T03:25:10Z</dcterms:modified>
</cp:coreProperties>
</file>