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45" r:id="rId2"/>
    <p:sldId id="256" r:id="rId3"/>
    <p:sldId id="294" r:id="rId4"/>
    <p:sldId id="280" r:id="rId5"/>
    <p:sldId id="348" r:id="rId6"/>
    <p:sldId id="342" r:id="rId7"/>
    <p:sldId id="347" r:id="rId8"/>
    <p:sldId id="346" r:id="rId9"/>
    <p:sldId id="279" r:id="rId10"/>
    <p:sldId id="277" r:id="rId11"/>
    <p:sldId id="276" r:id="rId12"/>
    <p:sldId id="275" r:id="rId13"/>
    <p:sldId id="274" r:id="rId14"/>
    <p:sldId id="272" r:id="rId15"/>
    <p:sldId id="273" r:id="rId16"/>
    <p:sldId id="301" r:id="rId17"/>
    <p:sldId id="343" r:id="rId18"/>
    <p:sldId id="324" r:id="rId19"/>
    <p:sldId id="267" r:id="rId20"/>
    <p:sldId id="344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74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75A8F-AB2E-4CD5-A079-2AC6332C4A0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DB6F5-5A3B-4BA6-933C-11F001031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DB6F5-5A3B-4BA6-933C-11F0010311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005939-33E8-41F4-A872-05190A0C6EA1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DA1E57-3763-4C23-97EF-E7EDD394E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4407CA5-CC65-4AAE-8686-96BFB5D1D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958139-3FC1-4FBD-913C-B23A11FEC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15241"/>
            <a:ext cx="9144000" cy="15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8932AD4-38EC-45B3-86F0-2F366031D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6567" cy="685800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123EDBC3-17C9-434C-94C0-C1DF41A68936}"/>
              </a:ext>
            </a:extLst>
          </p:cNvPr>
          <p:cNvSpPr/>
          <p:nvPr/>
        </p:nvSpPr>
        <p:spPr>
          <a:xfrm>
            <a:off x="670882" y="1"/>
            <a:ext cx="7848600" cy="3414584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2060"/>
                </a:solidFill>
              </a:rPr>
              <a:t> </a:t>
            </a:r>
            <a:r>
              <a:rPr lang="bn-BD" sz="11500" b="1" dirty="0">
                <a:solidFill>
                  <a:srgbClr val="FF0000"/>
                </a:solidFill>
              </a:rPr>
              <a:t>র</a:t>
            </a:r>
            <a:r>
              <a:rPr lang="bn-BD" sz="11500" b="1" dirty="0">
                <a:solidFill>
                  <a:srgbClr val="002060"/>
                </a:solidFill>
              </a:rPr>
              <a:t>থ টানি । 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16" name="Rectangle: Beveled 15">
            <a:extLst>
              <a:ext uri="{FF2B5EF4-FFF2-40B4-BE49-F238E27FC236}">
                <a16:creationId xmlns:a16="http://schemas.microsoft.com/office/drawing/2014/main" id="{5468ABB0-1082-419B-B5BD-BB0031E1CCC3}"/>
              </a:ext>
            </a:extLst>
          </p:cNvPr>
          <p:cNvSpPr/>
          <p:nvPr/>
        </p:nvSpPr>
        <p:spPr>
          <a:xfrm>
            <a:off x="-9342770" y="0"/>
            <a:ext cx="9266567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FF0000"/>
                </a:solidFill>
              </a:rPr>
              <a:t>র</a:t>
            </a:r>
            <a:r>
              <a:rPr lang="bn-BD" sz="34400" b="1" dirty="0"/>
              <a:t>থ </a:t>
            </a:r>
            <a:endParaRPr lang="en-US" sz="34400" b="1" dirty="0"/>
          </a:p>
        </p:txBody>
      </p:sp>
      <p:sp>
        <p:nvSpPr>
          <p:cNvPr id="17" name="Rectangle: Beveled 16">
            <a:extLst>
              <a:ext uri="{FF2B5EF4-FFF2-40B4-BE49-F238E27FC236}">
                <a16:creationId xmlns:a16="http://schemas.microsoft.com/office/drawing/2014/main" id="{A0E9305C-C9DA-440A-AF35-B7A4673FA8B4}"/>
              </a:ext>
            </a:extLst>
          </p:cNvPr>
          <p:cNvSpPr/>
          <p:nvPr/>
        </p:nvSpPr>
        <p:spPr>
          <a:xfrm>
            <a:off x="-9418973" y="0"/>
            <a:ext cx="9266567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র</a:t>
            </a:r>
            <a:r>
              <a:rPr lang="bn-BD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1.01337 0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1.01336 -0.002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FF4AB-D566-471C-A5D9-BD9F79401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22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E4519-CC8E-4927-8AB0-3E17DD65F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7122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601F10-8045-4ACA-AB61-B577BFA0448F}"/>
              </a:ext>
            </a:extLst>
          </p:cNvPr>
          <p:cNvSpPr/>
          <p:nvPr/>
        </p:nvSpPr>
        <p:spPr>
          <a:xfrm>
            <a:off x="0" y="1828800"/>
            <a:ext cx="9372600" cy="3505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</a:rPr>
              <a:t>ল</a:t>
            </a:r>
            <a:r>
              <a:rPr lang="bn-BD" sz="16600" b="1" dirty="0">
                <a:solidFill>
                  <a:srgbClr val="0070C0"/>
                </a:solidFill>
              </a:rPr>
              <a:t>তা</a:t>
            </a:r>
          </a:p>
          <a:p>
            <a:pPr algn="ctr"/>
            <a:r>
              <a:rPr lang="bn-BD" sz="16600" b="1" dirty="0">
                <a:solidFill>
                  <a:srgbClr val="0070C0"/>
                </a:solidFill>
              </a:rPr>
              <a:t> দোলে । </a:t>
            </a:r>
            <a:endParaRPr lang="en-US" sz="16600" b="1" dirty="0">
              <a:solidFill>
                <a:srgbClr val="0070C0"/>
              </a:solidFill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5F02FC6A-1B96-4343-A04B-D01EF56F9E3F}"/>
              </a:ext>
            </a:extLst>
          </p:cNvPr>
          <p:cNvSpPr/>
          <p:nvPr/>
        </p:nvSpPr>
        <p:spPr>
          <a:xfrm>
            <a:off x="-9334500" y="38100"/>
            <a:ext cx="9105899" cy="712220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solidFill>
                  <a:srgbClr val="FF0000"/>
                </a:solidFill>
              </a:rPr>
              <a:t>ল</a:t>
            </a:r>
            <a:r>
              <a:rPr lang="bn-BD" sz="28700" b="1" dirty="0"/>
              <a:t>তা </a:t>
            </a:r>
            <a:endParaRPr lang="en-US" sz="28700" b="1" dirty="0"/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2AC09ACC-19AB-4707-B026-2CE0BFADA5EE}"/>
              </a:ext>
            </a:extLst>
          </p:cNvPr>
          <p:cNvSpPr/>
          <p:nvPr/>
        </p:nvSpPr>
        <p:spPr>
          <a:xfrm>
            <a:off x="-9334501" y="-1"/>
            <a:ext cx="9105899" cy="712220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ল</a:t>
            </a:r>
            <a:r>
              <a:rPr lang="bn-BD" sz="28700" b="1" dirty="0"/>
              <a:t> </a:t>
            </a:r>
            <a:endParaRPr lang="en-US" sz="28700" b="1" dirty="0"/>
          </a:p>
        </p:txBody>
      </p:sp>
    </p:spTree>
    <p:extLst>
      <p:ext uri="{BB962C8B-B14F-4D97-AF65-F5344CB8AC3E}">
        <p14:creationId xmlns:p14="http://schemas.microsoft.com/office/powerpoint/2010/main" val="108653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1.02292 -0.0247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46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1.02292 -0.0192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46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FE89B-8688-497B-8601-7E7590D36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72600" cy="7101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2CF1E0-C52D-4430-8A28-9783D3B8B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8100"/>
            <a:ext cx="9220200" cy="6986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BA8F02-9615-4FE4-AC59-FEFB338180E8}"/>
              </a:ext>
            </a:extLst>
          </p:cNvPr>
          <p:cNvSpPr/>
          <p:nvPr/>
        </p:nvSpPr>
        <p:spPr>
          <a:xfrm>
            <a:off x="190500" y="2971800"/>
            <a:ext cx="9182100" cy="3581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</a:rPr>
              <a:t>শ</a:t>
            </a:r>
            <a:r>
              <a:rPr lang="bn-BD" sz="16600" b="1" dirty="0">
                <a:solidFill>
                  <a:srgbClr val="002060"/>
                </a:solidFill>
              </a:rPr>
              <a:t>সা</a:t>
            </a:r>
          </a:p>
          <a:p>
            <a:pPr algn="ctr"/>
            <a:r>
              <a:rPr lang="bn-BD" sz="5400" dirty="0">
                <a:solidFill>
                  <a:srgbClr val="002060"/>
                </a:solidFill>
              </a:rPr>
              <a:t> </a:t>
            </a:r>
            <a:r>
              <a:rPr lang="bn-BD" sz="13800" b="1" dirty="0">
                <a:solidFill>
                  <a:srgbClr val="002060"/>
                </a:solidFill>
              </a:rPr>
              <a:t> </a:t>
            </a:r>
            <a:r>
              <a:rPr lang="bn-BD" sz="16600" b="1" dirty="0">
                <a:solidFill>
                  <a:srgbClr val="002060"/>
                </a:solidFill>
              </a:rPr>
              <a:t>ঝোলে </a:t>
            </a:r>
            <a:r>
              <a:rPr lang="bn-BD" sz="13800" b="1" dirty="0">
                <a:solidFill>
                  <a:srgbClr val="002060"/>
                </a:solidFill>
              </a:rPr>
              <a:t>।  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0" name="Rectangle: Beveled 9">
            <a:extLst>
              <a:ext uri="{FF2B5EF4-FFF2-40B4-BE49-F238E27FC236}">
                <a16:creationId xmlns:a16="http://schemas.microsoft.com/office/drawing/2014/main" id="{FF62347A-4AAA-419F-B6B7-8FB625848F28}"/>
              </a:ext>
            </a:extLst>
          </p:cNvPr>
          <p:cNvSpPr/>
          <p:nvPr/>
        </p:nvSpPr>
        <p:spPr>
          <a:xfrm>
            <a:off x="-9372600" y="0"/>
            <a:ext cx="9372600" cy="7101682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solidFill>
                  <a:srgbClr val="FF0000"/>
                </a:solidFill>
              </a:rPr>
              <a:t>শ</a:t>
            </a:r>
            <a:r>
              <a:rPr lang="bn-BD" sz="28700" b="1" dirty="0"/>
              <a:t>সা </a:t>
            </a:r>
            <a:endParaRPr lang="en-US" sz="28700" b="1" dirty="0"/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28BDA305-9797-40D5-A19C-C72663F2F0C3}"/>
              </a:ext>
            </a:extLst>
          </p:cNvPr>
          <p:cNvSpPr/>
          <p:nvPr/>
        </p:nvSpPr>
        <p:spPr>
          <a:xfrm>
            <a:off x="-9353550" y="-121841"/>
            <a:ext cx="9372600" cy="7101682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শ</a:t>
            </a:r>
            <a:r>
              <a:rPr lang="bn-BD" sz="28700" b="1" dirty="0"/>
              <a:t> </a:t>
            </a:r>
            <a:endParaRPr lang="en-US" sz="28700" b="1" dirty="0"/>
          </a:p>
        </p:txBody>
      </p:sp>
    </p:spTree>
    <p:extLst>
      <p:ext uri="{BB962C8B-B14F-4D97-AF65-F5344CB8AC3E}">
        <p14:creationId xmlns:p14="http://schemas.microsoft.com/office/powerpoint/2010/main" val="232167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1.0125 -0.017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1.025 0.033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B7CB6-3D27-437D-B251-225A6DE62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41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01014-F165-4DF4-8363-B587B147E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59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9ADA04-8CFA-4D3C-97B3-39AAEC947001}"/>
              </a:ext>
            </a:extLst>
          </p:cNvPr>
          <p:cNvSpPr/>
          <p:nvPr/>
        </p:nvSpPr>
        <p:spPr>
          <a:xfrm>
            <a:off x="0" y="3048000"/>
            <a:ext cx="9144000" cy="38879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</a:rPr>
              <a:t>ষাঁ</a:t>
            </a:r>
            <a:r>
              <a:rPr lang="en-US" sz="11500" b="1" dirty="0">
                <a:solidFill>
                  <a:srgbClr val="002060"/>
                </a:solidFill>
              </a:rPr>
              <a:t>ড় </a:t>
            </a:r>
            <a:r>
              <a:rPr lang="en-US" sz="11500" b="1" dirty="0" err="1">
                <a:solidFill>
                  <a:srgbClr val="002060"/>
                </a:solidFill>
              </a:rPr>
              <a:t>আসে</a:t>
            </a:r>
            <a:r>
              <a:rPr lang="en-US" sz="115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1500" b="1" dirty="0" err="1">
                <a:solidFill>
                  <a:srgbClr val="002060"/>
                </a:solidFill>
              </a:rPr>
              <a:t>নদীর</a:t>
            </a:r>
            <a:r>
              <a:rPr lang="en-US" sz="11500" b="1" dirty="0">
                <a:solidFill>
                  <a:srgbClr val="002060"/>
                </a:solidFill>
              </a:rPr>
              <a:t> </a:t>
            </a:r>
            <a:r>
              <a:rPr lang="en-US" sz="11500" b="1" dirty="0" err="1">
                <a:solidFill>
                  <a:srgbClr val="002060"/>
                </a:solidFill>
              </a:rPr>
              <a:t>কূলে</a:t>
            </a:r>
            <a:r>
              <a:rPr lang="en-US" sz="11500" b="1" dirty="0">
                <a:solidFill>
                  <a:srgbClr val="002060"/>
                </a:solidFill>
              </a:rPr>
              <a:t> । 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5CEA9303-A3EA-4E59-9F84-D42E54845842}"/>
              </a:ext>
            </a:extLst>
          </p:cNvPr>
          <p:cNvSpPr/>
          <p:nvPr/>
        </p:nvSpPr>
        <p:spPr>
          <a:xfrm>
            <a:off x="-9176657" y="-77979"/>
            <a:ext cx="9144000" cy="6935979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>
                <a:solidFill>
                  <a:srgbClr val="FF0000"/>
                </a:solidFill>
              </a:rPr>
              <a:t>ষাঁ</a:t>
            </a:r>
            <a:r>
              <a:rPr lang="bn-BD" sz="28700" b="1" dirty="0"/>
              <a:t>ড়</a:t>
            </a:r>
            <a:r>
              <a:rPr lang="bn-BD" sz="23900" b="1" dirty="0"/>
              <a:t> </a:t>
            </a:r>
            <a:endParaRPr lang="en-US" sz="23900" b="1" dirty="0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24A987E1-135B-417F-9AB6-9D7507A912DD}"/>
              </a:ext>
            </a:extLst>
          </p:cNvPr>
          <p:cNvSpPr/>
          <p:nvPr/>
        </p:nvSpPr>
        <p:spPr>
          <a:xfrm>
            <a:off x="-9144000" y="-38990"/>
            <a:ext cx="9144000" cy="6935979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ষ</a:t>
            </a:r>
            <a:r>
              <a:rPr lang="bn-BD" sz="23900" b="1" dirty="0"/>
              <a:t> </a:t>
            </a:r>
            <a:endParaRPr lang="en-US" sz="23900" b="1" dirty="0"/>
          </a:p>
        </p:txBody>
      </p:sp>
    </p:spTree>
    <p:extLst>
      <p:ext uri="{BB962C8B-B14F-4D97-AF65-F5344CB8AC3E}">
        <p14:creationId xmlns:p14="http://schemas.microsoft.com/office/powerpoint/2010/main" val="27003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1 0.0057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1 0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666EDAF-29F6-4055-A2F6-367CDAD3AA37}"/>
              </a:ext>
            </a:extLst>
          </p:cNvPr>
          <p:cNvSpPr/>
          <p:nvPr/>
        </p:nvSpPr>
        <p:spPr>
          <a:xfrm>
            <a:off x="152400" y="0"/>
            <a:ext cx="8991600" cy="6858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C0301B-AC85-4500-BDC4-2246B94152E6}"/>
              </a:ext>
            </a:extLst>
          </p:cNvPr>
          <p:cNvSpPr/>
          <p:nvPr/>
        </p:nvSpPr>
        <p:spPr>
          <a:xfrm>
            <a:off x="152401" y="0"/>
            <a:ext cx="8991599" cy="6858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ছন্দে ছন্দে পড়ি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AD84513-0457-49BC-AE64-5FF558AD5D8D}"/>
              </a:ext>
            </a:extLst>
          </p:cNvPr>
          <p:cNvSpPr/>
          <p:nvPr/>
        </p:nvSpPr>
        <p:spPr>
          <a:xfrm>
            <a:off x="152399" y="0"/>
            <a:ext cx="8991600" cy="68580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solidFill>
                  <a:srgbClr val="FF0000"/>
                </a:solidFill>
              </a:rPr>
              <a:t>য</a:t>
            </a:r>
            <a:r>
              <a:rPr lang="en-US" sz="6000" b="1" dirty="0">
                <a:solidFill>
                  <a:srgbClr val="0070C0"/>
                </a:solidFill>
              </a:rPr>
              <a:t>ব</a:t>
            </a:r>
            <a:r>
              <a:rPr lang="bn-BD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আনি</a:t>
            </a:r>
            <a:r>
              <a:rPr lang="bn-BD" sz="6000" b="1" dirty="0">
                <a:solidFill>
                  <a:srgbClr val="0070C0"/>
                </a:solidFill>
              </a:rPr>
              <a:t> ।</a:t>
            </a:r>
            <a:endParaRPr lang="en-US" sz="6000" b="1" dirty="0">
              <a:solidFill>
                <a:srgbClr val="0070C0"/>
              </a:solidFill>
            </a:endParaRPr>
          </a:p>
          <a:p>
            <a:pPr lvl="0" algn="ctr"/>
            <a:r>
              <a:rPr lang="bn-BD" sz="7200" b="1" dirty="0">
                <a:solidFill>
                  <a:srgbClr val="FF0000"/>
                </a:solidFill>
              </a:rPr>
              <a:t>র</a:t>
            </a:r>
            <a:r>
              <a:rPr lang="bn-BD" sz="7200" b="1" dirty="0">
                <a:solidFill>
                  <a:srgbClr val="002060"/>
                </a:solidFill>
              </a:rPr>
              <a:t>থ টানি ।</a:t>
            </a:r>
          </a:p>
          <a:p>
            <a:pPr lvl="0" algn="ctr"/>
            <a:r>
              <a:rPr lang="bn-BD" sz="6600" b="1" dirty="0">
                <a:solidFill>
                  <a:srgbClr val="FF0000"/>
                </a:solidFill>
              </a:rPr>
              <a:t>ল</a:t>
            </a:r>
            <a:r>
              <a:rPr lang="bn-BD" sz="6600" b="1" dirty="0">
                <a:solidFill>
                  <a:srgbClr val="0070C0"/>
                </a:solidFill>
              </a:rPr>
              <a:t>তা দোলে ।</a:t>
            </a:r>
          </a:p>
          <a:p>
            <a:pPr lvl="0" algn="ctr"/>
            <a:r>
              <a:rPr lang="bn-BD" sz="7200" b="1" dirty="0">
                <a:solidFill>
                  <a:srgbClr val="FF0000"/>
                </a:solidFill>
              </a:rPr>
              <a:t>শ</a:t>
            </a:r>
            <a:r>
              <a:rPr lang="bn-BD" sz="7200" b="1" dirty="0">
                <a:solidFill>
                  <a:prstClr val="black"/>
                </a:solidFill>
              </a:rPr>
              <a:t>সা</a:t>
            </a:r>
            <a:r>
              <a:rPr lang="bn-BD" dirty="0">
                <a:solidFill>
                  <a:prstClr val="black"/>
                </a:solidFill>
              </a:rPr>
              <a:t> </a:t>
            </a:r>
            <a:r>
              <a:rPr lang="bn-BD" sz="4800" b="1" dirty="0">
                <a:solidFill>
                  <a:prstClr val="black"/>
                </a:solidFill>
              </a:rPr>
              <a:t> </a:t>
            </a:r>
            <a:r>
              <a:rPr lang="bn-BD" sz="7200" b="1" dirty="0">
                <a:solidFill>
                  <a:prstClr val="black"/>
                </a:solidFill>
              </a:rPr>
              <a:t>ঝোলে </a:t>
            </a:r>
            <a:r>
              <a:rPr lang="bn-BD" sz="6000" b="1" dirty="0">
                <a:solidFill>
                  <a:prstClr val="black"/>
                </a:solidFill>
              </a:rPr>
              <a:t>।</a:t>
            </a:r>
          </a:p>
          <a:p>
            <a:pPr lvl="0" algn="ctr"/>
            <a:r>
              <a:rPr lang="bn-BD" sz="36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ষাঁ</a:t>
            </a:r>
            <a:r>
              <a:rPr lang="en-US" sz="4800" b="1" dirty="0" err="1">
                <a:solidFill>
                  <a:prstClr val="black"/>
                </a:solidFill>
              </a:rPr>
              <a:t>ড়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আসে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নদীর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কূলে</a:t>
            </a:r>
            <a:r>
              <a:rPr lang="en-US" sz="4800" b="1" dirty="0">
                <a:solidFill>
                  <a:prstClr val="black"/>
                </a:solidFill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61149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D94AE256-3FBE-4B2E-A893-31A48AFF6AC2}"/>
              </a:ext>
            </a:extLst>
          </p:cNvPr>
          <p:cNvSpPr/>
          <p:nvPr/>
        </p:nvSpPr>
        <p:spPr>
          <a:xfrm>
            <a:off x="228600" y="0"/>
            <a:ext cx="8915400" cy="3048000"/>
          </a:xfrm>
          <a:prstGeom prst="cub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/>
              <a:t> </a:t>
            </a:r>
            <a:r>
              <a:rPr lang="bn-BD" sz="9600" b="1" dirty="0"/>
              <a:t>শুনি</a:t>
            </a:r>
            <a:r>
              <a:rPr lang="bn-BD" sz="9600" dirty="0"/>
              <a:t> ও </a:t>
            </a:r>
            <a:r>
              <a:rPr lang="bn-BD" sz="9600" b="1" dirty="0"/>
              <a:t>বলি</a:t>
            </a:r>
            <a:r>
              <a:rPr lang="bn-BD" sz="9600" dirty="0"/>
              <a:t> </a:t>
            </a:r>
            <a:endParaRPr lang="en-US" sz="9600" dirty="0"/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35E45ADC-B1C8-4DC1-86DC-24D1A6B7C507}"/>
              </a:ext>
            </a:extLst>
          </p:cNvPr>
          <p:cNvSpPr/>
          <p:nvPr/>
        </p:nvSpPr>
        <p:spPr>
          <a:xfrm>
            <a:off x="228600" y="3657600"/>
            <a:ext cx="8915400" cy="32004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7" name="ক,খ,গ,ঘ_ka,kha,gha __ ব্যঞ্জনবর্ণ -ক খ __ Bangla Bornomala __[3]">
            <a:hlinkClick r:id="" action="ppaction://media"/>
            <a:extLst>
              <a:ext uri="{FF2B5EF4-FFF2-40B4-BE49-F238E27FC236}">
                <a16:creationId xmlns:a16="http://schemas.microsoft.com/office/drawing/2014/main" id="{7810B629-4FC2-4623-848B-3D2F57E6DC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3636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56" y="111400"/>
            <a:ext cx="3022714" cy="136138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89945" y="0"/>
            <a:ext cx="3585495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29" y="1446550"/>
            <a:ext cx="9000341" cy="53860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bn-BD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BD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9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9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অপরকে বলবে।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E5C4A-BD65-48F0-A4BA-7EB83024D6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" y="85166"/>
            <a:ext cx="2244100" cy="136138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1337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0" y="0"/>
            <a:ext cx="45719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8809892" y="857250"/>
            <a:ext cx="334108" cy="334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8809891" y="5640265"/>
            <a:ext cx="33410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123091" y="5640265"/>
            <a:ext cx="334108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E0113A-0C44-44F7-B457-231D7FE90F69}"/>
              </a:ext>
            </a:extLst>
          </p:cNvPr>
          <p:cNvSpPr/>
          <p:nvPr/>
        </p:nvSpPr>
        <p:spPr>
          <a:xfrm>
            <a:off x="0" y="14812"/>
            <a:ext cx="9143999" cy="17940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</a:p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পাঁচ  টি দলে ভাগ করে  ঝুড়িতে রাখা বর্ণগুলো থেকে </a:t>
            </a:r>
          </a:p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( য , র , ল , শ , ষ  )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বর্ণগুলো আলাদা করে সাজাতে বলবো ।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75613CFA-9DCD-47F9-9933-6925840AE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1729152"/>
            <a:ext cx="9144000" cy="5114036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4" name="Smiley Face 33">
            <a:extLst>
              <a:ext uri="{FF2B5EF4-FFF2-40B4-BE49-F238E27FC236}">
                <a16:creationId xmlns:a16="http://schemas.microsoft.com/office/drawing/2014/main" id="{86D3C00E-D37A-4CC3-9974-9BB75EF46965}"/>
              </a:ext>
            </a:extLst>
          </p:cNvPr>
          <p:cNvSpPr/>
          <p:nvPr/>
        </p:nvSpPr>
        <p:spPr>
          <a:xfrm>
            <a:off x="840864" y="3580613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92D050"/>
                </a:solidFill>
              </a:rPr>
              <a:t>র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id="{03D3340B-5010-46E9-A31A-1082FE7C2B61}"/>
              </a:ext>
            </a:extLst>
          </p:cNvPr>
          <p:cNvSpPr/>
          <p:nvPr/>
        </p:nvSpPr>
        <p:spPr>
          <a:xfrm>
            <a:off x="2444464" y="2032262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</a:rPr>
              <a:t>য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C66FE73C-BEC0-40E0-8AB0-07A92B7EA697}"/>
              </a:ext>
            </a:extLst>
          </p:cNvPr>
          <p:cNvSpPr/>
          <p:nvPr/>
        </p:nvSpPr>
        <p:spPr>
          <a:xfrm>
            <a:off x="3603651" y="2073484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70C0"/>
                </a:solidFill>
              </a:rPr>
              <a:t>প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7" name="Smiley Face 36">
            <a:extLst>
              <a:ext uri="{FF2B5EF4-FFF2-40B4-BE49-F238E27FC236}">
                <a16:creationId xmlns:a16="http://schemas.microsoft.com/office/drawing/2014/main" id="{3C907E73-F0EF-47CB-AD6E-30BC8D2D7D7E}"/>
              </a:ext>
            </a:extLst>
          </p:cNvPr>
          <p:cNvSpPr/>
          <p:nvPr/>
        </p:nvSpPr>
        <p:spPr>
          <a:xfrm>
            <a:off x="5285516" y="2199065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C000"/>
                </a:solidFill>
              </a:rPr>
              <a:t>প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8" name="Smiley Face 37">
            <a:extLst>
              <a:ext uri="{FF2B5EF4-FFF2-40B4-BE49-F238E27FC236}">
                <a16:creationId xmlns:a16="http://schemas.microsoft.com/office/drawing/2014/main" id="{9D2FD2C0-93C5-4C7B-9A15-352B749697C2}"/>
              </a:ext>
            </a:extLst>
          </p:cNvPr>
          <p:cNvSpPr/>
          <p:nvPr/>
        </p:nvSpPr>
        <p:spPr>
          <a:xfrm>
            <a:off x="1712901" y="2758246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2">
                    <a:lumMod val="75000"/>
                  </a:schemeClr>
                </a:solidFill>
              </a:rPr>
              <a:t>ফ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Smiley Face 38">
            <a:extLst>
              <a:ext uri="{FF2B5EF4-FFF2-40B4-BE49-F238E27FC236}">
                <a16:creationId xmlns:a16="http://schemas.microsoft.com/office/drawing/2014/main" id="{FD7873DE-8815-4680-801E-D781DAE9F77D}"/>
              </a:ext>
            </a:extLst>
          </p:cNvPr>
          <p:cNvSpPr/>
          <p:nvPr/>
        </p:nvSpPr>
        <p:spPr>
          <a:xfrm>
            <a:off x="1292472" y="1996761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F0"/>
                </a:solidFill>
              </a:rPr>
              <a:t>প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40" name="Smiley Face 39">
            <a:extLst>
              <a:ext uri="{FF2B5EF4-FFF2-40B4-BE49-F238E27FC236}">
                <a16:creationId xmlns:a16="http://schemas.microsoft.com/office/drawing/2014/main" id="{37F4A1C7-5C55-483C-B329-8B7330501354}"/>
              </a:ext>
            </a:extLst>
          </p:cNvPr>
          <p:cNvSpPr/>
          <p:nvPr/>
        </p:nvSpPr>
        <p:spPr>
          <a:xfrm>
            <a:off x="6642592" y="2013868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</a:rPr>
              <a:t>প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1" name="Smiley Face 40">
            <a:extLst>
              <a:ext uri="{FF2B5EF4-FFF2-40B4-BE49-F238E27FC236}">
                <a16:creationId xmlns:a16="http://schemas.microsoft.com/office/drawing/2014/main" id="{318676B3-B8FE-4569-9036-C4BB4D0BFD17}"/>
              </a:ext>
            </a:extLst>
          </p:cNvPr>
          <p:cNvSpPr/>
          <p:nvPr/>
        </p:nvSpPr>
        <p:spPr>
          <a:xfrm>
            <a:off x="2961278" y="2758246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</a:rPr>
              <a:t>ল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2" name="Smiley Face 41">
            <a:extLst>
              <a:ext uri="{FF2B5EF4-FFF2-40B4-BE49-F238E27FC236}">
                <a16:creationId xmlns:a16="http://schemas.microsoft.com/office/drawing/2014/main" id="{0A2FAB5B-4800-4B2B-9707-71940992BF55}"/>
              </a:ext>
            </a:extLst>
          </p:cNvPr>
          <p:cNvSpPr/>
          <p:nvPr/>
        </p:nvSpPr>
        <p:spPr>
          <a:xfrm>
            <a:off x="4209655" y="2717024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accent5"/>
                </a:solidFill>
              </a:rPr>
              <a:t>প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sp>
        <p:nvSpPr>
          <p:cNvPr id="43" name="Smiley Face 42">
            <a:extLst>
              <a:ext uri="{FF2B5EF4-FFF2-40B4-BE49-F238E27FC236}">
                <a16:creationId xmlns:a16="http://schemas.microsoft.com/office/drawing/2014/main" id="{01C2D0D8-ED74-4370-8568-96B083972FBE}"/>
              </a:ext>
            </a:extLst>
          </p:cNvPr>
          <p:cNvSpPr/>
          <p:nvPr/>
        </p:nvSpPr>
        <p:spPr>
          <a:xfrm>
            <a:off x="7087134" y="3580127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</a:rPr>
              <a:t>শ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5" name="Smiley Face 44">
            <a:extLst>
              <a:ext uri="{FF2B5EF4-FFF2-40B4-BE49-F238E27FC236}">
                <a16:creationId xmlns:a16="http://schemas.microsoft.com/office/drawing/2014/main" id="{EA577C37-6A5C-4CE5-880A-AFD73306280B}"/>
              </a:ext>
            </a:extLst>
          </p:cNvPr>
          <p:cNvSpPr/>
          <p:nvPr/>
        </p:nvSpPr>
        <p:spPr>
          <a:xfrm>
            <a:off x="2396165" y="3720133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00000"/>
                </a:solidFill>
              </a:rPr>
              <a:t>প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6" name="Smiley Face 45">
            <a:extLst>
              <a:ext uri="{FF2B5EF4-FFF2-40B4-BE49-F238E27FC236}">
                <a16:creationId xmlns:a16="http://schemas.microsoft.com/office/drawing/2014/main" id="{DF54FBC4-CA50-40F0-860A-A60756870660}"/>
              </a:ext>
            </a:extLst>
          </p:cNvPr>
          <p:cNvSpPr/>
          <p:nvPr/>
        </p:nvSpPr>
        <p:spPr>
          <a:xfrm>
            <a:off x="5387955" y="3649183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70C0"/>
                </a:solidFill>
              </a:rPr>
              <a:t>ষ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47" name="Smiley Face 46">
            <a:extLst>
              <a:ext uri="{FF2B5EF4-FFF2-40B4-BE49-F238E27FC236}">
                <a16:creationId xmlns:a16="http://schemas.microsoft.com/office/drawing/2014/main" id="{25C493AF-7FFF-4159-89C5-25C0AE68B778}"/>
              </a:ext>
            </a:extLst>
          </p:cNvPr>
          <p:cNvSpPr/>
          <p:nvPr/>
        </p:nvSpPr>
        <p:spPr>
          <a:xfrm>
            <a:off x="3892060" y="3666401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</a:rPr>
              <a:t>প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8" name="Smiley Face 47">
            <a:extLst>
              <a:ext uri="{FF2B5EF4-FFF2-40B4-BE49-F238E27FC236}">
                <a16:creationId xmlns:a16="http://schemas.microsoft.com/office/drawing/2014/main" id="{C893FF46-CED7-4023-8ECC-9776D1F5E283}"/>
              </a:ext>
            </a:extLst>
          </p:cNvPr>
          <p:cNvSpPr/>
          <p:nvPr/>
        </p:nvSpPr>
        <p:spPr>
          <a:xfrm>
            <a:off x="6198049" y="2880471"/>
            <a:ext cx="1219200" cy="990600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</a:rPr>
              <a:t>ক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5992" y="0"/>
            <a:ext cx="8212016" cy="687171"/>
          </a:xfrm>
          <a:prstGeom prst="horizontalScroll">
            <a:avLst>
              <a:gd name="adj" fmla="val 20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81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বর্ণের সাথে ছবির মিল ক</a:t>
            </a:r>
            <a:r>
              <a:rPr lang="en-US" sz="381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381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4153" y="711364"/>
            <a:ext cx="1673763" cy="11450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5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 </a:t>
            </a:r>
            <a:endParaRPr lang="en-US" sz="558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4152" y="1929024"/>
            <a:ext cx="1557820" cy="11656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588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endParaRPr lang="en-US" sz="5588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2951" y="3111617"/>
            <a:ext cx="1478499" cy="11656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9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6096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2950" y="4317063"/>
            <a:ext cx="1421519" cy="11656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08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sz="508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616" y="5539670"/>
            <a:ext cx="1311412" cy="116543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96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6096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cxnSpLocks/>
            <a:stCxn id="3" idx="3"/>
            <a:endCxn id="27" idx="1"/>
          </p:cNvCxnSpPr>
          <p:nvPr/>
        </p:nvCxnSpPr>
        <p:spPr>
          <a:xfrm>
            <a:off x="2247916" y="1283905"/>
            <a:ext cx="3232342" cy="117330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4" idx="3"/>
          </p:cNvCxnSpPr>
          <p:nvPr/>
        </p:nvCxnSpPr>
        <p:spPr>
          <a:xfrm flipV="1">
            <a:off x="2131972" y="1339999"/>
            <a:ext cx="3188908" cy="117186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5" idx="3"/>
            <a:endCxn id="31" idx="1"/>
          </p:cNvCxnSpPr>
          <p:nvPr/>
        </p:nvCxnSpPr>
        <p:spPr>
          <a:xfrm>
            <a:off x="2091450" y="3694456"/>
            <a:ext cx="3345374" cy="249052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6" idx="3"/>
            <a:endCxn id="33" idx="1"/>
          </p:cNvCxnSpPr>
          <p:nvPr/>
        </p:nvCxnSpPr>
        <p:spPr>
          <a:xfrm flipV="1">
            <a:off x="2034469" y="3606856"/>
            <a:ext cx="3445789" cy="129304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7" idx="3"/>
          </p:cNvCxnSpPr>
          <p:nvPr/>
        </p:nvCxnSpPr>
        <p:spPr>
          <a:xfrm flipV="1">
            <a:off x="1976028" y="4899901"/>
            <a:ext cx="3535957" cy="1222485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BA289884-065F-456F-82D3-74AC0428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1951324"/>
            <a:ext cx="2702450" cy="101177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EC37A92-A170-4D55-BBCF-1CAC9E04A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783165"/>
            <a:ext cx="2725896" cy="101177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52BB63-4672-4888-A500-DCD57AB6A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4" y="5598285"/>
            <a:ext cx="2745884" cy="117338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A744883-CF62-4F36-9886-AC3F33589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3091205"/>
            <a:ext cx="2702450" cy="1031302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A444A06-547A-4985-8944-AD56D1E2B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58" y="4250613"/>
            <a:ext cx="2702450" cy="123212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577" y="381000"/>
            <a:ext cx="7161170" cy="7741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কোন কোন বর্ণটি হারিয়ে গেল ?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09299" y="5252532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7075" y="189462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64620" y="2002084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96306" y="1923839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33670" y="2047743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3548" y="0"/>
            <a:ext cx="9047228" cy="6858000"/>
            <a:chOff x="68580" y="68580"/>
            <a:chExt cx="14247813" cy="7046912"/>
          </a:xfrm>
        </p:grpSpPr>
        <p:sp>
          <p:nvSpPr>
            <p:cNvPr id="29" name="Rectangle 28"/>
            <p:cNvSpPr/>
            <p:nvPr/>
          </p:nvSpPr>
          <p:spPr>
            <a:xfrm>
              <a:off x="113506" y="152400"/>
              <a:ext cx="14134307" cy="6876256"/>
            </a:xfrm>
            <a:prstGeom prst="rect">
              <a:avLst/>
            </a:prstGeom>
            <a:noFill/>
            <a:ln w="25400" cap="rnd" cmpd="tri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3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580" y="68580"/>
              <a:ext cx="14247813" cy="7046912"/>
            </a:xfrm>
            <a:prstGeom prst="rect">
              <a:avLst/>
            </a:prstGeom>
            <a:noFill/>
            <a:ln w="25400" cap="rnd" cmpd="tri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3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961EA7D-AAB7-404F-BFBB-C2380788B1C3}"/>
              </a:ext>
            </a:extLst>
          </p:cNvPr>
          <p:cNvSpPr/>
          <p:nvPr/>
        </p:nvSpPr>
        <p:spPr>
          <a:xfrm>
            <a:off x="277019" y="3624715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FC2C48-23E2-4FC5-BA3B-A85C6E212C50}"/>
              </a:ext>
            </a:extLst>
          </p:cNvPr>
          <p:cNvSpPr/>
          <p:nvPr/>
        </p:nvSpPr>
        <p:spPr>
          <a:xfrm>
            <a:off x="1992714" y="3530960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1713BF2-9EE8-49CC-B2C6-C4D4047A5D8E}"/>
              </a:ext>
            </a:extLst>
          </p:cNvPr>
          <p:cNvSpPr/>
          <p:nvPr/>
        </p:nvSpPr>
        <p:spPr>
          <a:xfrm>
            <a:off x="3665356" y="1923839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BBB564B-3CFD-4182-9599-F8DF5097FB2C}"/>
              </a:ext>
            </a:extLst>
          </p:cNvPr>
          <p:cNvSpPr/>
          <p:nvPr/>
        </p:nvSpPr>
        <p:spPr>
          <a:xfrm>
            <a:off x="5354439" y="3770873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31E78D7-0563-4FF5-AAFA-850777EFDEC4}"/>
              </a:ext>
            </a:extLst>
          </p:cNvPr>
          <p:cNvSpPr/>
          <p:nvPr/>
        </p:nvSpPr>
        <p:spPr>
          <a:xfrm>
            <a:off x="7073799" y="3788660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ACFEEC9-E19C-464F-B2D8-31FBD5B2F4A4}"/>
              </a:ext>
            </a:extLst>
          </p:cNvPr>
          <p:cNvSpPr/>
          <p:nvPr/>
        </p:nvSpPr>
        <p:spPr>
          <a:xfrm>
            <a:off x="317075" y="521027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79692BB-CA86-43B2-919C-E096BDBC0B61}"/>
              </a:ext>
            </a:extLst>
          </p:cNvPr>
          <p:cNvSpPr/>
          <p:nvPr/>
        </p:nvSpPr>
        <p:spPr>
          <a:xfrm>
            <a:off x="1925629" y="5281076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09FB66-DADC-4ACC-A75A-2EF3BC443A2C}"/>
              </a:ext>
            </a:extLst>
          </p:cNvPr>
          <p:cNvSpPr/>
          <p:nvPr/>
        </p:nvSpPr>
        <p:spPr>
          <a:xfrm>
            <a:off x="3523825" y="3647064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0C3ED34-0291-4123-B2EF-66336C5B8FBD}"/>
              </a:ext>
            </a:extLst>
          </p:cNvPr>
          <p:cNvSpPr/>
          <p:nvPr/>
        </p:nvSpPr>
        <p:spPr>
          <a:xfrm>
            <a:off x="5310892" y="523313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09BB24F-4592-456F-8509-2B7F82E9BB2C}"/>
              </a:ext>
            </a:extLst>
          </p:cNvPr>
          <p:cNvSpPr/>
          <p:nvPr/>
        </p:nvSpPr>
        <p:spPr>
          <a:xfrm>
            <a:off x="7075236" y="5299235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9BF205B-BE65-44AD-8A40-4F37B6D5DAC8}"/>
              </a:ext>
            </a:extLst>
          </p:cNvPr>
          <p:cNvSpPr/>
          <p:nvPr/>
        </p:nvSpPr>
        <p:spPr>
          <a:xfrm>
            <a:off x="-1533342" y="-379813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8A94AAA-ABC1-4B28-B863-BC8647E6F9DF}"/>
              </a:ext>
            </a:extLst>
          </p:cNvPr>
          <p:cNvSpPr/>
          <p:nvPr/>
        </p:nvSpPr>
        <p:spPr>
          <a:xfrm>
            <a:off x="-2540432" y="228811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41F56A5-B3CE-453F-BD0A-9B75D9B0F020}"/>
              </a:ext>
            </a:extLst>
          </p:cNvPr>
          <p:cNvSpPr/>
          <p:nvPr/>
        </p:nvSpPr>
        <p:spPr>
          <a:xfrm>
            <a:off x="-1504814" y="842357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CC1C0C0-C2D8-477B-84C2-E8B4AABEDEDF}"/>
              </a:ext>
            </a:extLst>
          </p:cNvPr>
          <p:cNvSpPr/>
          <p:nvPr/>
        </p:nvSpPr>
        <p:spPr>
          <a:xfrm>
            <a:off x="-2390101" y="1705648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750CB7C-E6AC-458B-968B-8C0BB85E5F02}"/>
              </a:ext>
            </a:extLst>
          </p:cNvPr>
          <p:cNvSpPr/>
          <p:nvPr/>
        </p:nvSpPr>
        <p:spPr>
          <a:xfrm>
            <a:off x="-1483971" y="2000607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054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8E29E32-37F3-4F0C-AFB9-14C47CC248A8}"/>
              </a:ext>
            </a:extLst>
          </p:cNvPr>
          <p:cNvSpPr/>
          <p:nvPr/>
        </p:nvSpPr>
        <p:spPr>
          <a:xfrm>
            <a:off x="-3415390" y="945094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 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9A818DF-F8D6-4945-B869-8C47AB99CBC2}"/>
              </a:ext>
            </a:extLst>
          </p:cNvPr>
          <p:cNvSpPr/>
          <p:nvPr/>
        </p:nvSpPr>
        <p:spPr>
          <a:xfrm>
            <a:off x="-3440382" y="2341669"/>
            <a:ext cx="1301533" cy="135008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 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4C65D8-1500-4F75-8F01-2BFF0BFEAFE0}"/>
              </a:ext>
            </a:extLst>
          </p:cNvPr>
          <p:cNvSpPr/>
          <p:nvPr/>
        </p:nvSpPr>
        <p:spPr>
          <a:xfrm>
            <a:off x="-2464474" y="3256121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E09188A-AC60-4922-ABCF-43983320FE82}"/>
              </a:ext>
            </a:extLst>
          </p:cNvPr>
          <p:cNvSpPr/>
          <p:nvPr/>
        </p:nvSpPr>
        <p:spPr>
          <a:xfrm>
            <a:off x="-3039305" y="4934162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C9794A7-3DAE-4AB1-8C33-E80E0DE65BAC}"/>
              </a:ext>
            </a:extLst>
          </p:cNvPr>
          <p:cNvSpPr/>
          <p:nvPr/>
        </p:nvSpPr>
        <p:spPr>
          <a:xfrm>
            <a:off x="-1767161" y="4490191"/>
            <a:ext cx="1354816" cy="140320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54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1054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74601 0.607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44444E-6 3.7037E-6 L 0.95764 0.4145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82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-1.48148E-6 L 0.19739 0.6340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3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72222E-6 -4.81481E-6 L 0.41736 0.4224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6 1.85185E-6 L 0.49532 0.2449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2.77778E-6 -4.44444E-6 L 0.41077 -0.378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3.61111E-6 4.07407E-6 L 0.65296 0.2835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2.5E-6 -3.33333E-6 L 0.65156 0.0604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9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44444E-6 -1.48148E-6 L 0.94652 0.0196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2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7.40741E-7 L 1.1 -0.4148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41111D-5660-4392-BCEA-52CC60598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283A0-2FE0-4C2C-90B6-6D3A8240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3"/>
            <a:ext cx="9144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C357509-A751-43B3-84B2-69177357A184}"/>
              </a:ext>
            </a:extLst>
          </p:cNvPr>
          <p:cNvSpPr/>
          <p:nvPr/>
        </p:nvSpPr>
        <p:spPr>
          <a:xfrm>
            <a:off x="1" y="857251"/>
            <a:ext cx="334107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EFB93-0416-4287-B588-14FCB1D10772}"/>
              </a:ext>
            </a:extLst>
          </p:cNvPr>
          <p:cNvSpPr/>
          <p:nvPr/>
        </p:nvSpPr>
        <p:spPr>
          <a:xfrm>
            <a:off x="8809892" y="857250"/>
            <a:ext cx="334108" cy="3341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9BE91B-D2B9-4EC5-B82E-16C2B9FDE349}"/>
              </a:ext>
            </a:extLst>
          </p:cNvPr>
          <p:cNvSpPr/>
          <p:nvPr/>
        </p:nvSpPr>
        <p:spPr>
          <a:xfrm>
            <a:off x="8809891" y="5640265"/>
            <a:ext cx="334109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4106D8-1F81-4D5C-9424-EAAF51097D81}"/>
              </a:ext>
            </a:extLst>
          </p:cNvPr>
          <p:cNvSpPr/>
          <p:nvPr/>
        </p:nvSpPr>
        <p:spPr>
          <a:xfrm>
            <a:off x="0" y="5640265"/>
            <a:ext cx="334108" cy="3604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EE3593-C3DC-4B0F-82B4-1A3E72505039}"/>
              </a:ext>
            </a:extLst>
          </p:cNvPr>
          <p:cNvSpPr/>
          <p:nvPr/>
        </p:nvSpPr>
        <p:spPr>
          <a:xfrm>
            <a:off x="1219200" y="16621"/>
            <a:ext cx="6705600" cy="14311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72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D451DABD-84CF-4611-94CB-7C2880598B72}"/>
              </a:ext>
            </a:extLst>
          </p:cNvPr>
          <p:cNvSpPr/>
          <p:nvPr/>
        </p:nvSpPr>
        <p:spPr>
          <a:xfrm>
            <a:off x="0" y="1447800"/>
            <a:ext cx="9144000" cy="5410200"/>
          </a:xfrm>
          <a:prstGeom prst="bevel">
            <a:avLst>
              <a:gd name="adj" fmla="val 84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আগামীকাল </a:t>
            </a:r>
          </a:p>
          <a:p>
            <a:pPr algn="ctr"/>
            <a:r>
              <a:rPr lang="bn-BD" sz="8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য, র , ল, শ, ষ  </a:t>
            </a:r>
          </a:p>
          <a:p>
            <a:pPr algn="ctr"/>
            <a:r>
              <a:rPr lang="bn-BD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গুলো দ্বারা ১টি করে শব্দ শিখে আসবে ।     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8C6DE-306D-471C-898F-A8489595F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B8D90-E23A-40EC-BEF2-815AD5068A47}"/>
              </a:ext>
            </a:extLst>
          </p:cNvPr>
          <p:cNvSpPr/>
          <p:nvPr/>
        </p:nvSpPr>
        <p:spPr>
          <a:xfrm>
            <a:off x="152400" y="3733800"/>
            <a:ext cx="85344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2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1E9AA3-AB76-4B72-8537-015942434FC5}"/>
              </a:ext>
            </a:extLst>
          </p:cNvPr>
          <p:cNvSpPr/>
          <p:nvPr/>
        </p:nvSpPr>
        <p:spPr>
          <a:xfrm>
            <a:off x="0" y="23446"/>
            <a:ext cx="9009185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6600" b="1" dirty="0">
                <a:ln w="12700">
                  <a:solidFill>
                    <a:srgbClr val="FE8637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FE8637"/>
                  </a:outerShdw>
                </a:effectLst>
              </a:rPr>
              <a:t>তাছলিমা আক্তার </a:t>
            </a:r>
          </a:p>
          <a:p>
            <a:pPr lvl="0" algn="ctr"/>
            <a:r>
              <a:rPr lang="bn-BD" sz="5400" b="1" spc="50" dirty="0">
                <a:ln w="9525" cmpd="sng">
                  <a:solidFill>
                    <a:srgbClr val="FE8637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প্রধান শিক্ষক  </a:t>
            </a:r>
          </a:p>
          <a:p>
            <a:pPr lvl="0" algn="ctr"/>
            <a:r>
              <a:rPr lang="bn-BD" sz="4400" dirty="0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রাংগাঝিরি মোঃইউনুছ চৌঃ সঃ প্রাঃ বিঃ </a:t>
            </a:r>
          </a:p>
          <a:p>
            <a:pPr lvl="0" algn="ctr"/>
            <a:r>
              <a:rPr lang="bn-BD" sz="5400" b="1" spc="50" dirty="0">
                <a:ln w="9525" cmpd="sng">
                  <a:solidFill>
                    <a:srgbClr val="FE8637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লামা , বান্দরবান । </a:t>
            </a:r>
            <a:endParaRPr lang="en-US" sz="5400" b="1" spc="50" dirty="0">
              <a:ln w="9525" cmpd="sng">
                <a:solidFill>
                  <a:srgbClr val="FE8637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9C06F1-18F8-4103-BDD6-FBEE03E7EAFB}"/>
              </a:ext>
            </a:extLst>
          </p:cNvPr>
          <p:cNvSpPr/>
          <p:nvPr/>
        </p:nvSpPr>
        <p:spPr>
          <a:xfrm>
            <a:off x="0" y="0"/>
            <a:ext cx="9067800" cy="685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defTabSz="457200"/>
            <a:r>
              <a:rPr lang="en-US" sz="8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8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8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88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lvl="0" algn="ctr" defTabSz="457200"/>
            <a:r>
              <a:rPr lang="en-US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7200" b="1" dirty="0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7200" b="1" dirty="0">
              <a:ln/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bn-BD" sz="4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en-US" sz="4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bn-BD" sz="5400" b="1" dirty="0">
              <a:ln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en-US" sz="66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6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ত </a:t>
            </a:r>
            <a:r>
              <a:rPr lang="en-US" sz="66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BD" sz="6600" b="1" dirty="0">
                <a:ln/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bn-BD" sz="4800" b="1" dirty="0">
              <a:ln/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457200"/>
            <a:r>
              <a:rPr lang="en-US" sz="4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/২০২০ইং</a:t>
            </a:r>
            <a:r>
              <a:rPr lang="bn-BD" sz="5400" b="1" dirty="0">
                <a:ln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457200"/>
            <a:r>
              <a:rPr lang="en-US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60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r>
              <a:rPr lang="bn-BD" sz="5400" b="1" dirty="0">
                <a:ln/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54605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E7C60-0345-4CC1-91E3-B631F8CC3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69"/>
            <a:ext cx="9144000" cy="6858000"/>
          </a:xfrm>
          <a:prstGeom prst="rect">
            <a:avLst/>
          </a:prstGeom>
        </p:spPr>
      </p:pic>
      <p:sp>
        <p:nvSpPr>
          <p:cNvPr id="7" name="Cloud Callout 25">
            <a:extLst>
              <a:ext uri="{FF2B5EF4-FFF2-40B4-BE49-F238E27FC236}">
                <a16:creationId xmlns:a16="http://schemas.microsoft.com/office/drawing/2014/main" id="{D313FEC4-1621-4259-A24E-FB25A0522A62}"/>
              </a:ext>
            </a:extLst>
          </p:cNvPr>
          <p:cNvSpPr/>
          <p:nvPr/>
        </p:nvSpPr>
        <p:spPr>
          <a:xfrm>
            <a:off x="2667000" y="304800"/>
            <a:ext cx="5230091" cy="4249615"/>
          </a:xfrm>
          <a:prstGeom prst="cloudCallout">
            <a:avLst>
              <a:gd name="adj1" fmla="val -48476"/>
              <a:gd name="adj2" fmla="val 85672"/>
            </a:avLst>
          </a:prstGeom>
          <a:solidFill>
            <a:srgbClr val="00B0F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এসো ভিডিও দেখি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B3A4E-7EC9-4313-9FCB-02412333A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14400"/>
            <a:ext cx="2362200" cy="3824514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1000" y="489734"/>
            <a:ext cx="8382000" cy="5878532"/>
          </a:xfrm>
          <a:prstGeom prst="rect">
            <a:avLst/>
          </a:prstGeom>
          <a:ln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72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7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পড়ব</a:t>
            </a:r>
            <a:endParaRPr lang="en-US" sz="72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13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13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16600" b="1" dirty="0" err="1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16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16600" b="1" dirty="0" err="1">
                <a:ln/>
                <a:solidFill>
                  <a:srgbClr val="FF257D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166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16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09F3F73-DAFF-485F-8437-665E664E76AD}"/>
              </a:ext>
            </a:extLst>
          </p:cNvPr>
          <p:cNvSpPr/>
          <p:nvPr/>
        </p:nvSpPr>
        <p:spPr>
          <a:xfrm>
            <a:off x="-35169" y="0"/>
            <a:ext cx="9143999" cy="6858000"/>
          </a:xfrm>
          <a:prstGeom prst="frame">
            <a:avLst>
              <a:gd name="adj1" fmla="val 6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109339-DAF3-41F5-AF78-883B48343714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শিখন </a:t>
            </a:r>
            <a:r>
              <a:rPr lang="en-US" sz="3600" b="1" dirty="0" err="1">
                <a:solidFill>
                  <a:srgbClr val="7030A0"/>
                </a:solidFill>
              </a:rPr>
              <a:t>ফলঃ</a:t>
            </a:r>
            <a:endParaRPr lang="bn-BD" sz="3600" b="1" dirty="0">
              <a:solidFill>
                <a:srgbClr val="7030A0"/>
              </a:solidFill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বলা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১.১.১       </a:t>
            </a:r>
            <a:r>
              <a:rPr lang="en-US" sz="2400" b="1" dirty="0" err="1">
                <a:solidFill>
                  <a:schemeClr val="tx1"/>
                </a:solidFill>
              </a:rPr>
              <a:t>বাক্য</a:t>
            </a:r>
            <a:r>
              <a:rPr lang="en-US" sz="2400" b="1" dirty="0">
                <a:solidFill>
                  <a:schemeClr val="tx1"/>
                </a:solidFill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</a:rPr>
              <a:t>শব্দে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ব্যবহৃত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বাংলা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বর্ণমালা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ধ্বনি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স্পষ্ট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bn-BD" sz="2400" b="1" dirty="0">
                <a:solidFill>
                  <a:schemeClr val="tx1"/>
                </a:solidFill>
              </a:rPr>
              <a:t>             </a:t>
            </a:r>
            <a:r>
              <a:rPr lang="en-US" sz="2400" b="1" dirty="0" err="1">
                <a:solidFill>
                  <a:schemeClr val="tx1"/>
                </a:solidFill>
              </a:rPr>
              <a:t>শুদ্ধভাবে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বলতে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পারবে</a:t>
            </a:r>
            <a:r>
              <a:rPr lang="en-US" sz="2400" b="1" dirty="0">
                <a:solidFill>
                  <a:schemeClr val="tx1"/>
                </a:solidFill>
              </a:rPr>
              <a:t> ।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১.২.১     </a:t>
            </a:r>
            <a:r>
              <a:rPr lang="bn-BD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en-US" sz="2400" b="1" dirty="0" err="1">
                <a:solidFill>
                  <a:srgbClr val="0070C0"/>
                </a:solidFill>
              </a:rPr>
              <a:t>কারচিহ্নহীন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শব্দ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স্পষ্টভাবে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বলতে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পারবে</a:t>
            </a:r>
            <a:r>
              <a:rPr lang="en-US" sz="2400" b="1" dirty="0">
                <a:solidFill>
                  <a:srgbClr val="0070C0"/>
                </a:solidFill>
              </a:rPr>
              <a:t> । 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১.২.২      </a:t>
            </a:r>
            <a:r>
              <a:rPr lang="bn-BD" sz="2800" b="1" dirty="0">
                <a:solidFill>
                  <a:srgbClr val="00B050"/>
                </a:solidFill>
              </a:rPr>
              <a:t>কারচিহ্নযুক্ত </a:t>
            </a:r>
            <a:r>
              <a:rPr lang="en-US" sz="2800" b="1" dirty="0" err="1">
                <a:solidFill>
                  <a:srgbClr val="00B050"/>
                </a:solidFill>
              </a:rPr>
              <a:t>শব্দ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স্পষ্টভাবে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বলতে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পা</a:t>
            </a:r>
            <a:r>
              <a:rPr lang="bn-BD" sz="2800" b="1" dirty="0">
                <a:solidFill>
                  <a:srgbClr val="00B050"/>
                </a:solidFill>
              </a:rPr>
              <a:t>রবে । </a:t>
            </a:r>
          </a:p>
          <a:p>
            <a:r>
              <a:rPr lang="bn-BD" sz="2800" b="1" dirty="0">
                <a:solidFill>
                  <a:srgbClr val="7030A0"/>
                </a:solidFill>
              </a:rPr>
              <a:t>১.৩.২    প্রশ্ন করতে ও উত্তর বলতে পারবে ।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পড়া</a:t>
            </a:r>
            <a:r>
              <a:rPr lang="bn-BD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১.</a:t>
            </a:r>
            <a:r>
              <a:rPr lang="bn-BD" sz="2400" b="1" dirty="0">
                <a:solidFill>
                  <a:srgbClr val="0070C0"/>
                </a:solidFill>
              </a:rPr>
              <a:t>১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bn-BD" sz="2400" b="1" dirty="0">
                <a:solidFill>
                  <a:srgbClr val="0070C0"/>
                </a:solidFill>
              </a:rPr>
              <a:t>১</a:t>
            </a:r>
            <a:r>
              <a:rPr lang="en-US" sz="2400" b="1" dirty="0">
                <a:solidFill>
                  <a:srgbClr val="0070C0"/>
                </a:solidFill>
              </a:rPr>
              <a:t>  </a:t>
            </a:r>
            <a:r>
              <a:rPr lang="bn-BD" sz="2400" b="1" dirty="0">
                <a:solidFill>
                  <a:srgbClr val="0070C0"/>
                </a:solidFill>
              </a:rPr>
              <a:t>   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বাংলা</a:t>
            </a:r>
            <a:r>
              <a:rPr lang="en-US" sz="2400" b="1" dirty="0">
                <a:solidFill>
                  <a:srgbClr val="0070C0"/>
                </a:solidFill>
              </a:rPr>
              <a:t> ব</a:t>
            </a:r>
            <a:r>
              <a:rPr lang="bn-BD" sz="2400" b="1" dirty="0">
                <a:solidFill>
                  <a:srgbClr val="0070C0"/>
                </a:solidFill>
              </a:rPr>
              <a:t>র্ণমালা  স্পষ্ট ও শুদ্ধ উচ্চারণে পড়তে পারবে । </a:t>
            </a:r>
          </a:p>
          <a:p>
            <a:pPr algn="ctr"/>
            <a:r>
              <a:rPr lang="bn-BD" sz="3200" b="1" dirty="0">
                <a:solidFill>
                  <a:srgbClr val="FF0000"/>
                </a:solidFill>
              </a:rPr>
              <a:t>লেখা</a:t>
            </a:r>
            <a:r>
              <a:rPr lang="bn-BD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bn-BD" sz="2400" b="1" dirty="0">
                <a:solidFill>
                  <a:schemeClr val="tx1"/>
                </a:solidFill>
              </a:rPr>
              <a:t>১.১.১    স্পষ্ট ও সঠিক আকৃতিতে বাংলা বর্ণমালা লিখতে পারবে । 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BB95C9-B5FC-4E73-9502-F8AC80BE6E80}"/>
              </a:ext>
            </a:extLst>
          </p:cNvPr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তোমাদের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আজ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একটা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গল্প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শোনাব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AB95D-B700-4518-AFD9-A94CB82245E3}"/>
              </a:ext>
            </a:extLst>
          </p:cNvPr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/>
              <a:t> </a:t>
            </a:r>
            <a:r>
              <a:rPr lang="bn-BD" sz="3600" dirty="0"/>
              <a:t>পাশের বাড়ির রহিম চাচা । সারা দিন তিনি অনেক কাজ করেন । পথে কমলের সাথে দেখা । তিনি তাকে বলেন, আমি সারা দিন যে কত কাজ করি । </a:t>
            </a:r>
            <a:r>
              <a:rPr lang="bn-BD" sz="3600" b="1" dirty="0"/>
              <a:t>“যব আনি” </a:t>
            </a:r>
            <a:r>
              <a:rPr lang="bn-BD" sz="3600" dirty="0"/>
              <a:t>। </a:t>
            </a:r>
            <a:r>
              <a:rPr lang="bn-BD" sz="3600" b="1" dirty="0"/>
              <a:t>“লতা দোলানো গাছে” </a:t>
            </a:r>
            <a:r>
              <a:rPr lang="bn-BD" sz="3600" dirty="0"/>
              <a:t>যে </a:t>
            </a:r>
            <a:r>
              <a:rPr lang="bn-BD" sz="3600" b="1" dirty="0"/>
              <a:t>“শসা দোলে” </a:t>
            </a:r>
            <a:r>
              <a:rPr lang="bn-BD" sz="3600" dirty="0"/>
              <a:t>সেই শসা তুলি । বাজারে বেচি । </a:t>
            </a:r>
            <a:r>
              <a:rPr lang="bn-BD" sz="3600" b="1" dirty="0"/>
              <a:t>“ষাঁড় আসে নদীর কুলে” </a:t>
            </a:r>
            <a:r>
              <a:rPr lang="bn-BD" sz="3600" dirty="0"/>
              <a:t>। সেই ষাঁড় নিয়ে বাড়ি ফিরি । আরও কত কী ।এসব শুনে কমল বলে , আমার কাজ একটাই  । রহিম বলে কী ? কমল বলে , </a:t>
            </a:r>
            <a:r>
              <a:rPr lang="bn-BD" sz="3600" b="1" dirty="0"/>
              <a:t>“রথ টানি” </a:t>
            </a:r>
            <a:r>
              <a:rPr lang="bn-BD" sz="3600" dirty="0"/>
              <a:t>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743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A4B51B-3A70-4095-A3FC-D22C10598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9144000" cy="68345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C499C3-DB87-4135-9088-86087083C677}"/>
              </a:ext>
            </a:extLst>
          </p:cNvPr>
          <p:cNvSpPr/>
          <p:nvPr/>
        </p:nvSpPr>
        <p:spPr>
          <a:xfrm>
            <a:off x="4419600" y="457200"/>
            <a:ext cx="44958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FF0000"/>
                </a:solidFill>
              </a:rPr>
              <a:t>য</a:t>
            </a:r>
            <a:r>
              <a:rPr lang="en-US" sz="13800" b="1" dirty="0">
                <a:solidFill>
                  <a:srgbClr val="0070C0"/>
                </a:solidFill>
              </a:rPr>
              <a:t>ব </a:t>
            </a:r>
          </a:p>
          <a:p>
            <a:pPr algn="ctr"/>
            <a:r>
              <a:rPr lang="en-US" sz="13800" b="1" dirty="0" err="1">
                <a:solidFill>
                  <a:srgbClr val="0070C0"/>
                </a:solidFill>
              </a:rPr>
              <a:t>আনি</a:t>
            </a:r>
            <a:r>
              <a:rPr lang="en-US" sz="138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A1DCF515-639D-45DD-BD93-973D87E652C3}"/>
              </a:ext>
            </a:extLst>
          </p:cNvPr>
          <p:cNvSpPr/>
          <p:nvPr/>
        </p:nvSpPr>
        <p:spPr>
          <a:xfrm>
            <a:off x="-8669215" y="382268"/>
            <a:ext cx="8669215" cy="64008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4400" b="1" dirty="0">
                <a:solidFill>
                  <a:srgbClr val="FF0000"/>
                </a:solidFill>
              </a:rPr>
              <a:t>য</a:t>
            </a:r>
            <a:r>
              <a:rPr lang="bn-BD" sz="34400" b="1" dirty="0"/>
              <a:t>ব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93F094B5-A6FF-4434-8147-E851CF60C863}"/>
              </a:ext>
            </a:extLst>
          </p:cNvPr>
          <p:cNvSpPr/>
          <p:nvPr/>
        </p:nvSpPr>
        <p:spPr>
          <a:xfrm>
            <a:off x="-8754208" y="367852"/>
            <a:ext cx="8669215" cy="64008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600" b="1" dirty="0">
                <a:solidFill>
                  <a:srgbClr val="FF0000"/>
                </a:solidFill>
              </a:rPr>
              <a:t>য</a:t>
            </a:r>
            <a:endParaRPr lang="en-US" sz="4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7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66667E-6 -3.7037E-6 L 0.97396 -0.02245 " pathEditMode="relative" rAng="0" ptsTypes="AA">
                                      <p:cBhvr>
                                        <p:cTn id="2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98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98333 -0.020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6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406</Words>
  <Application>Microsoft Office PowerPoint</Application>
  <PresentationFormat>On-screen Show (4:3)</PresentationFormat>
  <Paragraphs>114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Schoolbook</vt:lpstr>
      <vt:lpstr>NikoshBAN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IT Solution</cp:lastModifiedBy>
  <cp:revision>79</cp:revision>
  <dcterms:created xsi:type="dcterms:W3CDTF">2020-06-08T10:13:10Z</dcterms:created>
  <dcterms:modified xsi:type="dcterms:W3CDTF">2020-06-21T03:59:53Z</dcterms:modified>
</cp:coreProperties>
</file>