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87" r:id="rId2"/>
    <p:sldId id="258" r:id="rId3"/>
    <p:sldId id="259" r:id="rId4"/>
    <p:sldId id="283" r:id="rId5"/>
    <p:sldId id="285" r:id="rId6"/>
    <p:sldId id="261" r:id="rId7"/>
    <p:sldId id="262" r:id="rId8"/>
    <p:sldId id="263" r:id="rId9"/>
    <p:sldId id="264" r:id="rId10"/>
    <p:sldId id="274" r:id="rId11"/>
    <p:sldId id="266" r:id="rId12"/>
    <p:sldId id="265" r:id="rId13"/>
    <p:sldId id="275" r:id="rId14"/>
    <p:sldId id="267" r:id="rId15"/>
    <p:sldId id="268" r:id="rId16"/>
    <p:sldId id="269" r:id="rId17"/>
    <p:sldId id="276" r:id="rId18"/>
    <p:sldId id="277" r:id="rId19"/>
    <p:sldId id="27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4BFF5C"/>
    <a:srgbClr val="66FF66"/>
    <a:srgbClr val="CA1406"/>
    <a:srgbClr val="0F06CA"/>
    <a:srgbClr val="2F05CB"/>
    <a:srgbClr val="66FF33"/>
    <a:srgbClr val="02CE15"/>
    <a:srgbClr val="B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3376-FF63-4CE5-9626-EC056141671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D896-35C4-4632-9C92-3ADFBEC8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D896-35C4-4632-9C92-3ADFBEC89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D896-35C4-4632-9C92-3ADFBEC895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8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4487-5FE2-4AC5-98BF-F20B0345348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255"/>
            <a:ext cx="11873345" cy="6525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8880" y="350520"/>
            <a:ext cx="740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1440" y="2316420"/>
            <a:ext cx="5120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5760" y="4251900"/>
            <a:ext cx="4297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3855720" y="284019"/>
            <a:ext cx="4243651" cy="720436"/>
          </a:xfrm>
          <a:prstGeom prst="flowChartManualOperation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43839" y="1432560"/>
            <a:ext cx="11629505" cy="41148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রাসায়নিক সমীকরণ বলতে কী বুঝ?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২.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২টি রাসায়নিক সমীকরণ লেখ।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7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6040" y="385156"/>
            <a:ext cx="7528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সমীকরণ লেখার নিয়মাবলি</a:t>
            </a:r>
            <a:endParaRPr lang="en-US" sz="5400" u="sng" dirty="0">
              <a:solidFill>
                <a:srgbClr val="2F0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828" y="1217920"/>
            <a:ext cx="11431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সমীকরনে বিক্রয়ক পদার্থ বা পদার্থগুলোর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 স্ব 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প্রতীক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 সংকেত 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টির 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তীর চিহ্নের (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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)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বাম দিকে লিখতে হয়। </a:t>
            </a:r>
            <a:endParaRPr lang="bn-IN" sz="40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উৎপাদ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 বিক্রিয়াজাত পদার্থ বা পদার্থ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গুলের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 স্ব 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প্রতীক বা সংকেত সমীকরণটির 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তীর চি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হ্নের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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)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ডান দিকে লিখতে হয়।</a:t>
            </a:r>
            <a:endParaRPr lang="bn-BD" sz="4000" dirty="0">
              <a:ln/>
            </a:endParaRPr>
          </a:p>
          <a:p>
            <a:pPr algn="just"/>
            <a:endParaRPr lang="bn-IN" sz="24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উৎপাদ পদার্থ একাধিক হলে তাদের সংকেতের মধ্যে যোগ চিহ্ন (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) দেওয়া হয়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4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06040" y="278476"/>
            <a:ext cx="7528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সমীকরণ লেখার নিয়মাবলি</a:t>
            </a:r>
            <a:endParaRPr lang="en-US" sz="5400" u="sng" dirty="0">
              <a:solidFill>
                <a:srgbClr val="2F0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" y="947568"/>
            <a:ext cx="115671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কোন পদার্থের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ণুর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সংখ্যা একাধিক হলে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ণুর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সংকেতের</a:t>
            </a:r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আগে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সেই সংখ্যা লেখা হয়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1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৪। বিক্রিয়ক এবং বিক্রিয়াজাত পদার্থগুলোর মধ্যে তীর </a:t>
            </a:r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চিহ্নের পরিবর্তে </a:t>
            </a:r>
            <a:r>
              <a:rPr lang="bn-IN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সমান চিহ্ন ও ( =) বসানো যায়</a:t>
            </a:r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উভয়পক্ষের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সমতাকরণ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16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বিক্রিয়ার আগে বিক্রিয়ক পদার্থের বা পদার্থসমূহের মোট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ণুর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সংখ্যা এবং বিক্রিয়ার পরে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উৎ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পন্ন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মোট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ণুর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bn-IN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 হবে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তাই সমীকরণের উভয় পক্ষে মৌলের পরমাণু সংখ্যার সমতা আনার জন্যা প্রতীক ও সংকেতগুলোকে প্রয়োজনীয় সংখ্যা দ্বারা গু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করতে হয় । </a:t>
            </a:r>
            <a:endParaRPr lang="bn-BD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3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81345"/>
            <a:ext cx="8031480" cy="39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Manual Operation 6"/>
          <p:cNvSpPr/>
          <p:nvPr/>
        </p:nvSpPr>
        <p:spPr>
          <a:xfrm>
            <a:off x="4008120" y="344979"/>
            <a:ext cx="4243651" cy="570112"/>
          </a:xfrm>
          <a:prstGeom prst="flowChartManualOperation">
            <a:avLst/>
          </a:prstGeom>
          <a:solidFill>
            <a:srgbClr val="FF33CC"/>
          </a:solidFill>
          <a:ln w="57150">
            <a:solidFill>
              <a:srgbClr val="66FF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641" y="5196840"/>
            <a:ext cx="1018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রাসায়নিক সমীকরণ লেখার নিয়মগুলো লেখ।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" y="1036320"/>
            <a:ext cx="1146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বিক্রিয়ায় পানি উৎপন্ন হয়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সমতা চিহ্নের বাম দিকে বসবে হাইড্রোজেন ও অক্সিজেন অণুর সংকেত এবং ডানদিকে বসবে বিক্রিয়ার ফলে উৎপন্ন পদার্থ পানির অণুর সংকেত ।</a:t>
            </a:r>
          </a:p>
          <a:p>
            <a:pPr lvl="0"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বিক্রিয়াটিকে নিম্নোক্তভাবে প্রকাশ করা যায়--</a:t>
            </a:r>
          </a:p>
          <a:p>
            <a:pPr lvl="0"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400" b="1" dirty="0">
                <a:latin typeface="Corbel" panose="020B0503020204020204"/>
              </a:rPr>
              <a:t>2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Times New Roman" pitchFamily="18" charset="0"/>
              </a:rPr>
              <a:t>      </a:t>
            </a:r>
            <a:r>
              <a:rPr lang="bn-IN" sz="4400" dirty="0" smtClean="0">
                <a:latin typeface="Times New Roman" pitchFamily="18" charset="0"/>
                <a:cs typeface="NikoshBAN" pitchFamily="2" charset="0"/>
              </a:rPr>
              <a:t>+  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4400" b="1" dirty="0" smtClean="0">
                <a:latin typeface="Corbel" panose="020B0503020204020204"/>
              </a:rPr>
              <a:t>2</a:t>
            </a:r>
            <a:r>
              <a:rPr lang="bn-IN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smtClean="0">
                <a:latin typeface="Century Gothic"/>
                <a:cs typeface="Times New Roman" pitchFamily="18" charset="0"/>
              </a:rPr>
              <a:t>→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400" b="1" dirty="0" smtClean="0">
                <a:latin typeface="Corbel" panose="020B0503020204020204"/>
              </a:rPr>
              <a:t>2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atin typeface="Times New Roman" pitchFamily="18" charset="0"/>
              <a:cs typeface="NikoshBAN" panose="02000000000000000000" pitchFamily="2" charset="0"/>
            </a:endParaRPr>
          </a:p>
          <a:p>
            <a:pPr lvl="0"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5640" y="318335"/>
            <a:ext cx="6013937" cy="498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F06CA"/>
                </a:solidFill>
                <a:latin typeface="NikoshBAN" pitchFamily="2" charset="0"/>
                <a:cs typeface="NikoshBAN" pitchFamily="2" charset="0"/>
              </a:rPr>
              <a:t>রাসায়নিক সমীকরণের সমতাকরণ </a:t>
            </a:r>
            <a:endParaRPr lang="en-US" sz="4800" b="1" dirty="0">
              <a:solidFill>
                <a:srgbClr val="0F06C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0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" y="792480"/>
            <a:ext cx="1127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বিক্রিয়ার আগে যত সংখ্যক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পরমাণু এবং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পরমাণু থাকে বিক্রিয়ার পরেও বিক্রিয়াজাত পদার্থে তত সংখ্যক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পরমাণু থাকা উচিত। তাই বিক্রিয়ার সমতা স্থাপনের জন্য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800" dirty="0">
                <a:latin typeface="Corbel" panose="020B0503020204020204"/>
              </a:rPr>
              <a:t>2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অণু,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4800" b="1" dirty="0">
                <a:latin typeface="Corbel" panose="020B0503020204020204"/>
              </a:rPr>
              <a:t>2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অণু ও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800" b="1" dirty="0" smtClean="0">
                <a:latin typeface="Corbel" panose="020B0503020204020204"/>
              </a:rPr>
              <a:t>2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অণুর সংখ্যা এবং সমীকরণ হবে নিম্নরূপ--  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IN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800" dirty="0" smtClean="0">
                <a:latin typeface="Corbel" panose="020B0503020204020204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bn-IN" sz="4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4800" b="1" dirty="0" smtClean="0">
                <a:latin typeface="Corbel" panose="020B0503020204020204"/>
              </a:rPr>
              <a:t>2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800" dirty="0" smtClean="0">
                <a:latin typeface="Corbel" panose="020B0503020204020204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800" dirty="0">
              <a:latin typeface="Times New Roman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85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" y="796789"/>
                <a:ext cx="11551920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সমীকরণ থেকে বিক্রিয়ার পূর্বে এবং বিক্রিয়ার পরে হাইড্রোজেন ও অক্সিজেনের মোট পরমাণুর সংখ্যা গণনা করা যায়। </a:t>
                </a:r>
              </a:p>
              <a:p>
                <a:pPr lvl="0" algn="just"/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বোঝার সুবিধার্থে নিচে দেখানো হলো---</a:t>
                </a:r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just"/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en-US" sz="4400" dirty="0">
                    <a:latin typeface="Corbel" panose="020B0503020204020204"/>
                  </a:rPr>
                  <a:t>2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    + </a:t>
                </a:r>
                <a:r>
                  <a:rPr lang="bn-IN" sz="4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r>
                  <a:rPr lang="en-US" sz="4400" b="1" dirty="0">
                    <a:latin typeface="Corbel" panose="020B0503020204020204"/>
                  </a:rPr>
                  <a:t>2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en-US" sz="4400" dirty="0" smtClean="0">
                    <a:latin typeface="Corbel" panose="020B0503020204020204"/>
                  </a:rPr>
                  <a:t>2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bn-IN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/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2(2+1)</a:t>
                </a:r>
              </a:p>
              <a:p>
                <a:pPr lvl="0" algn="just"/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44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4        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2     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=   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just"/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44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6    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6 </a:t>
                </a:r>
                <a:endParaRPr lang="bn-BD" sz="4400" dirty="0">
                  <a:latin typeface="Times New Roman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796789"/>
                <a:ext cx="11551920" cy="4893647"/>
              </a:xfrm>
              <a:prstGeom prst="rect">
                <a:avLst/>
              </a:prstGeom>
              <a:blipFill>
                <a:blip r:embed="rId3"/>
                <a:stretch>
                  <a:fillRect l="-2111" t="-2618" r="-3219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9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465319" y="271614"/>
            <a:ext cx="3261361" cy="840906"/>
          </a:xfrm>
          <a:prstGeom prst="flowChartTerminator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" y="2136338"/>
            <a:ext cx="1147571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সমীকরণ কী, রাসায়নিক সমীকরণ লেখার নিয়ম ও সমীকরণের সমতাকরণ সম্পর্কে জানতে পারলাম।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1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86596" y="286790"/>
            <a:ext cx="3629891" cy="886691"/>
          </a:xfrm>
          <a:prstGeom prst="ellipse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0680" y="1674614"/>
            <a:ext cx="9342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 পদার্থ কী?</a:t>
            </a:r>
          </a:p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বিক্রিয়াজাত বা উৎপন্ন পদার্থ কী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কোন্‌ পদার্থের সাথে কোন্‌ পদার্থের বিক্রিয়ার ফলে হাইড্রোজেন গ্যাস পাওয়া যায়?</a:t>
            </a:r>
          </a:p>
        </p:txBody>
      </p:sp>
    </p:spTree>
    <p:extLst>
      <p:ext uri="{BB962C8B-B14F-4D97-AF65-F5344CB8AC3E}">
        <p14:creationId xmlns:p14="http://schemas.microsoft.com/office/powerpoint/2010/main" val="23942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1452613"/>
            <a:ext cx="8519160" cy="37303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55872" y="308957"/>
            <a:ext cx="3507968" cy="803564"/>
          </a:xfrm>
          <a:prstGeom prst="ellipse">
            <a:avLst/>
          </a:prstGeom>
          <a:solidFill>
            <a:srgbClr val="CA1406"/>
          </a:solidFill>
          <a:ln w="57150">
            <a:solidFill>
              <a:srgbClr val="66FF3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9" y="5516880"/>
            <a:ext cx="11033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সমীকরণের সমতাকরণ পদ্ধতি শিখে আসবে।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88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7866" y="263226"/>
            <a:ext cx="3283527" cy="817433"/>
          </a:xfrm>
          <a:prstGeom prst="ellipse">
            <a:avLst/>
          </a:prstGeom>
          <a:solidFill>
            <a:srgbClr val="B000A3"/>
          </a:solidFill>
          <a:ln w="38100">
            <a:solidFill>
              <a:srgbClr val="66FF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91" y="2285999"/>
            <a:ext cx="68441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8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রিয়াজুল জান্নাত</a:t>
            </a:r>
          </a:p>
          <a:p>
            <a:pPr lvl="0" algn="ctr">
              <a:defRPr/>
            </a:pPr>
            <a:r>
              <a:rPr lang="bn-BD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বখতিয়ার পাড়া </a:t>
            </a:r>
            <a:r>
              <a:rPr lang="bn-BD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চারপীর আউলিয়া আলিম মা</a:t>
            </a:r>
            <a:r>
              <a:rPr lang="bn-IN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দ্‌রাসা</a:t>
            </a:r>
            <a:r>
              <a:rPr lang="bn-IN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আনোয়ারা, চট্টগ্রাম।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97091" y="2382984"/>
            <a:ext cx="38792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অষ্টম</a:t>
            </a:r>
            <a:endParaRPr lang="bn-IN" sz="2400" dirty="0"/>
          </a:p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02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11873345" cy="6417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91718"/>
            <a:ext cx="118733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ln w="28575">
                <a:solidFill>
                  <a:srgbClr val="0000FF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8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solidFill>
            <a:schemeClr val="bg1"/>
          </a:solid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75362" y="207807"/>
            <a:ext cx="4537370" cy="568052"/>
          </a:xfrm>
          <a:prstGeom prst="ellipse">
            <a:avLst/>
          </a:prstGeom>
          <a:solidFill>
            <a:srgbClr val="B000A3"/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 - 2019-11-07T192730.19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838200"/>
            <a:ext cx="11873344" cy="479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960" y="5867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যন্ত্র-পাতি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9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solidFill>
            <a:schemeClr val="bg1"/>
          </a:solid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emicalreactions-110213153859-phpapp01-thumbnai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19" y="518160"/>
            <a:ext cx="3535681" cy="2228850"/>
          </a:xfrm>
          <a:prstGeom prst="rect">
            <a:avLst/>
          </a:prstGeom>
        </p:spPr>
      </p:pic>
      <p:pic>
        <p:nvPicPr>
          <p:cNvPr id="7" name="Picture 6" descr="123535121-58b5b3173df78cdcd8ac81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518160"/>
            <a:ext cx="3656215" cy="2209800"/>
          </a:xfrm>
          <a:prstGeom prst="rect">
            <a:avLst/>
          </a:prstGeom>
        </p:spPr>
      </p:pic>
      <p:pic>
        <p:nvPicPr>
          <p:cNvPr id="8" name="Picture 7" descr="851c9f6a920610494dd6ab3e8cb9a3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20" y="533400"/>
            <a:ext cx="3398520" cy="2188723"/>
          </a:xfrm>
          <a:prstGeom prst="rect">
            <a:avLst/>
          </a:prstGeom>
        </p:spPr>
      </p:pic>
      <p:pic>
        <p:nvPicPr>
          <p:cNvPr id="9" name="Picture 8" descr="istock-chemistry-flasks-300x1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026130"/>
            <a:ext cx="3474719" cy="2286000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" y="4021280"/>
            <a:ext cx="3456363" cy="2286000"/>
          </a:xfrm>
          <a:prstGeom prst="rect">
            <a:avLst/>
          </a:prstGeom>
        </p:spPr>
      </p:pic>
      <p:pic>
        <p:nvPicPr>
          <p:cNvPr id="11" name="Picture 10" descr="fotolia_5411586_X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520" y="4021280"/>
            <a:ext cx="3398520" cy="228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6720" y="3032760"/>
            <a:ext cx="1132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বিক্রিয়ক পদার্থ ও বিক্রিয়ার ফলে উৎপন্ন নতুন পদার্থ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9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105400"/>
            <a:ext cx="9494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উপরের সমীকরণগুলোকে কি বলে?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9640" y="152400"/>
                <a:ext cx="10896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pc="50" smtClean="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𝑍𝑛</m:t>
                        </m:r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7200" spc="50" dirty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=Zn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bn-IN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bn-IN" sz="7200" spc="50" dirty="0">
                  <a:ln w="11430"/>
                  <a:solidFill>
                    <a:srgbClr val="2F05CB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200" spc="50" dirty="0">
                  <a:ln w="11430"/>
                  <a:solidFill>
                    <a:srgbClr val="2F05CB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IN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cs typeface="NikoshBAN" pitchFamily="2" charset="0"/>
                  </a:rPr>
                  <a:t>2</a:t>
                </a:r>
                <a:r>
                  <a:rPr lang="en-US" sz="72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HCl</a:t>
                </a:r>
                <a:endParaRPr lang="bn-IN" sz="7200" spc="50" dirty="0">
                  <a:ln w="11430"/>
                  <a:solidFill>
                    <a:srgbClr val="2F05CB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200" spc="50" dirty="0">
                  <a:ln w="11430"/>
                  <a:solidFill>
                    <a:srgbClr val="2F05CB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7200" spc="50" dirty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S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7200" spc="50" dirty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72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7200" spc="50" dirty="0">
                  <a:ln w="11430"/>
                  <a:solidFill>
                    <a:srgbClr val="2F05CB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52400"/>
                <a:ext cx="10896600" cy="4401205"/>
              </a:xfrm>
              <a:prstGeom prst="rect">
                <a:avLst/>
              </a:prstGeom>
              <a:blipFill>
                <a:blip r:embed="rId2"/>
                <a:stretch>
                  <a:fillRect t="-5540" b="-1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16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4689" y="277085"/>
            <a:ext cx="4738255" cy="762000"/>
          </a:xfrm>
          <a:prstGeom prst="ellipse">
            <a:avLst/>
          </a:prstGeom>
          <a:solidFill>
            <a:srgbClr val="B000A3"/>
          </a:solidFill>
          <a:ln w="381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1507375"/>
            <a:ext cx="8793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-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108" y="2722413"/>
            <a:ext cx="108342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সমীকরণ</a:t>
            </a:r>
          </a:p>
          <a:p>
            <a:pPr algn="ctr"/>
            <a:r>
              <a:rPr lang="bn-IN" sz="4800" b="1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(পাঠঃ ৩ ও ৪)</a:t>
            </a:r>
          </a:p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৭৮-৭৯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ff-page Connector 6"/>
          <p:cNvSpPr/>
          <p:nvPr/>
        </p:nvSpPr>
        <p:spPr>
          <a:xfrm>
            <a:off x="4767348" y="263234"/>
            <a:ext cx="2730732" cy="742605"/>
          </a:xfrm>
          <a:prstGeom prst="flowChartOffpageConnector">
            <a:avLst/>
          </a:prstGeom>
          <a:solidFill>
            <a:srgbClr val="FF0000"/>
          </a:solidFill>
          <a:ln w="38100">
            <a:solidFill>
              <a:srgbClr val="02CE1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481" y="1411771"/>
            <a:ext cx="10957560" cy="3231654"/>
          </a:xfrm>
          <a:prstGeom prst="rect">
            <a:avLst/>
          </a:prstGeom>
          <a:solidFill>
            <a:srgbClr val="4BFF5C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as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শিক্ষার্থীরা--------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রাসায়নি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সমীকরণ  কী তা বলতে 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রাসায়নিক সমীকরণ লেখার নিয়মগুলো বলতে পারবে।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রাসায়নিক সমীকরণের সমতাকরণ  করতে 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7945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7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899160"/>
                <a:ext cx="11475720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যেকোন রাসায়নিক বিক্রিয়ার বিবরণ দিতে হলে আমাদের রাসায়নিক সমীকরণ সম্বন্ধে ধারণা থাকা অপরিহার্য।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রাসায়নিক 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বিক্রিয়ায় দুটি অংশ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বিক্রিয়ক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পদার্থ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ও 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    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২)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পদার্থ  </a:t>
                </a:r>
              </a:p>
              <a:p>
                <a:pPr algn="just"/>
                <a:r>
                  <a:rPr lang="as-IN" sz="3600" dirty="0" smtClean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as-IN" sz="3600" dirty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as-IN" sz="4000" u="sng" dirty="0" smtClean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বিক্রিয়ক</a:t>
                </a:r>
                <a:r>
                  <a:rPr lang="bn-IN" sz="4000" u="sng" dirty="0" smtClean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 পদার্থঃ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যে পদার্থ গুলো রাসায়নিক বিক্রিয়ায় অংশ গ্রহন করে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তাদেরকে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বিক্রিয়ক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পদার্থ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বলে। 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as-IN" sz="3600" dirty="0" smtClean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২)</a:t>
                </a:r>
                <a:r>
                  <a:rPr lang="bn-IN" sz="3600" dirty="0" smtClean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u="sng" dirty="0" err="1" smtClean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bn-IN" sz="4000" u="sng" dirty="0" smtClean="0">
                    <a:solidFill>
                      <a:srgbClr val="2F05CB"/>
                    </a:solidFill>
                    <a:latin typeface="NikoshBAN" pitchFamily="2" charset="0"/>
                    <a:cs typeface="NikoshBAN" pitchFamily="2" charset="0"/>
                  </a:rPr>
                  <a:t> পদার্থঃ</a:t>
                </a:r>
                <a:r>
                  <a:rPr lang="bn-IN" sz="4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রাসায়নিক বিক্রিয়ায়র ফলে যে সকল নতুন পদার্থ উ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ৎ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পন্ন করে তাদের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পদার্থ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3600" dirty="0" smtClean="0">
                    <a:latin typeface="NikoshBAN" pitchFamily="2" charset="0"/>
                    <a:cs typeface="NikoshBAN" pitchFamily="2" charset="0"/>
                  </a:rPr>
                  <a:t>বলে।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যেমনঃ      </a:t>
                </a:r>
                <a:r>
                  <a:rPr lang="en-US" sz="36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S</a:t>
                </a:r>
                <a:r>
                  <a:rPr lang="bn-IN" sz="36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36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+</a:t>
                </a:r>
                <a:r>
                  <a:rPr lang="bn-IN" sz="36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600" spc="50" dirty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600" spc="50" dirty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spc="50" dirty="0" smtClean="0">
                    <a:ln w="11430"/>
                    <a:solidFill>
                      <a:srgbClr val="2F05CB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3600" i="1" spc="50">
                            <a:ln w="11430"/>
                            <a:solidFill>
                              <a:srgbClr val="2F05CB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pPr algn="just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সালফার            অক্সিজেন               সালফার ডাইঅক্সাইড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99160"/>
                <a:ext cx="11475720" cy="5755422"/>
              </a:xfrm>
              <a:prstGeom prst="rect">
                <a:avLst/>
              </a:prstGeom>
              <a:blipFill>
                <a:blip r:embed="rId2"/>
                <a:stretch>
                  <a:fillRect l="-1647" t="-1695" r="-2604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03320" y="220813"/>
            <a:ext cx="5090160" cy="707886"/>
          </a:xfrm>
          <a:prstGeom prst="rect">
            <a:avLst/>
          </a:prstGeom>
          <a:ln w="38100">
            <a:solidFill>
              <a:srgbClr val="FF33CC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বিক্রিয়ক পদার্থ ও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পদার্থ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06440" y="5775960"/>
            <a:ext cx="1203960" cy="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5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6293" y="308955"/>
            <a:ext cx="4386668" cy="77446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সমীকরণ</a:t>
            </a:r>
            <a:endParaRPr lang="en-US" sz="6000" dirty="0">
              <a:solidFill>
                <a:srgbClr val="2F0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760" y="1325880"/>
                <a:ext cx="1149095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কোনো রাসায়নিক বিক্রিয়ায়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অংশগ্রহনকারী বিক্রিয়কদ্রব্য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এবং উৎপন্ন দ্রব্যকে প্রতীক , সংকেত ও কতগুলো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চিহ্নের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(+,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  , বা = ) সাহায্যে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সংক্ষেপে প্রকাশ করাকে রাসায়নিক সমীকরণ বলে।</a:t>
                </a:r>
              </a:p>
              <a:p>
                <a:pPr algn="just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যেমনঃ</a:t>
                </a:r>
              </a:p>
              <a:p>
                <a:pPr algn="just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Zn </a:t>
                </a:r>
                <a:r>
                  <a:rPr lang="bn-IN" sz="4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4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bn-IN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ZnS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bn-IN" sz="4000" dirty="0" smtClean="0"/>
              </a:p>
              <a:p>
                <a:pPr algn="just"/>
                <a:r>
                  <a:rPr lang="bn-IN" sz="4000" dirty="0"/>
                  <a:t> </a:t>
                </a:r>
                <a:r>
                  <a:rPr lang="bn-IN" sz="4000" dirty="0" smtClean="0"/>
                  <a:t>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জিঙ্ক             সালফিউরিক এসিড            জিঙ্ক সালফেট           হাইড্রোজেন  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325880"/>
                <a:ext cx="11490959" cy="3785652"/>
              </a:xfrm>
              <a:prstGeom prst="rect">
                <a:avLst/>
              </a:prstGeom>
              <a:blipFill>
                <a:blip r:embed="rId2"/>
                <a:stretch>
                  <a:fillRect l="-1857" t="-2738" r="-2971" b="-5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8336280" y="2286000"/>
            <a:ext cx="54864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08320" y="4145280"/>
            <a:ext cx="111252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8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628</Words>
  <Application>Microsoft Office PowerPoint</Application>
  <PresentationFormat>Widescreen</PresentationFormat>
  <Paragraphs>85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Corbel</vt:lpstr>
      <vt:lpstr>NikoshBAN</vt:lpstr>
      <vt:lpstr>Times New Roman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Reazul Zannat</dc:creator>
  <cp:lastModifiedBy>forman ullah</cp:lastModifiedBy>
  <cp:revision>648</cp:revision>
  <dcterms:created xsi:type="dcterms:W3CDTF">2020-04-30T06:06:14Z</dcterms:created>
  <dcterms:modified xsi:type="dcterms:W3CDTF">2020-06-21T11:27:09Z</dcterms:modified>
</cp:coreProperties>
</file>