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6" r:id="rId2"/>
    <p:sldId id="257" r:id="rId3"/>
    <p:sldId id="281" r:id="rId4"/>
    <p:sldId id="258" r:id="rId5"/>
    <p:sldId id="279" r:id="rId6"/>
    <p:sldId id="262" r:id="rId7"/>
    <p:sldId id="284" r:id="rId8"/>
    <p:sldId id="280" r:id="rId9"/>
    <p:sldId id="276" r:id="rId10"/>
    <p:sldId id="285" r:id="rId11"/>
    <p:sldId id="272" r:id="rId12"/>
    <p:sldId id="273" r:id="rId13"/>
    <p:sldId id="291" r:id="rId14"/>
    <p:sldId id="282" r:id="rId15"/>
    <p:sldId id="289" r:id="rId16"/>
    <p:sldId id="267" r:id="rId17"/>
    <p:sldId id="268" r:id="rId18"/>
    <p:sldId id="28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FAN" initials="A" lastIdx="1" clrIdx="0">
    <p:extLst>
      <p:ext uri="{19B8F6BF-5375-455C-9EA6-DF929625EA0E}">
        <p15:presenceInfo xmlns:p15="http://schemas.microsoft.com/office/powerpoint/2012/main" userId="ARF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52" autoAdjust="0"/>
    <p:restoredTop sz="94660"/>
  </p:normalViewPr>
  <p:slideViewPr>
    <p:cSldViewPr>
      <p:cViewPr varScale="1">
        <p:scale>
          <a:sx n="73" d="100"/>
          <a:sy n="73" d="100"/>
        </p:scale>
        <p:origin x="414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955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462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098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094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031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436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28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750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5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46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352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900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tos gratis : mar, costa, agua, apuntalar, ola, río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" y="0"/>
            <a:ext cx="12194177" cy="69218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1295400"/>
            <a:ext cx="11582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0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083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121920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i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6000" i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i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দুর্যোগঃ</a:t>
            </a:r>
            <a:endParaRPr lang="en-US" sz="6000" i="1" u="sng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দুর্যোগের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দুর্যোগ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প্রাকৃতিক দুর্যোগ আকস্মিকভাবে ঘটে এবং এতে মানুষের হাত থাকেনা।</a:t>
            </a:r>
          </a:p>
          <a:p>
            <a:pPr algn="ctr"/>
            <a:r>
              <a:rPr lang="bn-IN" sz="6000" i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মানবসৃষ্ট দুর্যোগ</a:t>
            </a:r>
          </a:p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 কর্মকান্ডের ফলে বা অসচেতনতার কারণে যে দুর্যোগের সৃষ্টি হয় তাকে মানবসৃষ্ট দুর্যোগ বলে।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641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/>
          <p:cNvSpPr txBox="1">
            <a:spLocks/>
          </p:cNvSpPr>
          <p:nvPr/>
        </p:nvSpPr>
        <p:spPr>
          <a:xfrm>
            <a:off x="4398866" y="2057401"/>
            <a:ext cx="3221134" cy="25146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buNone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 প্রাকৃতিক</a:t>
            </a:r>
          </a:p>
          <a:p>
            <a:pPr algn="ctr">
              <a:buNone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দুর্যোগ </a:t>
            </a:r>
            <a:endParaRPr lang="en-US" sz="3600" dirty="0">
              <a:solidFill>
                <a:srgbClr val="002060"/>
              </a:solidFill>
              <a:latin typeface="SutonnyMJ" pitchFamily="2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rot="5400000" flipH="1" flipV="1">
            <a:off x="6948759" y="1585643"/>
            <a:ext cx="601217" cy="78273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7232469" y="4038600"/>
            <a:ext cx="1066800" cy="990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16200000" flipV="1">
            <a:off x="4167459" y="1395143"/>
            <a:ext cx="829817" cy="93513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3903565" y="4242249"/>
            <a:ext cx="1143000" cy="63455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3"/>
          <p:cNvSpPr txBox="1">
            <a:spLocks/>
          </p:cNvSpPr>
          <p:nvPr/>
        </p:nvSpPr>
        <p:spPr>
          <a:xfrm>
            <a:off x="2590800" y="228600"/>
            <a:ext cx="1981200" cy="13716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 ঝড়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2133600" y="4741408"/>
            <a:ext cx="2057400" cy="1643063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 fontScale="62500" lnSpcReduction="20000"/>
          </a:bodyPr>
          <a:lstStyle/>
          <a:p>
            <a:pPr marL="365760" indent="-256032" algn="ctr">
              <a:spcBef>
                <a:spcPts val="400"/>
              </a:spcBef>
              <a:buClr>
                <a:schemeClr val="accent1"/>
              </a:buClr>
              <a:buSzPct val="68000"/>
            </a:pP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marL="365760" indent="-256032" algn="ctr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টর্নেডো</a:t>
            </a:r>
          </a:p>
          <a:p>
            <a:pPr marL="365760" indent="-256032" algn="ctr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7924800" y="4817609"/>
            <a:ext cx="1981200" cy="149066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Autofit/>
          </a:bodyPr>
          <a:lstStyle/>
          <a:p>
            <a:pPr marL="365760" indent="-256032" algn="ctr">
              <a:spcBef>
                <a:spcPts val="400"/>
              </a:spcBef>
              <a:buClr>
                <a:schemeClr val="accent1"/>
              </a:buClr>
              <a:buSzPct val="68000"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365760" indent="-256032" algn="ctr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সুনামি</a:t>
            </a:r>
          </a:p>
          <a:p>
            <a:pPr marL="365760" indent="-256032" algn="ctr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7620000" y="304800"/>
            <a:ext cx="1981200" cy="1447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Autofit/>
          </a:bodyPr>
          <a:lstStyle/>
          <a:p>
            <a:pPr marL="365760" indent="-256032" algn="ctr">
              <a:spcBef>
                <a:spcPts val="400"/>
              </a:spcBef>
              <a:buClr>
                <a:schemeClr val="accent1"/>
              </a:buClr>
              <a:buSzPct val="68000"/>
            </a:pP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365760" indent="-256032" algn="ctr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বন্যা</a:t>
            </a:r>
          </a:p>
          <a:p>
            <a:pPr marL="365760" indent="-256032" algn="ctr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7738655" y="2939605"/>
            <a:ext cx="609600" cy="2667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2" idx="2"/>
          </p:cNvCxnSpPr>
          <p:nvPr/>
        </p:nvCxnSpPr>
        <p:spPr>
          <a:xfrm flipH="1" flipV="1">
            <a:off x="3657600" y="3124201"/>
            <a:ext cx="741266" cy="1905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3"/>
          <p:cNvSpPr txBox="1">
            <a:spLocks/>
          </p:cNvSpPr>
          <p:nvPr/>
        </p:nvSpPr>
        <p:spPr>
          <a:xfrm>
            <a:off x="1676400" y="2362200"/>
            <a:ext cx="1981200" cy="14478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Autofit/>
          </a:bodyPr>
          <a:lstStyle/>
          <a:p>
            <a:pPr marL="365760" indent="-256032" algn="ctr">
              <a:spcBef>
                <a:spcPts val="400"/>
              </a:spcBef>
              <a:buClr>
                <a:schemeClr val="accent1"/>
              </a:buClr>
              <a:buSzPct val="68000"/>
            </a:pP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365760" indent="-256032" algn="ctr">
              <a:spcBef>
                <a:spcPts val="400"/>
              </a:spcBef>
              <a:buClr>
                <a:schemeClr val="accent1"/>
              </a:buClr>
              <a:buSzPct val="68000"/>
            </a:pP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365760" indent="-256032" algn="ctr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খরা</a:t>
            </a:r>
          </a:p>
          <a:p>
            <a:pPr marL="365760" indent="-256032" algn="ctr">
              <a:spcBef>
                <a:spcPts val="400"/>
              </a:spcBef>
              <a:buClr>
                <a:schemeClr val="accent1"/>
              </a:buClr>
              <a:buSzPct val="68000"/>
            </a:pP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365760" indent="-256032" algn="ctr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Content Placeholder 3"/>
          <p:cNvSpPr txBox="1">
            <a:spLocks/>
          </p:cNvSpPr>
          <p:nvPr/>
        </p:nvSpPr>
        <p:spPr>
          <a:xfrm>
            <a:off x="8382000" y="2133600"/>
            <a:ext cx="2514600" cy="14478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Autofit/>
          </a:bodyPr>
          <a:lstStyle/>
          <a:p>
            <a:pPr marL="365760" indent="-256032" algn="ctr">
              <a:spcBef>
                <a:spcPts val="400"/>
              </a:spcBef>
              <a:buClr>
                <a:schemeClr val="accent1"/>
              </a:buClr>
              <a:buSzPct val="68000"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365760" indent="-256032" algn="ctr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ভূমিকম্প</a:t>
            </a:r>
          </a:p>
          <a:p>
            <a:pPr marL="365760" indent="-256032" algn="ctr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99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/>
          <p:cNvSpPr txBox="1">
            <a:spLocks/>
          </p:cNvSpPr>
          <p:nvPr/>
        </p:nvSpPr>
        <p:spPr>
          <a:xfrm>
            <a:off x="4572000" y="2057401"/>
            <a:ext cx="2743200" cy="202406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মানব সৃষ্ট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rot="5400000" flipH="1" flipV="1">
            <a:off x="6948759" y="1585643"/>
            <a:ext cx="601217" cy="78273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6781800" y="3810000"/>
            <a:ext cx="1143000" cy="990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16200000" flipV="1">
            <a:off x="4167459" y="1395143"/>
            <a:ext cx="829817" cy="93513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4191000" y="3962403"/>
            <a:ext cx="990600" cy="63455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3"/>
          <p:cNvSpPr txBox="1">
            <a:spLocks/>
          </p:cNvSpPr>
          <p:nvPr/>
        </p:nvSpPr>
        <p:spPr>
          <a:xfrm>
            <a:off x="838200" y="27385"/>
            <a:ext cx="3962400" cy="1676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Autofit/>
          </a:bodyPr>
          <a:lstStyle/>
          <a:p>
            <a:pPr algn="ctr"/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নদীর স্বাভাবিক প্রবাহ  বাধাগ্রস্ত করে জলাবব্ধতা তৈরি করা 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1524000" y="4572001"/>
            <a:ext cx="3276600" cy="1643063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/>
          <a:p>
            <a:pPr marL="365760" indent="-256032" algn="ctr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মরুকরন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7848600" y="4724401"/>
            <a:ext cx="3048000" cy="149066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Autofit/>
          </a:bodyPr>
          <a:lstStyle/>
          <a:p>
            <a:pPr marL="365760" indent="-256032" algn="ctr">
              <a:spcBef>
                <a:spcPts val="400"/>
              </a:spcBef>
              <a:buClr>
                <a:schemeClr val="accent1"/>
              </a:buClr>
              <a:buSzPct val="68000"/>
            </a:pP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marL="365760" indent="-256032" algn="ctr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অগ্নিকান্ড</a:t>
            </a:r>
          </a:p>
          <a:p>
            <a:pPr marL="365760" indent="-256032" algn="ctr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7620000" y="304800"/>
            <a:ext cx="2895600" cy="1447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Autofit/>
          </a:bodyPr>
          <a:lstStyle/>
          <a:p>
            <a:pPr marL="365760" indent="-256032" algn="ctr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যুদ্ধ-বিগ্রহ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Arrow Connector 10"/>
          <p:cNvCxnSpPr>
            <a:stCxn id="2" idx="6"/>
          </p:cNvCxnSpPr>
          <p:nvPr/>
        </p:nvCxnSpPr>
        <p:spPr>
          <a:xfrm flipV="1">
            <a:off x="7315200" y="3039380"/>
            <a:ext cx="978794" cy="3005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2" idx="2"/>
          </p:cNvCxnSpPr>
          <p:nvPr/>
        </p:nvCxnSpPr>
        <p:spPr>
          <a:xfrm rot="10800000" flipV="1">
            <a:off x="3657600" y="3069432"/>
            <a:ext cx="914400" cy="5476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3"/>
          <p:cNvSpPr txBox="1">
            <a:spLocks/>
          </p:cNvSpPr>
          <p:nvPr/>
        </p:nvSpPr>
        <p:spPr>
          <a:xfrm>
            <a:off x="152400" y="2362200"/>
            <a:ext cx="3505200" cy="14478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Autofit/>
          </a:bodyPr>
          <a:lstStyle/>
          <a:p>
            <a:pPr marL="365760" indent="-256032" algn="ctr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বনভূমি বিনাশ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Content Placeholder 3"/>
          <p:cNvSpPr txBox="1">
            <a:spLocks/>
          </p:cNvSpPr>
          <p:nvPr/>
        </p:nvSpPr>
        <p:spPr>
          <a:xfrm>
            <a:off x="8382000" y="2133600"/>
            <a:ext cx="2895600" cy="14478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Autofit/>
          </a:bodyPr>
          <a:lstStyle/>
          <a:p>
            <a:pPr marL="365760" indent="-256032" algn="ctr">
              <a:spcBef>
                <a:spcPts val="400"/>
              </a:spcBef>
              <a:buClr>
                <a:schemeClr val="accent1"/>
              </a:buClr>
              <a:buSzPct val="68000"/>
            </a:pP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marL="365760" indent="-256032" algn="ctr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2400" dirty="0">
                <a:latin typeface="NikoshBAN" pitchFamily="2" charset="0"/>
                <a:cs typeface="NikoshBAN" pitchFamily="2" charset="0"/>
              </a:rPr>
              <a:t>সাম্প্রদায়িক দাঙা  </a:t>
            </a:r>
          </a:p>
          <a:p>
            <a:pPr marL="365760" indent="-256032" algn="ctr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04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2743200" y="228600"/>
            <a:ext cx="6477000" cy="15240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</a:p>
          <a:p>
            <a:pPr algn="ctr"/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০৫ মিনিট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2590801"/>
            <a:ext cx="7010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কাজঃ২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০১। দুর্যোগ কত প্রকার ও কিকি?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০২। প্রত্যেক প্রকার দুর্যোগের ০৫টি করে উদাহরণ দাও । </a:t>
            </a:r>
          </a:p>
        </p:txBody>
      </p:sp>
    </p:spTree>
    <p:extLst>
      <p:ext uri="{BB962C8B-B14F-4D97-AF65-F5344CB8AC3E}">
        <p14:creationId xmlns:p14="http://schemas.microsoft.com/office/powerpoint/2010/main" val="80838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3276600" y="381000"/>
            <a:ext cx="3962400" cy="1203960"/>
          </a:xfrm>
          <a:prstGeom prst="frame">
            <a:avLst/>
          </a:prstGeom>
          <a:gradFill>
            <a:gsLst>
              <a:gs pos="56625">
                <a:srgbClr val="FF0000"/>
              </a:gs>
              <a:gs pos="47000">
                <a:srgbClr val="00B050"/>
              </a:gs>
              <a:gs pos="35386">
                <a:srgbClr val="0070C0"/>
              </a:gs>
              <a:gs pos="14134">
                <a:srgbClr val="FF0000"/>
              </a:gs>
              <a:gs pos="0">
                <a:schemeClr val="accent1">
                  <a:lumMod val="5000"/>
                  <a:lumOff val="95000"/>
                </a:schemeClr>
              </a:gs>
              <a:gs pos="72000">
                <a:srgbClr val="002060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4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1752600"/>
            <a:ext cx="64678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ক) কয়েকটি প্রাকৃতিক দুর্যোগের নামসমূহঃ</a:t>
            </a:r>
          </a:p>
          <a:p>
            <a:pPr>
              <a:buNone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    ভূমিকম্প, নদী ভাঙ্গন, খরা, বন্যা , সুনামি ,</a:t>
            </a:r>
          </a:p>
          <a:p>
            <a:pPr>
              <a:buNone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    ভূমিধস ইত্যাদি </a:t>
            </a:r>
            <a:r>
              <a:rPr lang="en-US" sz="2800" dirty="0"/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9149" y="4495801"/>
            <a:ext cx="585827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খ) কয়েকটি মানবসৃষ্ট দুর্যোগের নামসমূহঃ বন উজার, জনসংখ্যা বৃদ্ধি, পরিবেশদূষন, যুদ্ধবিগ্রহ , ইত্যাদি ।</a:t>
            </a:r>
          </a:p>
        </p:txBody>
      </p:sp>
    </p:spTree>
    <p:extLst>
      <p:ext uri="{BB962C8B-B14F-4D97-AF65-F5344CB8AC3E}">
        <p14:creationId xmlns:p14="http://schemas.microsoft.com/office/powerpoint/2010/main" val="404397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52400"/>
            <a:ext cx="12115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i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প্রাকৃতিক দুর্যোগের কারণঃ</a:t>
            </a:r>
          </a:p>
          <a:p>
            <a:pPr marL="857250" indent="-857250">
              <a:buFont typeface="Wingdings" panose="05000000000000000000" pitchFamily="2" charset="2"/>
              <a:buChar char="Ø"/>
            </a:pP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ভৌগলিক অবস্থান</a:t>
            </a:r>
          </a:p>
          <a:p>
            <a:pPr marL="857250" indent="-857250">
              <a:buFont typeface="Wingdings" panose="05000000000000000000" pitchFamily="2" charset="2"/>
              <a:buChar char="Ø"/>
            </a:pP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ভূমির গঠন</a:t>
            </a:r>
          </a:p>
          <a:p>
            <a:pPr marL="857250" indent="-857250">
              <a:buFont typeface="Wingdings" panose="05000000000000000000" pitchFamily="2" charset="2"/>
              <a:buChar char="Ø"/>
            </a:pP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</a:p>
          <a:p>
            <a:pPr marL="857250" indent="-857250">
              <a:buFont typeface="Wingdings" panose="05000000000000000000" pitchFamily="2" charset="2"/>
              <a:buChar char="Ø"/>
            </a:pP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নদী-নালা</a:t>
            </a:r>
          </a:p>
          <a:p>
            <a:pPr marL="857250" indent="-857250">
              <a:buFont typeface="Wingdings" panose="05000000000000000000" pitchFamily="2" charset="2"/>
              <a:buChar char="Ø"/>
            </a:pP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 বৃদ্ধি</a:t>
            </a:r>
          </a:p>
          <a:p>
            <a:pPr marL="857250" indent="-857250">
              <a:buFont typeface="Wingdings" panose="05000000000000000000" pitchFamily="2" charset="2"/>
              <a:buChar char="Ø"/>
            </a:pP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অবকাঠামোগত দূর্বলতা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646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581400" y="365127"/>
            <a:ext cx="5029200" cy="1325563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NikoshBAN" pitchFamily="2" charset="0"/>
                <a:cs typeface="NikoshBAN" pitchFamily="2" charset="0"/>
              </a:rPr>
              <a:t>বাড়ির কাজ     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2152650" y="1825626"/>
            <a:ext cx="7886700" cy="3584575"/>
          </a:xfrm>
          <a:gradFill flip="none" rotWithShape="1">
            <a:gsLst>
              <a:gs pos="0">
                <a:schemeClr val="accent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FFC000"/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>
            <a:normAutofit/>
          </a:bodyPr>
          <a:lstStyle/>
          <a:p>
            <a:pPr lvl="1">
              <a:buNone/>
            </a:pP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lvl="1">
              <a:buNone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দুর্যোগের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ফলে মানুষের জীবন ও অর্থনীতির উপর কী ধরণের প্রভাব পরিলক্ষিত হয়,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ব্যাখ্যা কর।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lvl="1">
              <a:buNone/>
            </a:pPr>
            <a:endParaRPr lang="en-US" sz="4400" dirty="0">
              <a:latin typeface="SutonnyMJ" pitchFamily="2" charset="0"/>
            </a:endParaRPr>
          </a:p>
          <a:p>
            <a:pPr lvl="1">
              <a:buNone/>
            </a:pPr>
            <a:endParaRPr lang="en-US" sz="4400" dirty="0">
              <a:latin typeface="SutonnyMJ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620000" y="570707"/>
            <a:ext cx="762000" cy="914400"/>
            <a:chOff x="6400800" y="304800"/>
            <a:chExt cx="762000" cy="914400"/>
          </a:xfrm>
        </p:grpSpPr>
        <p:sp>
          <p:nvSpPr>
            <p:cNvPr id="6" name="Rectangle 5"/>
            <p:cNvSpPr/>
            <p:nvPr/>
          </p:nvSpPr>
          <p:spPr>
            <a:xfrm>
              <a:off x="6477000" y="685800"/>
              <a:ext cx="609600" cy="53340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6400800" y="304800"/>
              <a:ext cx="762000" cy="38100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705600" y="914400"/>
              <a:ext cx="762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2163762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en-US" sz="96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9600" dirty="0">
                <a:latin typeface="NikoshBAN" pitchFamily="2" charset="0"/>
                <a:cs typeface="NikoshBAN" pitchFamily="2" charset="0"/>
              </a:rPr>
            </a:br>
            <a:r>
              <a:rPr lang="en-US" sz="9600" dirty="0">
                <a:latin typeface="NikoshBAN" pitchFamily="2" charset="0"/>
                <a:cs typeface="NikoshBAN" pitchFamily="2" charset="0"/>
              </a:rPr>
              <a:t>আজ এ  পর্যন্তই</a:t>
            </a:r>
            <a:br>
              <a:rPr lang="en-US" sz="9600" dirty="0">
                <a:latin typeface="NikoshBAN" pitchFamily="2" charset="0"/>
                <a:cs typeface="NikoshBAN" pitchFamily="2" charset="0"/>
              </a:rPr>
            </a:b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Content Placeholder 7" descr="ghg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08507" y="3229768"/>
            <a:ext cx="7392693" cy="309483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imated &lt;strong&gt;Nature&lt;/strong&gt; Background by agifarclor on DeviantAr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1524000"/>
            <a:ext cx="11734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8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18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400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52601" y="172330"/>
            <a:ext cx="6304360" cy="1325563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581400" y="2057400"/>
            <a:ext cx="4419600" cy="3539430"/>
          </a:xfrm>
          <a:gradFill flip="none" rotWithShape="1">
            <a:gsLst>
              <a:gs pos="0">
                <a:srgbClr val="FFC000"/>
              </a:gs>
              <a:gs pos="51000">
                <a:schemeClr val="bg1">
                  <a:lumMod val="95000"/>
                </a:schemeClr>
              </a:gs>
              <a:gs pos="100000">
                <a:srgbClr val="92D050"/>
              </a:gs>
            </a:gsLst>
            <a:path path="rect">
              <a:fillToRect l="100000" t="100000"/>
            </a:path>
            <a:tileRect r="-100000" b="-100000"/>
          </a:gradFill>
          <a:ln w="28575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◊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রশিদা আখতার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সহকারী  শিক্ষক 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নৌবাহিনী স্কুল ও কলেজ,চট্টগ্রাম।</a:t>
            </a:r>
          </a:p>
          <a:p>
            <a:r>
              <a:rPr lang="en-US" sz="2400" dirty="0">
                <a:latin typeface="Mongolian Baiti" pitchFamily="66" charset="0"/>
                <a:cs typeface="Mongolian Baiti" pitchFamily="66" charset="0"/>
              </a:rPr>
              <a:t>rashidaakhtershikha@yahoo.com</a:t>
            </a:r>
            <a:endParaRPr lang="en-US" sz="1800" dirty="0">
              <a:latin typeface="Mongolian Baiti" pitchFamily="66" charset="0"/>
              <a:cs typeface="Mongolian Baiti" pitchFamily="66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3760513" y="304800"/>
            <a:ext cx="5198390" cy="1109272"/>
          </a:xfrm>
          <a:prstGeom prst="flowChartAlternateProcess">
            <a:avLst/>
          </a:prstGeom>
          <a:gradFill>
            <a:gsLst>
              <a:gs pos="69019">
                <a:schemeClr val="accent2">
                  <a:lumMod val="75000"/>
                </a:schemeClr>
              </a:gs>
              <a:gs pos="85832">
                <a:srgbClr val="0070C0"/>
              </a:gs>
              <a:gs pos="60202">
                <a:srgbClr val="FF0000"/>
              </a:gs>
              <a:gs pos="27439">
                <a:srgbClr val="00B050"/>
              </a:gs>
              <a:gs pos="11500">
                <a:srgbClr val="FFC000"/>
              </a:gs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  <a:ln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60513" y="1909470"/>
            <a:ext cx="5198390" cy="255454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বিশ্বপরিচয়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আট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শ্রেণীঃ অষ্টম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2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1315383"/>
            <a:ext cx="3602968" cy="24125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63828" y="3727935"/>
            <a:ext cx="962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ঝড়</a:t>
            </a:r>
          </a:p>
        </p:txBody>
      </p:sp>
      <p:pic>
        <p:nvPicPr>
          <p:cNvPr id="9" name="Picture 8" descr="yrkuuy;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5560" y="1262741"/>
            <a:ext cx="3841441" cy="238792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153401" y="3653436"/>
            <a:ext cx="1219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বন্যা</a:t>
            </a:r>
            <a:endParaRPr lang="en-US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 descr="images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04252" y="3884269"/>
            <a:ext cx="3949148" cy="271735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34001" y="6496348"/>
            <a:ext cx="134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খরা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597600" y="81444"/>
            <a:ext cx="4555800" cy="998133"/>
          </a:xfrm>
          <a:prstGeom prst="roundRect">
            <a:avLst/>
          </a:prstGeom>
          <a:gradFill flip="none" rotWithShape="1">
            <a:gsLst>
              <a:gs pos="47000">
                <a:srgbClr val="FFC000"/>
              </a:gs>
              <a:gs pos="35000">
                <a:srgbClr val="00B050"/>
              </a:gs>
              <a:gs pos="61000">
                <a:srgbClr val="00B0F0"/>
              </a:gs>
              <a:gs pos="87601">
                <a:srgbClr val="00B0F0"/>
              </a:gs>
              <a:gs pos="71000">
                <a:srgbClr val="C00000"/>
              </a:gs>
              <a:gs pos="21000">
                <a:srgbClr val="00B050"/>
              </a:gs>
              <a:gs pos="13294">
                <a:srgbClr val="0070C0"/>
              </a:gs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লক্ষ্য কর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2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4100" y="2286001"/>
            <a:ext cx="7086600" cy="3035233"/>
          </a:xfrm>
          <a:blipFill>
            <a:blip r:embed="rId2" cstate="print"/>
            <a:tile tx="0" ty="0" sx="100000" sy="100000" flip="none" algn="tl"/>
          </a:blipFill>
          <a:effectLst>
            <a:glow rad="431800">
              <a:schemeClr val="accent1">
                <a:alpha val="67000"/>
              </a:schemeClr>
            </a:glow>
            <a:outerShdw blurRad="88900" dir="1920000" sx="81000" sy="81000" algn="ctr" rotWithShape="0">
              <a:srgbClr val="000000"/>
            </a:outerShdw>
            <a:softEdge rad="0"/>
          </a:effectLst>
          <a:scene3d>
            <a:camera prst="orthographicFront"/>
            <a:lightRig rig="threePt" dir="t"/>
          </a:scene3d>
          <a:sp3d>
            <a:bevelB w="133350" h="139700" prst="divot"/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buNone/>
            </a:pP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দুর্যোগের ধারণা ও ধরন ।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447800" y="248529"/>
            <a:ext cx="8382000" cy="1295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00B05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19400" y="152401"/>
            <a:ext cx="5391150" cy="1325563"/>
          </a:xfrm>
          <a:pattFill prst="pct5">
            <a:fgClr>
              <a:schemeClr val="bg1"/>
            </a:fgClr>
            <a:bgClr>
              <a:schemeClr val="accent6">
                <a:lumMod val="60000"/>
                <a:lumOff val="40000"/>
              </a:schemeClr>
            </a:bgClr>
          </a:pattFill>
          <a:ln w="571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lvl="0" algn="ctr"/>
            <a:r>
              <a:rPr lang="en-US" sz="4400" dirty="0">
                <a:latin typeface="SutonnyMJ" pitchFamily="2" charset="0"/>
              </a:rPr>
              <a:t/>
            </a:r>
            <a:br>
              <a:rPr lang="en-US" sz="4400" dirty="0">
                <a:latin typeface="SutonnyMJ" pitchFamily="2" charset="0"/>
              </a:rPr>
            </a:br>
            <a:r>
              <a:rPr lang="en-US" sz="7200" dirty="0">
                <a:latin typeface="NikoshBAN" pitchFamily="2" charset="0"/>
                <a:cs typeface="NikoshBAN" pitchFamily="2" charset="0"/>
              </a:rPr>
              <a:t>সমাধান </a:t>
            </a:r>
            <a:br>
              <a:rPr lang="en-US" sz="7200" dirty="0"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0" y="1752601"/>
            <a:ext cx="12039600" cy="51053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* যখন কোনো দুর্ঘটনা বা বির্পযয়  কোনো জনপদের স্বাভাবিক জীবনযাত্রাকে বিপযস্ত করে পরিবেশের ভারসাম্য বিনষ্ট করে এবং সমাজকে অস্থিতিশীল করে তোলে তখন তাকে দুর্যোগ বলে ।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5005"/>
            <a:ext cx="6053582" cy="42902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279" y="1345005"/>
            <a:ext cx="6113721" cy="4084367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200400" y="66420"/>
            <a:ext cx="4555800" cy="998133"/>
          </a:xfrm>
          <a:prstGeom prst="roundRect">
            <a:avLst/>
          </a:prstGeom>
          <a:gradFill flip="none" rotWithShape="1">
            <a:gsLst>
              <a:gs pos="47000">
                <a:srgbClr val="FFC000"/>
              </a:gs>
              <a:gs pos="35000">
                <a:srgbClr val="00B050"/>
              </a:gs>
              <a:gs pos="61000">
                <a:srgbClr val="00B0F0"/>
              </a:gs>
              <a:gs pos="87601">
                <a:srgbClr val="00B0F0"/>
              </a:gs>
              <a:gs pos="71000">
                <a:srgbClr val="C00000"/>
              </a:gs>
              <a:gs pos="21000">
                <a:srgbClr val="00B050"/>
              </a:gs>
              <a:gs pos="13294">
                <a:srgbClr val="0070C0"/>
              </a:gs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লক্ষ্য কর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 Same Side Corner Rectangle 9"/>
          <p:cNvSpPr/>
          <p:nvPr/>
        </p:nvSpPr>
        <p:spPr>
          <a:xfrm>
            <a:off x="0" y="5635290"/>
            <a:ext cx="5638800" cy="1222709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বন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উজা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ড়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1" name="Round Same Side Corner Rectangle 10"/>
          <p:cNvSpPr/>
          <p:nvPr/>
        </p:nvSpPr>
        <p:spPr>
          <a:xfrm>
            <a:off x="6248400" y="5429372"/>
            <a:ext cx="5943600" cy="142862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আগুন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325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h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415925"/>
            <a:ext cx="12192000" cy="5791200"/>
          </a:xfrm>
        </p:spPr>
      </p:pic>
      <p:sp>
        <p:nvSpPr>
          <p:cNvPr id="5" name="TextBox 4"/>
          <p:cNvSpPr txBox="1"/>
          <p:nvPr/>
        </p:nvSpPr>
        <p:spPr>
          <a:xfrm>
            <a:off x="2971800" y="6211670"/>
            <a:ext cx="72390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নদী ভাঙন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en-US" sz="4400" dirty="0">
                <a:latin typeface="NikoshBAN" pitchFamily="2" charset="0"/>
                <a:cs typeface="NikoshBAN" pitchFamily="2" charset="0"/>
              </a:rPr>
              <a:t>দুর্যোগের প্রকারভেদ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 </a:t>
            </a:r>
          </a:p>
        </p:txBody>
      </p:sp>
      <p:sp>
        <p:nvSpPr>
          <p:cNvPr id="5" name="Oval 4"/>
          <p:cNvSpPr/>
          <p:nvPr/>
        </p:nvSpPr>
        <p:spPr>
          <a:xfrm>
            <a:off x="4343400" y="1731170"/>
            <a:ext cx="266700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দুর্যোগ</a:t>
            </a:r>
            <a:r>
              <a:rPr lang="en-US" sz="4000" dirty="0">
                <a:latin typeface="SutonnyMJ" pitchFamily="2" charset="0"/>
              </a:rPr>
              <a:t> </a:t>
            </a:r>
            <a:endParaRPr lang="en-US" sz="4000" dirty="0">
              <a:solidFill>
                <a:srgbClr val="002060"/>
              </a:solidFill>
              <a:latin typeface="SutonnyMJ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3715421" y="3344466"/>
            <a:ext cx="1447800" cy="1447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6200000" flipH="1">
            <a:off x="6424612" y="3212050"/>
            <a:ext cx="1447800" cy="1371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371600" y="4724400"/>
            <a:ext cx="3695700" cy="16764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 প্রাকৃতিক</a:t>
            </a:r>
            <a:endParaRPr lang="en-US" sz="4000" dirty="0">
              <a:solidFill>
                <a:srgbClr val="002060"/>
              </a:solidFill>
              <a:latin typeface="SutonnyMJ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478342" y="4541044"/>
            <a:ext cx="3122858" cy="1676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মানব সৃষ্ট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94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899</TotalTime>
  <Words>261</Words>
  <Application>Microsoft Office PowerPoint</Application>
  <PresentationFormat>Widescreen</PresentationFormat>
  <Paragraphs>86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Mongolian Baiti</vt:lpstr>
      <vt:lpstr>NikoshBAN</vt:lpstr>
      <vt:lpstr>SutonnyMJ</vt:lpstr>
      <vt:lpstr>Wingdings</vt:lpstr>
      <vt:lpstr>Wingdings 3</vt:lpstr>
      <vt:lpstr>Office Theme</vt:lpstr>
      <vt:lpstr>PowerPoint Presentation</vt:lpstr>
      <vt:lpstr>শিক্ষক পরিচিতি</vt:lpstr>
      <vt:lpstr>PowerPoint Presentation</vt:lpstr>
      <vt:lpstr>PowerPoint Presentation</vt:lpstr>
      <vt:lpstr>PowerPoint Presentation</vt:lpstr>
      <vt:lpstr> সমাধান  </vt:lpstr>
      <vt:lpstr>PowerPoint Presentation</vt:lpstr>
      <vt:lpstr>PowerPoint Presentation</vt:lpstr>
      <vt:lpstr>দুর্যোগের প্রকারভেদ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বাড়ির কাজ     </vt:lpstr>
      <vt:lpstr> আজ এ  পর্যন্তই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noman</dc:creator>
  <cp:lastModifiedBy>USER</cp:lastModifiedBy>
  <cp:revision>365</cp:revision>
  <dcterms:created xsi:type="dcterms:W3CDTF">2006-08-16T00:00:00Z</dcterms:created>
  <dcterms:modified xsi:type="dcterms:W3CDTF">2020-06-21T04:39:10Z</dcterms:modified>
</cp:coreProperties>
</file>