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AC48"/>
    <a:srgbClr val="70AD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6" autoAdjust="0"/>
    <p:restoredTop sz="94434" autoAdjust="0"/>
  </p:normalViewPr>
  <p:slideViewPr>
    <p:cSldViewPr snapToGrid="0">
      <p:cViewPr varScale="1">
        <p:scale>
          <a:sx n="86" d="100"/>
          <a:sy n="86" d="100"/>
        </p:scale>
        <p:origin x="60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F171423-F290-46C5-85FC-8B428725269B}" type="datetimeFigureOut">
              <a:rPr lang="en-GB" smtClean="0"/>
              <a:t>20/06/2020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2148808-92B7-441E-ADD3-92DC17A923C2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1496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71423-F290-46C5-85FC-8B428725269B}" type="datetimeFigureOut">
              <a:rPr lang="en-GB" smtClean="0"/>
              <a:t>20/06/2020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8808-92B7-441E-ADD3-92DC17A923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7173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71423-F290-46C5-85FC-8B428725269B}" type="datetimeFigureOut">
              <a:rPr lang="en-GB" smtClean="0"/>
              <a:t>20/06/2020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8808-92B7-441E-ADD3-92DC17A923C2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09090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71423-F290-46C5-85FC-8B428725269B}" type="datetimeFigureOut">
              <a:rPr lang="en-GB" smtClean="0"/>
              <a:t>20/06/2020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8808-92B7-441E-ADD3-92DC17A923C2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47221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71423-F290-46C5-85FC-8B428725269B}" type="datetimeFigureOut">
              <a:rPr lang="en-GB" smtClean="0"/>
              <a:t>20/06/2020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8808-92B7-441E-ADD3-92DC17A923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0749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71423-F290-46C5-85FC-8B428725269B}" type="datetimeFigureOut">
              <a:rPr lang="en-GB" smtClean="0"/>
              <a:t>20/06/2020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8808-92B7-441E-ADD3-92DC17A923C2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71985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71423-F290-46C5-85FC-8B428725269B}" type="datetimeFigureOut">
              <a:rPr lang="en-GB" smtClean="0"/>
              <a:t>20/06/2020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8808-92B7-441E-ADD3-92DC17A923C2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04184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71423-F290-46C5-85FC-8B428725269B}" type="datetimeFigureOut">
              <a:rPr lang="en-GB" smtClean="0"/>
              <a:t>20/06/2020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8808-92B7-441E-ADD3-92DC17A923C2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23989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71423-F290-46C5-85FC-8B428725269B}" type="datetimeFigureOut">
              <a:rPr lang="en-GB" smtClean="0"/>
              <a:t>20/06/2020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8808-92B7-441E-ADD3-92DC17A923C2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5301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71423-F290-46C5-85FC-8B428725269B}" type="datetimeFigureOut">
              <a:rPr lang="en-GB" smtClean="0"/>
              <a:t>20/06/2020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8808-92B7-441E-ADD3-92DC17A923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356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71423-F290-46C5-85FC-8B428725269B}" type="datetimeFigureOut">
              <a:rPr lang="en-GB" smtClean="0"/>
              <a:t>20/06/2020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8808-92B7-441E-ADD3-92DC17A923C2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6079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71423-F290-46C5-85FC-8B428725269B}" type="datetimeFigureOut">
              <a:rPr lang="en-GB" smtClean="0"/>
              <a:t>20/06/2020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8808-92B7-441E-ADD3-92DC17A923C2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3118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71423-F290-46C5-85FC-8B428725269B}" type="datetimeFigureOut">
              <a:rPr lang="en-GB" smtClean="0"/>
              <a:t>20/06/2020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8808-92B7-441E-ADD3-92DC17A923C2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594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71423-F290-46C5-85FC-8B428725269B}" type="datetimeFigureOut">
              <a:rPr lang="en-GB" smtClean="0"/>
              <a:t>20/06/2020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8808-92B7-441E-ADD3-92DC17A923C2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4320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71423-F290-46C5-85FC-8B428725269B}" type="datetimeFigureOut">
              <a:rPr lang="en-GB" smtClean="0"/>
              <a:t>20/06/2020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8808-92B7-441E-ADD3-92DC17A923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214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71423-F290-46C5-85FC-8B428725269B}" type="datetimeFigureOut">
              <a:rPr lang="en-GB" smtClean="0"/>
              <a:t>20/06/2020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8808-92B7-441E-ADD3-92DC17A923C2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890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71423-F290-46C5-85FC-8B428725269B}" type="datetimeFigureOut">
              <a:rPr lang="en-GB" smtClean="0"/>
              <a:t>20/06/2020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8808-92B7-441E-ADD3-92DC17A923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6457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F171423-F290-46C5-85FC-8B428725269B}" type="datetimeFigureOut">
              <a:rPr lang="en-GB" smtClean="0"/>
              <a:t>20/06/2020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2148808-92B7-441E-ADD3-92DC17A923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0918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file:///C:\Users\Mahbub%20Adnan%20Fahim\Pictures\index.jfif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Mahbub%20Adnan%20Fahim\Pictures\Picture1.jpg" TargetMode="External"/><Relationship Id="rId2" Type="http://schemas.openxmlformats.org/officeDocument/2006/relationships/image" Target="file:///C:\Users\Mahbub%20Adnan%20Fahim\Downloads\VlRgC5OSN81ASJyRlopUblJUxgF8WO3ecGT7tyvG.jpeg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391912"/>
            <a:ext cx="11689493" cy="6289589"/>
          </a:xfrm>
          <a:prstGeom prst="rect">
            <a:avLst/>
          </a:prstGeom>
          <a:solidFill>
            <a:srgbClr val="70AD47"/>
          </a:solidFill>
          <a:ln w="76200">
            <a:solidFill>
              <a:srgbClr val="0070C0">
                <a:alpha val="89804"/>
              </a:srgb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link="rId2"/>
          <a:stretch>
            <a:fillRect/>
          </a:stretch>
        </p:blipFill>
        <p:spPr>
          <a:xfrm>
            <a:off x="358343" y="1506839"/>
            <a:ext cx="11232291" cy="4621426"/>
          </a:xfrm>
          <a:prstGeom prst="rect">
            <a:avLst/>
          </a:prstGeom>
        </p:spPr>
      </p:pic>
      <p:sp>
        <p:nvSpPr>
          <p:cNvPr id="6" name="Flowchart: Punched Tape 5"/>
          <p:cNvSpPr/>
          <p:nvPr/>
        </p:nvSpPr>
        <p:spPr>
          <a:xfrm>
            <a:off x="2292178" y="344618"/>
            <a:ext cx="7364626" cy="1037968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chemeClr val="tx1"/>
                </a:solidFill>
              </a:rPr>
              <a:t>আজকের ক্লাসে সকলকে স্বাগত</a:t>
            </a:r>
            <a:endParaRPr lang="en-GB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2212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4287795" y="914401"/>
            <a:ext cx="1705232" cy="830997"/>
          </a:xfrm>
          <a:prstGeom prst="rect">
            <a:avLst/>
          </a:prstGeom>
          <a:solidFill>
            <a:srgbClr val="00B0F0"/>
          </a:solidFill>
          <a:ln w="7620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bn-IN" sz="4800" dirty="0" smtClean="0"/>
              <a:t>অনুশীলন</a:t>
            </a:r>
            <a:endParaRPr lang="en-GB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827904" y="1745398"/>
            <a:ext cx="654907" cy="46166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বলা</a:t>
            </a:r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155357" y="2755557"/>
            <a:ext cx="1019432" cy="923330"/>
          </a:xfrm>
          <a:prstGeom prst="rect">
            <a:avLst/>
          </a:prstGeom>
          <a:solidFill>
            <a:srgbClr val="00B050"/>
          </a:solidFill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dirty="0" smtClean="0"/>
              <a:t>ট</a:t>
            </a:r>
            <a:endParaRPr lang="en-GB" sz="5400" dirty="0"/>
          </a:p>
        </p:txBody>
      </p:sp>
      <p:sp>
        <p:nvSpPr>
          <p:cNvPr id="5" name="Right Arrow 4"/>
          <p:cNvSpPr/>
          <p:nvPr/>
        </p:nvSpPr>
        <p:spPr>
          <a:xfrm>
            <a:off x="2458995" y="2977978"/>
            <a:ext cx="2063578" cy="5807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4967416" y="2792627"/>
            <a:ext cx="1161535" cy="923330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dirty="0" smtClean="0"/>
              <a:t>টগর</a:t>
            </a:r>
            <a:endParaRPr lang="en-GB" sz="5400" dirty="0"/>
          </a:p>
        </p:txBody>
      </p:sp>
      <p:sp>
        <p:nvSpPr>
          <p:cNvPr id="7" name="Right Arrow 6"/>
          <p:cNvSpPr/>
          <p:nvPr/>
        </p:nvSpPr>
        <p:spPr>
          <a:xfrm>
            <a:off x="6314302" y="2929240"/>
            <a:ext cx="2224216" cy="5430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869" y="2174603"/>
            <a:ext cx="2014152" cy="19337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1128109" y="4629295"/>
            <a:ext cx="1019431" cy="1236882"/>
          </a:xfrm>
          <a:prstGeom prst="rect">
            <a:avLst/>
          </a:prstGeom>
          <a:solidFill>
            <a:srgbClr val="FFFF00"/>
          </a:solidFill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IN" sz="7200" dirty="0">
                <a:solidFill>
                  <a:srgbClr val="0070C0"/>
                </a:solidFill>
              </a:rPr>
              <a:t>ঠ</a:t>
            </a:r>
            <a:endParaRPr lang="en-GB" sz="7200" dirty="0">
              <a:solidFill>
                <a:srgbClr val="0070C0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2166861" y="4968762"/>
            <a:ext cx="2060812" cy="5868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4652964" y="4800524"/>
            <a:ext cx="1470454" cy="923330"/>
          </a:xfrm>
          <a:prstGeom prst="rect">
            <a:avLst/>
          </a:prstGeom>
          <a:solidFill>
            <a:srgbClr val="FFFF00"/>
          </a:solidFill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dirty="0" smtClean="0"/>
              <a:t>ঠোঙা</a:t>
            </a:r>
            <a:endParaRPr lang="en-GB" sz="5400" dirty="0"/>
          </a:p>
        </p:txBody>
      </p:sp>
      <p:sp>
        <p:nvSpPr>
          <p:cNvPr id="12" name="Right Arrow 11"/>
          <p:cNvSpPr/>
          <p:nvPr/>
        </p:nvSpPr>
        <p:spPr>
          <a:xfrm>
            <a:off x="6314302" y="5063492"/>
            <a:ext cx="1819764" cy="3684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869" y="4324407"/>
            <a:ext cx="1804086" cy="19616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583057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1" y="1241946"/>
            <a:ext cx="1241946" cy="923330"/>
          </a:xfrm>
          <a:prstGeom prst="rect">
            <a:avLst/>
          </a:prstGeom>
          <a:solidFill>
            <a:srgbClr val="0070C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dirty="0" smtClean="0"/>
              <a:t>ডাব</a:t>
            </a:r>
            <a:endParaRPr lang="en-GB" sz="5400" dirty="0"/>
          </a:p>
        </p:txBody>
      </p:sp>
      <p:sp>
        <p:nvSpPr>
          <p:cNvPr id="3" name="Right Arrow 2"/>
          <p:cNvSpPr/>
          <p:nvPr/>
        </p:nvSpPr>
        <p:spPr>
          <a:xfrm>
            <a:off x="2415654" y="1241946"/>
            <a:ext cx="1924334" cy="5868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982639" y="1073708"/>
            <a:ext cx="859809" cy="1015663"/>
          </a:xfrm>
          <a:prstGeom prst="rect">
            <a:avLst/>
          </a:prstGeom>
          <a:solidFill>
            <a:srgbClr val="7030A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6000" dirty="0" smtClean="0"/>
              <a:t>ড</a:t>
            </a:r>
            <a:endParaRPr lang="en-GB" sz="6000" dirty="0"/>
          </a:p>
        </p:txBody>
      </p:sp>
      <p:sp>
        <p:nvSpPr>
          <p:cNvPr id="5" name="Right Arrow 4"/>
          <p:cNvSpPr/>
          <p:nvPr/>
        </p:nvSpPr>
        <p:spPr>
          <a:xfrm>
            <a:off x="6114200" y="1478423"/>
            <a:ext cx="1637732" cy="4503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101" y="944980"/>
            <a:ext cx="2697352" cy="15172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982639" y="2593075"/>
            <a:ext cx="1023583" cy="1048603"/>
          </a:xfrm>
          <a:prstGeom prst="rect">
            <a:avLst/>
          </a:prstGeom>
          <a:solidFill>
            <a:srgbClr val="7030A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6000" dirty="0" smtClean="0"/>
              <a:t>ঢ</a:t>
            </a:r>
            <a:endParaRPr lang="en-GB" sz="6000" dirty="0"/>
          </a:p>
        </p:txBody>
      </p:sp>
      <p:sp>
        <p:nvSpPr>
          <p:cNvPr id="9" name="Right Arrow 8"/>
          <p:cNvSpPr/>
          <p:nvPr/>
        </p:nvSpPr>
        <p:spPr>
          <a:xfrm>
            <a:off x="2320119" y="3084394"/>
            <a:ext cx="1856096" cy="4503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4490116" y="2801750"/>
            <a:ext cx="1323831" cy="1019623"/>
          </a:xfrm>
          <a:prstGeom prst="rect">
            <a:avLst/>
          </a:prstGeom>
          <a:solidFill>
            <a:srgbClr val="0070C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6000" dirty="0" smtClean="0"/>
              <a:t>ঢাক</a:t>
            </a:r>
            <a:endParaRPr lang="en-GB" sz="6000" dirty="0"/>
          </a:p>
        </p:txBody>
      </p:sp>
      <p:sp>
        <p:nvSpPr>
          <p:cNvPr id="12" name="Right Arrow 11"/>
          <p:cNvSpPr/>
          <p:nvPr/>
        </p:nvSpPr>
        <p:spPr>
          <a:xfrm>
            <a:off x="6114200" y="3207224"/>
            <a:ext cx="1637732" cy="6141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671" y="2647666"/>
            <a:ext cx="2681250" cy="150399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982639" y="4599296"/>
            <a:ext cx="1214651" cy="1107996"/>
          </a:xfrm>
          <a:prstGeom prst="rect">
            <a:avLst/>
          </a:prstGeom>
          <a:solidFill>
            <a:srgbClr val="7030A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6600" dirty="0" smtClean="0"/>
              <a:t>ণ</a:t>
            </a:r>
            <a:endParaRPr lang="en-GB" sz="6600" dirty="0"/>
          </a:p>
        </p:txBody>
      </p:sp>
      <p:sp>
        <p:nvSpPr>
          <p:cNvPr id="14" name="Right Arrow 13"/>
          <p:cNvSpPr/>
          <p:nvPr/>
        </p:nvSpPr>
        <p:spPr>
          <a:xfrm>
            <a:off x="2415654" y="5063319"/>
            <a:ext cx="1760561" cy="5049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4572001" y="4783961"/>
            <a:ext cx="1473959" cy="923330"/>
          </a:xfrm>
          <a:prstGeom prst="rect">
            <a:avLst/>
          </a:prstGeom>
          <a:solidFill>
            <a:srgbClr val="0070C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dirty="0" smtClean="0"/>
              <a:t>চরণ</a:t>
            </a:r>
            <a:endParaRPr lang="en-GB" sz="5400" dirty="0"/>
          </a:p>
        </p:txBody>
      </p:sp>
      <p:sp>
        <p:nvSpPr>
          <p:cNvPr id="16" name="Right Arrow 15"/>
          <p:cNvSpPr/>
          <p:nvPr/>
        </p:nvSpPr>
        <p:spPr>
          <a:xfrm>
            <a:off x="6209996" y="4892301"/>
            <a:ext cx="1910684" cy="4149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144" y="4335399"/>
            <a:ext cx="2574782" cy="18896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30897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63322" y="777923"/>
            <a:ext cx="2306470" cy="1477328"/>
          </a:xfrm>
          <a:prstGeom prst="rect">
            <a:avLst/>
          </a:prstGeom>
          <a:solidFill>
            <a:srgbClr val="FFFF00"/>
          </a:solidFill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bn-IN" sz="7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মূল্যায়ন</a:t>
            </a:r>
            <a:endParaRPr lang="en-GB" sz="7200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51129" y="2255251"/>
            <a:ext cx="245659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1500" dirty="0" smtClean="0">
                <a:solidFill>
                  <a:srgbClr val="FF0000"/>
                </a:solidFill>
              </a:rPr>
              <a:t>ট</a:t>
            </a:r>
            <a:r>
              <a:rPr lang="bn-IN" sz="11500" dirty="0" smtClean="0"/>
              <a:t>গর,</a:t>
            </a:r>
            <a:endParaRPr lang="en-GB" sz="11500" dirty="0"/>
          </a:p>
        </p:txBody>
      </p:sp>
      <p:sp>
        <p:nvSpPr>
          <p:cNvPr id="5" name="TextBox 4"/>
          <p:cNvSpPr txBox="1"/>
          <p:nvPr/>
        </p:nvSpPr>
        <p:spPr>
          <a:xfrm>
            <a:off x="4612942" y="2401445"/>
            <a:ext cx="25930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 smtClean="0">
                <a:solidFill>
                  <a:srgbClr val="FF0000"/>
                </a:solidFill>
              </a:rPr>
              <a:t>ঠ</a:t>
            </a:r>
            <a:r>
              <a:rPr lang="bn-IN" sz="9600" dirty="0" smtClean="0"/>
              <a:t>োঙা,</a:t>
            </a:r>
            <a:endParaRPr lang="en-GB" sz="8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10735" y="2441714"/>
            <a:ext cx="29069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dirty="0" smtClean="0">
                <a:solidFill>
                  <a:srgbClr val="FF0000"/>
                </a:solidFill>
              </a:rPr>
              <a:t>ডা</a:t>
            </a:r>
            <a:r>
              <a:rPr lang="bn-IN" sz="8800" dirty="0" smtClean="0"/>
              <a:t>ব,</a:t>
            </a:r>
            <a:endParaRPr lang="en-GB" sz="8800" dirty="0"/>
          </a:p>
        </p:txBody>
      </p:sp>
      <p:sp>
        <p:nvSpPr>
          <p:cNvPr id="7" name="TextBox 6"/>
          <p:cNvSpPr txBox="1"/>
          <p:nvPr/>
        </p:nvSpPr>
        <p:spPr>
          <a:xfrm>
            <a:off x="1501253" y="3971105"/>
            <a:ext cx="311168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1500" dirty="0" smtClean="0">
                <a:solidFill>
                  <a:srgbClr val="FF0000"/>
                </a:solidFill>
              </a:rPr>
              <a:t>ঢা</a:t>
            </a:r>
            <a:r>
              <a:rPr lang="bn-IN" sz="11500" dirty="0" smtClean="0"/>
              <a:t>ক,</a:t>
            </a:r>
            <a:endParaRPr lang="en-GB" sz="11500" dirty="0"/>
          </a:p>
        </p:txBody>
      </p:sp>
      <p:sp>
        <p:nvSpPr>
          <p:cNvPr id="8" name="TextBox 7"/>
          <p:cNvSpPr txBox="1"/>
          <p:nvPr/>
        </p:nvSpPr>
        <p:spPr>
          <a:xfrm>
            <a:off x="4763066" y="4117299"/>
            <a:ext cx="16923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 smtClean="0"/>
              <a:t>চর</a:t>
            </a:r>
            <a:r>
              <a:rPr lang="bn-IN" sz="9600" dirty="0" smtClean="0">
                <a:solidFill>
                  <a:srgbClr val="FF0000"/>
                </a:solidFill>
              </a:rPr>
              <a:t>ণ</a:t>
            </a:r>
            <a:endParaRPr lang="en-GB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66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2688610" y="682390"/>
            <a:ext cx="6523630" cy="2647666"/>
          </a:xfrm>
          <a:prstGeom prst="flowChartPunchedTa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বাড়ীর কাজ</a:t>
            </a:r>
            <a:endParaRPr lang="en-GB" sz="115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83643" y="3330056"/>
            <a:ext cx="702859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6600" dirty="0" smtClean="0">
                <a:solidFill>
                  <a:srgbClr val="7030A0"/>
                </a:solidFill>
              </a:rPr>
              <a:t>ট,ঠ,ড,ঢ,ণ</a:t>
            </a:r>
            <a:endParaRPr lang="en-GB" sz="16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225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Multidocument 4"/>
          <p:cNvSpPr/>
          <p:nvPr/>
        </p:nvSpPr>
        <p:spPr>
          <a:xfrm>
            <a:off x="1862920" y="1391398"/>
            <a:ext cx="7847463" cy="4531057"/>
          </a:xfrm>
          <a:prstGeom prst="flowChartMultidocument">
            <a:avLst/>
          </a:prstGeom>
          <a:solidFill>
            <a:schemeClr val="tx2">
              <a:lumMod val="75000"/>
              <a:lumOff val="25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985146" y="2811440"/>
            <a:ext cx="1801506" cy="120032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IN" sz="7200" dirty="0" smtClean="0"/>
              <a:t>বিদায়</a:t>
            </a:r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120754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693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249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835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792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281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91235" y="459615"/>
            <a:ext cx="4436074" cy="13715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 smtClean="0">
                <a:solidFill>
                  <a:srgbClr val="002060"/>
                </a:solidFill>
              </a:rPr>
              <a:t>পরিচিতি</a:t>
            </a:r>
            <a:endParaRPr lang="en-GB" sz="8800" dirty="0" smtClean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link="rId2"/>
          <a:stretch>
            <a:fillRect/>
          </a:stretch>
        </p:blipFill>
        <p:spPr>
          <a:xfrm>
            <a:off x="709695" y="583166"/>
            <a:ext cx="1668984" cy="169770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link="rId3"/>
          <a:stretch>
            <a:fillRect/>
          </a:stretch>
        </p:blipFill>
        <p:spPr>
          <a:xfrm>
            <a:off x="9684617" y="749739"/>
            <a:ext cx="1741529" cy="183256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Down Arrow 4"/>
          <p:cNvSpPr/>
          <p:nvPr/>
        </p:nvSpPr>
        <p:spPr>
          <a:xfrm>
            <a:off x="5603791" y="1831214"/>
            <a:ext cx="1210962" cy="40605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06217" y="2129124"/>
            <a:ext cx="573353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/>
              <a:t>ফাতেমা বেগম</a:t>
            </a:r>
          </a:p>
          <a:p>
            <a:r>
              <a:rPr lang="bn-IN" sz="4800" dirty="0" smtClean="0"/>
              <a:t>প্রধান শিক্ষক </a:t>
            </a:r>
          </a:p>
          <a:p>
            <a:r>
              <a:rPr lang="bn-IN" sz="4800" dirty="0" smtClean="0"/>
              <a:t>চেলারচর সরকারি প্রা্থমিক বিদ্যালয় </a:t>
            </a:r>
          </a:p>
          <a:p>
            <a:r>
              <a:rPr lang="bn-IN" sz="4800" dirty="0" smtClean="0"/>
              <a:t>ছাতক,সুনামগনজ</a:t>
            </a:r>
            <a:endParaRPr lang="en-GB" sz="4800" dirty="0"/>
          </a:p>
        </p:txBody>
      </p:sp>
      <p:sp>
        <p:nvSpPr>
          <p:cNvPr id="8" name="TextBox 7"/>
          <p:cNvSpPr txBox="1"/>
          <p:nvPr/>
        </p:nvSpPr>
        <p:spPr>
          <a:xfrm>
            <a:off x="6932142" y="2582300"/>
            <a:ext cx="4690162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/>
              <a:t>বিষয়:বাংলা</a:t>
            </a:r>
          </a:p>
          <a:p>
            <a:r>
              <a:rPr lang="bn-IN" sz="5400" dirty="0" smtClean="0"/>
              <a:t> শ্রেণি:১ম</a:t>
            </a:r>
          </a:p>
          <a:p>
            <a:r>
              <a:rPr lang="bn-IN" sz="5400" dirty="0" smtClean="0"/>
              <a:t>পাঠ:১৮</a:t>
            </a:r>
          </a:p>
          <a:p>
            <a:r>
              <a:rPr lang="bn-IN" sz="5400" dirty="0" smtClean="0"/>
              <a:t>সময়:৪০ মিনিট 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30705429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738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flipH="1">
            <a:off x="827900" y="3089188"/>
            <a:ext cx="10725667" cy="30469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800" dirty="0" smtClean="0"/>
              <a:t>১.১.১ বাক্যে ও শব্দে ব্যবহ্র্ত বাংলা বর্ণমালার ধ্বনি স্পষ্ট ও </a:t>
            </a:r>
            <a:r>
              <a:rPr lang="bn-IN" sz="4800" dirty="0"/>
              <a:t>শুনবে </a:t>
            </a:r>
            <a:r>
              <a:rPr lang="bn-IN" sz="4800" dirty="0" smtClean="0"/>
              <a:t>এবং </a:t>
            </a:r>
            <a:r>
              <a:rPr lang="bn-IN" sz="4800" dirty="0"/>
              <a:t>বলতে পারবে</a:t>
            </a:r>
            <a:endParaRPr lang="bn-IN" sz="4800" dirty="0" smtClean="0"/>
          </a:p>
          <a:p>
            <a:r>
              <a:rPr lang="bn-IN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১.১.১ </a:t>
            </a:r>
            <a:r>
              <a:rPr lang="bn-IN" sz="48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বাক্যে ও শব্দে ব‌‌</a:t>
            </a:r>
            <a:r>
              <a:rPr lang="en-US" sz="48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্যবহ্রত</a:t>
            </a:r>
            <a:r>
              <a:rPr lang="en-US" sz="48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8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বাংলা</a:t>
            </a:r>
            <a:r>
              <a:rPr lang="en-US" sz="48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8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বর্ণমালার</a:t>
            </a:r>
            <a:r>
              <a:rPr lang="en-US" sz="48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bn-IN" sz="4800" dirty="0"/>
              <a:t>ধ্বনি স্পষ্ট ও শুনবে এবং </a:t>
            </a:r>
            <a:r>
              <a:rPr lang="bn-IN" sz="4800" dirty="0" smtClean="0"/>
              <a:t>পড়তে </a:t>
            </a:r>
            <a:r>
              <a:rPr lang="bn-IN" sz="4800" dirty="0"/>
              <a:t>পারবে </a:t>
            </a:r>
            <a:r>
              <a:rPr lang="bn-IN" dirty="0" smtClean="0"/>
              <a:t>.</a:t>
            </a:r>
            <a:endParaRPr lang="en-GB" dirty="0"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929449" y="998868"/>
            <a:ext cx="3731740" cy="13118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rgbClr val="00B0F0"/>
                </a:solidFill>
              </a:rPr>
              <a:t>শিখনফল</a:t>
            </a:r>
            <a:endParaRPr lang="en-GB" sz="5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0175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344" y="774761"/>
            <a:ext cx="2725965" cy="296409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964" y="3941805"/>
            <a:ext cx="3681226" cy="207069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angle 6"/>
          <p:cNvSpPr/>
          <p:nvPr/>
        </p:nvSpPr>
        <p:spPr>
          <a:xfrm>
            <a:off x="939114" y="568411"/>
            <a:ext cx="5696463" cy="1200329"/>
          </a:xfrm>
          <a:prstGeom prst="rect">
            <a:avLst/>
          </a:prstGeom>
          <a:solidFill>
            <a:schemeClr val="accent4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IN" sz="7200" dirty="0">
                <a:solidFill>
                  <a:srgbClr val="00B050"/>
                </a:solidFill>
              </a:rPr>
              <a:t>নিচের ছবিগুলো দেখি</a:t>
            </a:r>
            <a:endParaRPr lang="en-GB" sz="7200" dirty="0">
              <a:solidFill>
                <a:srgbClr val="00B05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114" y="1873748"/>
            <a:ext cx="3385750" cy="25393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8092588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709" y="1253839"/>
            <a:ext cx="4273636" cy="2397211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534032" y="4819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017" y="1001361"/>
            <a:ext cx="3642699" cy="232214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316" y="4196562"/>
            <a:ext cx="3467974" cy="19785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57407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2682" y="1285103"/>
            <a:ext cx="98359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 smtClean="0">
                <a:solidFill>
                  <a:srgbClr val="00B050"/>
                </a:solidFill>
              </a:rPr>
              <a:t>আজকে আমরা পড়ব</a:t>
            </a:r>
            <a:endParaRPr lang="en-GB" sz="8000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2682" y="3065743"/>
            <a:ext cx="10243752" cy="221599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IN" sz="13800" dirty="0" smtClean="0"/>
              <a:t>ট ঠ ড ঢ ণ</a:t>
            </a:r>
            <a:endParaRPr lang="en-GB" sz="13800" dirty="0"/>
          </a:p>
        </p:txBody>
      </p:sp>
    </p:spTree>
    <p:extLst>
      <p:ext uri="{BB962C8B-B14F-4D97-AF65-F5344CB8AC3E}">
        <p14:creationId xmlns:p14="http://schemas.microsoft.com/office/powerpoint/2010/main" val="3463849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46638" y="1112109"/>
            <a:ext cx="6598508" cy="707886"/>
          </a:xfrm>
          <a:prstGeom prst="rect">
            <a:avLst/>
          </a:prstGeom>
          <a:solidFill>
            <a:srgbClr val="00B0F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chemeClr val="accent2"/>
                </a:solidFill>
              </a:rPr>
              <a:t>আমরা এখন র্বণের সাথে ছবির মিল করি</a:t>
            </a:r>
            <a:endParaRPr lang="en-GB" sz="4000" dirty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93573" y="2520778"/>
            <a:ext cx="1538416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IN" sz="7200" dirty="0" smtClean="0"/>
              <a:t> ট </a:t>
            </a:r>
            <a:endParaRPr lang="en-GB" sz="7200" dirty="0"/>
          </a:p>
        </p:txBody>
      </p:sp>
      <p:sp>
        <p:nvSpPr>
          <p:cNvPr id="4" name="TextBox 3"/>
          <p:cNvSpPr txBox="1"/>
          <p:nvPr/>
        </p:nvSpPr>
        <p:spPr>
          <a:xfrm>
            <a:off x="908222" y="4843026"/>
            <a:ext cx="1538416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IN" sz="8000" dirty="0"/>
              <a:t>ঠ</a:t>
            </a:r>
            <a:endParaRPr lang="en-GB" sz="8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979" y="2045503"/>
            <a:ext cx="2014152" cy="19337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Right Arrow 7"/>
          <p:cNvSpPr/>
          <p:nvPr/>
        </p:nvSpPr>
        <p:spPr>
          <a:xfrm>
            <a:off x="3595816" y="2520778"/>
            <a:ext cx="3534033" cy="9832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979" y="4204783"/>
            <a:ext cx="1804086" cy="19616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ight Arrow 5"/>
          <p:cNvSpPr/>
          <p:nvPr/>
        </p:nvSpPr>
        <p:spPr>
          <a:xfrm>
            <a:off x="3595816" y="4755944"/>
            <a:ext cx="3682314" cy="10104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3031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40260" y="914400"/>
            <a:ext cx="1272746" cy="113681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IN" sz="6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ড</a:t>
            </a:r>
            <a:endParaRPr lang="en-GB" sz="6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2508422" y="1248032"/>
            <a:ext cx="4596713" cy="6672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046" y="914400"/>
            <a:ext cx="2697352" cy="15172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840260" y="2891480"/>
            <a:ext cx="1272746" cy="110799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6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ঢ</a:t>
            </a:r>
            <a:endParaRPr lang="en-GB" sz="6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508422" y="3188044"/>
            <a:ext cx="4497859" cy="6796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263" y="2499654"/>
            <a:ext cx="2817342" cy="17770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840260" y="4634304"/>
            <a:ext cx="1272746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/>
              <a:t>ণ</a:t>
            </a:r>
            <a:endParaRPr lang="en-GB" sz="6000" dirty="0"/>
          </a:p>
        </p:txBody>
      </p:sp>
      <p:sp>
        <p:nvSpPr>
          <p:cNvPr id="12" name="Right Arrow 11"/>
          <p:cNvSpPr/>
          <p:nvPr/>
        </p:nvSpPr>
        <p:spPr>
          <a:xfrm>
            <a:off x="2508422" y="4955059"/>
            <a:ext cx="4497859" cy="6949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263" y="4457139"/>
            <a:ext cx="2963590" cy="169074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841932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17989" y="1013254"/>
            <a:ext cx="3002692" cy="923330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rgbClr val="00B0F0"/>
                </a:solidFill>
              </a:rPr>
              <a:t>দলীয় কাজ</a:t>
            </a:r>
            <a:endParaRPr lang="en-GB" sz="5400" dirty="0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3762" y="2310715"/>
            <a:ext cx="8686800" cy="2215991"/>
          </a:xfrm>
          <a:prstGeom prst="rect">
            <a:avLst/>
          </a:prstGeom>
          <a:solidFill>
            <a:srgbClr val="92D050"/>
          </a:solidFill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IN" sz="13800" dirty="0" smtClean="0"/>
              <a:t>ট ঠ ড ঢ ণ</a:t>
            </a:r>
            <a:endParaRPr lang="en-GB" sz="13800" dirty="0"/>
          </a:p>
        </p:txBody>
      </p:sp>
      <p:sp>
        <p:nvSpPr>
          <p:cNvPr id="5" name="TextBox 4"/>
          <p:cNvSpPr txBox="1"/>
          <p:nvPr/>
        </p:nvSpPr>
        <p:spPr>
          <a:xfrm>
            <a:off x="753763" y="4900837"/>
            <a:ext cx="8686800" cy="110799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IN" sz="6600" dirty="0" smtClean="0">
                <a:solidFill>
                  <a:srgbClr val="7030A0"/>
                </a:solidFill>
              </a:rPr>
              <a:t>বার বার অনুশীলন করতে দিয়ে </a:t>
            </a:r>
            <a:endParaRPr lang="en-GB" sz="6600" dirty="0">
              <a:solidFill>
                <a:srgbClr val="7030A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05468" y="1290253"/>
            <a:ext cx="1146412" cy="646331"/>
          </a:xfrm>
          <a:prstGeom prst="rect">
            <a:avLst/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0000"/>
                </a:solidFill>
              </a:rPr>
              <a:t>শোনা</a:t>
            </a:r>
            <a:endParaRPr lang="en-GB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779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8831</TotalTime>
  <Words>114</Words>
  <Application>Microsoft Office PowerPoint</Application>
  <PresentationFormat>Widescreen</PresentationFormat>
  <Paragraphs>48</Paragraphs>
  <Slides>20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Garamond</vt:lpstr>
      <vt:lpstr>NikoshLightBAN</vt:lpstr>
      <vt:lpstr>Vrinda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Mahbub Adnan Fahim</dc:creator>
  <cp:lastModifiedBy>Mahbub Adnan Fahim</cp:lastModifiedBy>
  <cp:revision>71</cp:revision>
  <dcterms:created xsi:type="dcterms:W3CDTF">2020-03-09T16:53:33Z</dcterms:created>
  <dcterms:modified xsi:type="dcterms:W3CDTF">2020-06-20T17:41:40Z</dcterms:modified>
</cp:coreProperties>
</file>