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76" r:id="rId3"/>
    <p:sldId id="275" r:id="rId4"/>
    <p:sldId id="274" r:id="rId5"/>
    <p:sldId id="273" r:id="rId6"/>
    <p:sldId id="272" r:id="rId7"/>
    <p:sldId id="260" r:id="rId8"/>
    <p:sldId id="265" r:id="rId9"/>
    <p:sldId id="261" r:id="rId10"/>
    <p:sldId id="271" r:id="rId11"/>
    <p:sldId id="270" r:id="rId12"/>
    <p:sldId id="267" r:id="rId13"/>
    <p:sldId id="268" r:id="rId14"/>
    <p:sldId id="266" r:id="rId15"/>
    <p:sldId id="264" r:id="rId16"/>
    <p:sldId id="263" r:id="rId17"/>
    <p:sldId id="26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50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1D8BD707-D9CF-40AE-B4C6-C98DA3205C09}" type="datetimeFigureOut">
              <a:rPr lang="en-US" smtClean="0"/>
              <a:pPr/>
              <a:t>21-Jun-20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11" name="Slide Number Placeholder 10"/>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21-Jun-20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21-Jun-20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21-Jun-20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21-Jun-20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21-Jun-20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21-Jun-20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21-Jun-20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1D8BD707-D9CF-40AE-B4C6-C98DA3205C09}" type="datetimeFigureOut">
              <a:rPr lang="en-US" smtClean="0"/>
              <a:pPr/>
              <a:t>21-Jun-20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21-Jun-20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21-Jun-20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1D8BD707-D9CF-40AE-B4C6-C98DA3205C09}" type="datetimeFigureOut">
              <a:rPr lang="en-US" smtClean="0"/>
              <a:pPr/>
              <a:t>21-Jun-20</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hyperlink" Target="mailto:mizanplsc@gmail.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47775" y="800100"/>
            <a:ext cx="6629400" cy="769441"/>
          </a:xfrm>
          <a:prstGeom prst="rect">
            <a:avLst/>
          </a:prstGeom>
          <a:noFill/>
          <a:ln>
            <a:solidFill>
              <a:srgbClr val="0070C0"/>
            </a:solidFill>
          </a:ln>
        </p:spPr>
        <p:txBody>
          <a:bodyPr wrap="square" rtlCol="0">
            <a:spAutoFit/>
          </a:bodyPr>
          <a:lstStyle/>
          <a:p>
            <a:pPr algn="ctr"/>
            <a:r>
              <a:rPr lang="en-US" sz="4400" dirty="0" smtClean="0">
                <a:latin typeface="Times New Roman" pitchFamily="18" charset="0"/>
                <a:cs typeface="Times New Roman" pitchFamily="18" charset="0"/>
              </a:rPr>
              <a:t>Welcome to the Class</a:t>
            </a:r>
            <a:endParaRPr lang="en-US" sz="4400" dirty="0">
              <a:latin typeface="Times New Roman" pitchFamily="18" charset="0"/>
              <a:cs typeface="Times New Roman" pitchFamily="18" charset="0"/>
            </a:endParaRPr>
          </a:p>
        </p:txBody>
      </p:sp>
      <p:pic>
        <p:nvPicPr>
          <p:cNvPr id="1027" name="Picture 3" descr="C:\Users\user\Downloads\communicat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0046" y="2095500"/>
            <a:ext cx="4307681" cy="2928467"/>
          </a:xfrm>
          <a:prstGeom prst="rect">
            <a:avLst/>
          </a:prstGeom>
          <a:solidFill>
            <a:srgbClr val="FFFFFF">
              <a:shade val="85000"/>
            </a:srgbClr>
          </a:solidFill>
          <a:ln w="88900" cap="sq">
            <a:solidFill>
              <a:srgbClr val="00B0F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TextBox 1"/>
          <p:cNvSpPr txBox="1"/>
          <p:nvPr/>
        </p:nvSpPr>
        <p:spPr>
          <a:xfrm>
            <a:off x="990600" y="5410200"/>
            <a:ext cx="6886575" cy="646331"/>
          </a:xfrm>
          <a:prstGeom prst="rect">
            <a:avLst/>
          </a:prstGeom>
          <a:noFill/>
        </p:spPr>
        <p:txBody>
          <a:bodyPr wrap="square" rtlCol="0">
            <a:spAutoFit/>
          </a:bodyPr>
          <a:lstStyle/>
          <a:p>
            <a:pPr algn="ctr"/>
            <a:r>
              <a:rPr lang="en-US" sz="3600" dirty="0" smtClean="0">
                <a:latin typeface="Times New Roman" pitchFamily="18" charset="0"/>
                <a:cs typeface="Times New Roman" pitchFamily="18" charset="0"/>
              </a:rPr>
              <a:t>Media of communication</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2510434274"/>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8150" y="838200"/>
            <a:ext cx="6419850" cy="584775"/>
          </a:xfrm>
          <a:prstGeom prst="rect">
            <a:avLst/>
          </a:prstGeom>
          <a:noFill/>
        </p:spPr>
        <p:txBody>
          <a:bodyPr wrap="square" rtlCol="0">
            <a:spAutoFit/>
          </a:bodyPr>
          <a:lstStyle/>
          <a:p>
            <a:pPr algn="just"/>
            <a:r>
              <a:rPr lang="en-US" sz="3200" dirty="0" smtClean="0">
                <a:latin typeface="Times New Roman" pitchFamily="18" charset="0"/>
                <a:cs typeface="Times New Roman" pitchFamily="18" charset="0"/>
              </a:rPr>
              <a:t>A. Read </a:t>
            </a:r>
            <a:r>
              <a:rPr lang="en-US" sz="3200" dirty="0" smtClean="0">
                <a:latin typeface="Times New Roman" pitchFamily="18" charset="0"/>
                <a:cs typeface="Times New Roman" pitchFamily="18" charset="0"/>
              </a:rPr>
              <a:t>the lesson silently.</a:t>
            </a:r>
            <a:endParaRPr lang="en-US" sz="3200" dirty="0">
              <a:latin typeface="Times New Roman" pitchFamily="18" charset="0"/>
              <a:cs typeface="Times New Roman" pitchFamily="18" charset="0"/>
            </a:endParaRPr>
          </a:p>
        </p:txBody>
      </p:sp>
      <p:sp>
        <p:nvSpPr>
          <p:cNvPr id="3" name="TextBox 2"/>
          <p:cNvSpPr txBox="1"/>
          <p:nvPr/>
        </p:nvSpPr>
        <p:spPr>
          <a:xfrm>
            <a:off x="361950" y="1752600"/>
            <a:ext cx="8382000" cy="4154984"/>
          </a:xfrm>
          <a:prstGeom prst="rect">
            <a:avLst/>
          </a:prstGeom>
          <a:noFill/>
          <a:ln>
            <a:solidFill>
              <a:schemeClr val="accent6">
                <a:lumMod val="75000"/>
              </a:schemeClr>
            </a:solidFill>
          </a:ln>
        </p:spPr>
        <p:txBody>
          <a:bodyPr wrap="square" rtlCol="0">
            <a:spAutoFit/>
          </a:bodyPr>
          <a:lstStyle/>
          <a:p>
            <a:pPr algn="just"/>
            <a:r>
              <a:rPr lang="en-US" sz="2400" dirty="0" smtClean="0">
                <a:latin typeface="Times New Roman" pitchFamily="18" charset="0"/>
                <a:cs typeface="Times New Roman" pitchFamily="18" charset="0"/>
              </a:rPr>
              <a:t>Communication of ideas is at the </a:t>
            </a:r>
            <a:r>
              <a:rPr lang="en-US" sz="2400" dirty="0" err="1" smtClean="0">
                <a:latin typeface="Times New Roman" pitchFamily="18" charset="0"/>
                <a:cs typeface="Times New Roman" pitchFamily="18" charset="0"/>
              </a:rPr>
              <a:t>centre</a:t>
            </a:r>
            <a:r>
              <a:rPr lang="en-US" sz="2400" dirty="0" smtClean="0">
                <a:latin typeface="Times New Roman" pitchFamily="18" charset="0"/>
                <a:cs typeface="Times New Roman" pitchFamily="18" charset="0"/>
              </a:rPr>
              <a:t> of civilization. It needs written records. Most of our records in the past are on paper. Though writing was invented very early, paper is a more modern invention.</a:t>
            </a:r>
          </a:p>
          <a:p>
            <a:pPr algn="just"/>
            <a:r>
              <a:rPr lang="en-US" sz="2400" dirty="0" smtClean="0">
                <a:latin typeface="Times New Roman" pitchFamily="18" charset="0"/>
                <a:cs typeface="Times New Roman" pitchFamily="18" charset="0"/>
              </a:rPr>
              <a:t>For long in history, people exchanged ideas through speaking and listening. Then there came the art of writing. But to record thoughts in writing was difficult.  Writing materials were not available. People used the surface of stone, metal, wood, bark, leaves, etc. for writing. Those things were not easy to carry. Then for ages, people looked for easy writing materials. Finally, Paper was invented in China in 105 AD.</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589428805"/>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295400"/>
            <a:ext cx="7620000" cy="4524315"/>
          </a:xfrm>
          <a:prstGeom prst="rect">
            <a:avLst/>
          </a:prstGeom>
          <a:noFill/>
          <a:ln>
            <a:solidFill>
              <a:srgbClr val="7030A0"/>
            </a:solidFill>
          </a:ln>
        </p:spPr>
        <p:txBody>
          <a:bodyPr wrap="square" rtlCol="0">
            <a:spAutoFit/>
          </a:bodyPr>
          <a:lstStyle/>
          <a:p>
            <a:pPr algn="just"/>
            <a:r>
              <a:rPr lang="en-US" sz="2400" dirty="0" smtClean="0">
                <a:latin typeface="Times New Roman" pitchFamily="18" charset="0"/>
                <a:cs typeface="Times New Roman" pitchFamily="18" charset="0"/>
              </a:rPr>
              <a:t>Before the paper age, knowledge was very restricted. Can you think of that time? There were very few books in the world. Maybe, they were written on stone or on heavy wood plunks or on metal sheets. Suppose, one page was a heavy stone block. So think of a hundred –page book! In our age, you can even carry the entire world of knowledge in digital form in your laptop bag. You can even carry a huge volume of paper encyclopedia. But who could produce and carry tons of heavy stone books and documents in those paperless days? In fact , paper has made publication and the spread of knowledge and information easy. So you can see how paper has changed our life.</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515498730"/>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933598"/>
            <a:ext cx="3657600" cy="954107"/>
          </a:xfrm>
          <a:prstGeom prst="rect">
            <a:avLst/>
          </a:prstGeom>
          <a:noFill/>
        </p:spPr>
        <p:txBody>
          <a:bodyPr wrap="square" rtlCol="0">
            <a:spAutoFit/>
          </a:bodyPr>
          <a:lstStyle/>
          <a:p>
            <a:r>
              <a:rPr lang="en-US" sz="2800" dirty="0" smtClean="0">
                <a:latin typeface="Times New Roman" pitchFamily="18" charset="0"/>
                <a:cs typeface="Times New Roman" pitchFamily="18" charset="0"/>
              </a:rPr>
              <a:t>B. Answer </a:t>
            </a:r>
            <a:r>
              <a:rPr lang="en-US" sz="2800" dirty="0" smtClean="0">
                <a:latin typeface="Times New Roman" pitchFamily="18" charset="0"/>
                <a:cs typeface="Times New Roman" pitchFamily="18" charset="0"/>
              </a:rPr>
              <a:t>the following questions</a:t>
            </a:r>
            <a:endParaRPr lang="en-US" sz="2800" dirty="0">
              <a:latin typeface="Times New Roman" pitchFamily="18" charset="0"/>
              <a:cs typeface="Times New Roman" pitchFamily="18" charset="0"/>
            </a:endParaRPr>
          </a:p>
        </p:txBody>
      </p:sp>
      <p:sp>
        <p:nvSpPr>
          <p:cNvPr id="3" name="TextBox 2"/>
          <p:cNvSpPr txBox="1"/>
          <p:nvPr/>
        </p:nvSpPr>
        <p:spPr>
          <a:xfrm>
            <a:off x="609600" y="2362200"/>
            <a:ext cx="8153400" cy="3539430"/>
          </a:xfrm>
          <a:prstGeom prst="rect">
            <a:avLst/>
          </a:prstGeom>
          <a:noFill/>
          <a:ln>
            <a:solidFill>
              <a:schemeClr val="accent6">
                <a:lumMod val="60000"/>
                <a:lumOff val="40000"/>
              </a:schemeClr>
            </a:solidFill>
          </a:ln>
        </p:spPr>
        <p:txBody>
          <a:bodyPr wrap="square" rtlCol="0">
            <a:spAutoFit/>
          </a:bodyPr>
          <a:lstStyle/>
          <a:p>
            <a:pPr marL="342900" indent="-342900">
              <a:buAutoNum type="arabicPeriod"/>
            </a:pPr>
            <a:r>
              <a:rPr lang="en-US" sz="2800" dirty="0" smtClean="0">
                <a:latin typeface="Times New Roman" pitchFamily="18" charset="0"/>
                <a:cs typeface="Times New Roman" pitchFamily="18" charset="0"/>
              </a:rPr>
              <a:t>How did people exchange ideas before writing was invented?</a:t>
            </a:r>
            <a:endParaRPr lang="en-US" sz="2800" dirty="0">
              <a:latin typeface="Times New Roman" pitchFamily="18" charset="0"/>
              <a:cs typeface="Times New Roman" pitchFamily="18" charset="0"/>
            </a:endParaRPr>
          </a:p>
          <a:p>
            <a:pPr marL="342900" indent="-342900">
              <a:buAutoNum type="arabicPeriod"/>
            </a:pPr>
            <a:r>
              <a:rPr lang="en-US" sz="2800" dirty="0" smtClean="0">
                <a:latin typeface="Times New Roman" pitchFamily="18" charset="0"/>
                <a:cs typeface="Times New Roman" pitchFamily="18" charset="0"/>
              </a:rPr>
              <a:t>Why did people look for easy writing materials?</a:t>
            </a:r>
            <a:endParaRPr lang="en-US" sz="2800" dirty="0">
              <a:latin typeface="Times New Roman" pitchFamily="18" charset="0"/>
              <a:cs typeface="Times New Roman" pitchFamily="18" charset="0"/>
            </a:endParaRPr>
          </a:p>
          <a:p>
            <a:r>
              <a:rPr lang="en-US" sz="2800" dirty="0" smtClean="0">
                <a:latin typeface="Times New Roman" pitchFamily="18" charset="0"/>
                <a:cs typeface="Times New Roman" pitchFamily="18" charset="0"/>
              </a:rPr>
              <a:t>3. Why was knowledge very restricted in the pre-paper age?</a:t>
            </a:r>
            <a:endParaRPr lang="en-US" sz="2800" dirty="0">
              <a:latin typeface="Times New Roman" pitchFamily="18" charset="0"/>
              <a:cs typeface="Times New Roman" pitchFamily="18" charset="0"/>
            </a:endParaRPr>
          </a:p>
          <a:p>
            <a:r>
              <a:rPr lang="en-US" sz="2800" dirty="0" smtClean="0">
                <a:latin typeface="Times New Roman" pitchFamily="18" charset="0"/>
                <a:cs typeface="Times New Roman" pitchFamily="18" charset="0"/>
              </a:rPr>
              <a:t>4. Do you think paper has changed our life? Why explain why your answer is ‘yes’ or ‘no’.</a:t>
            </a:r>
            <a:endParaRPr lang="en-US" sz="2800" dirty="0">
              <a:latin typeface="Times New Roman" pitchFamily="18" charset="0"/>
              <a:cs typeface="Times New Roman" pitchFamily="18" charset="0"/>
            </a:endParaRPr>
          </a:p>
          <a:p>
            <a:r>
              <a:rPr lang="en-US" sz="2800" dirty="0" smtClean="0">
                <a:latin typeface="Times New Roman" pitchFamily="18" charset="0"/>
                <a:cs typeface="Times New Roman" pitchFamily="18" charset="0"/>
              </a:rPr>
              <a:t>5. Where was paper invented  and when?</a:t>
            </a:r>
            <a:endParaRPr lang="en-US" sz="2800" dirty="0">
              <a:latin typeface="Times New Roman" pitchFamily="18" charset="0"/>
              <a:cs typeface="Times New Roman" pitchFamily="18" charset="0"/>
            </a:endParaRPr>
          </a:p>
        </p:txBody>
      </p:sp>
      <p:sp>
        <p:nvSpPr>
          <p:cNvPr id="4" name="Explosion 1 3"/>
          <p:cNvSpPr/>
          <p:nvPr/>
        </p:nvSpPr>
        <p:spPr>
          <a:xfrm>
            <a:off x="5181600" y="304800"/>
            <a:ext cx="3048000" cy="1981200"/>
          </a:xfrm>
          <a:prstGeom prst="irregularSeal1">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Times New Roman" pitchFamily="18" charset="0"/>
                <a:cs typeface="Times New Roman" pitchFamily="18" charset="0"/>
              </a:rPr>
              <a:t>Individual Work</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1522095136"/>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667000"/>
            <a:ext cx="8153400" cy="1384995"/>
          </a:xfrm>
          <a:prstGeom prst="rect">
            <a:avLst/>
          </a:prstGeom>
          <a:noFill/>
          <a:ln>
            <a:solidFill>
              <a:schemeClr val="accent3">
                <a:lumMod val="60000"/>
                <a:lumOff val="40000"/>
              </a:schemeClr>
            </a:solidFill>
          </a:ln>
        </p:spPr>
        <p:txBody>
          <a:bodyPr wrap="square" rtlCol="0">
            <a:spAutoFit/>
          </a:bodyPr>
          <a:lstStyle/>
          <a:p>
            <a:pPr algn="just"/>
            <a:r>
              <a:rPr lang="en-US" sz="2800" dirty="0" smtClean="0">
                <a:latin typeface="Times New Roman" pitchFamily="18" charset="0"/>
                <a:cs typeface="Times New Roman" pitchFamily="18" charset="0"/>
              </a:rPr>
              <a:t>C. Discuss </a:t>
            </a:r>
            <a:r>
              <a:rPr lang="en-US" sz="2800" dirty="0" smtClean="0">
                <a:latin typeface="Times New Roman" pitchFamily="18" charset="0"/>
                <a:cs typeface="Times New Roman" pitchFamily="18" charset="0"/>
              </a:rPr>
              <a:t>with your partner and make a list of things other than paper on which we can write with pens, pencils, markers, brushes, paint/ pastels etc.</a:t>
            </a:r>
            <a:endParaRPr lang="en-US" sz="2800" dirty="0">
              <a:latin typeface="Times New Roman" pitchFamily="18" charset="0"/>
              <a:cs typeface="Times New Roman" pitchFamily="18" charset="0"/>
            </a:endParaRPr>
          </a:p>
        </p:txBody>
      </p:sp>
      <p:sp>
        <p:nvSpPr>
          <p:cNvPr id="3" name="Explosion 2 2"/>
          <p:cNvSpPr/>
          <p:nvPr/>
        </p:nvSpPr>
        <p:spPr>
          <a:xfrm>
            <a:off x="4152900" y="381000"/>
            <a:ext cx="4648200" cy="198120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Pair Work</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401549760"/>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6725" y="712737"/>
            <a:ext cx="4876800" cy="1384995"/>
          </a:xfrm>
          <a:prstGeom prst="rect">
            <a:avLst/>
          </a:prstGeom>
          <a:noFill/>
          <a:ln>
            <a:solidFill>
              <a:schemeClr val="accent2"/>
            </a:solidFill>
          </a:ln>
        </p:spPr>
        <p:txBody>
          <a:bodyPr wrap="square" rtlCol="0">
            <a:spAutoFit/>
          </a:bodyPr>
          <a:lstStyle/>
          <a:p>
            <a:r>
              <a:rPr lang="en-US" sz="2800" dirty="0" smtClean="0">
                <a:latin typeface="Times New Roman" pitchFamily="18" charset="0"/>
                <a:cs typeface="Times New Roman" pitchFamily="18" charset="0"/>
              </a:rPr>
              <a:t>D. Listen to the teacher carefully and complete the following sentences.</a:t>
            </a:r>
            <a:endParaRPr lang="en-US" sz="2800" dirty="0">
              <a:latin typeface="Times New Roman" pitchFamily="18" charset="0"/>
              <a:cs typeface="Times New Roman" pitchFamily="18" charset="0"/>
            </a:endParaRPr>
          </a:p>
        </p:txBody>
      </p:sp>
      <p:sp>
        <p:nvSpPr>
          <p:cNvPr id="3" name="TextBox 2"/>
          <p:cNvSpPr txBox="1"/>
          <p:nvPr/>
        </p:nvSpPr>
        <p:spPr>
          <a:xfrm>
            <a:off x="523875" y="2366665"/>
            <a:ext cx="8077200" cy="3539430"/>
          </a:xfrm>
          <a:prstGeom prst="rect">
            <a:avLst/>
          </a:prstGeom>
          <a:noFill/>
          <a:ln>
            <a:solidFill>
              <a:schemeClr val="accent3">
                <a:lumMod val="40000"/>
                <a:lumOff val="60000"/>
              </a:schemeClr>
            </a:solidFill>
          </a:ln>
        </p:spPr>
        <p:txBody>
          <a:bodyPr wrap="square" rtlCol="0">
            <a:spAutoFit/>
          </a:bodyPr>
          <a:lstStyle/>
          <a:p>
            <a:pPr marL="342900" indent="-342900">
              <a:buAutoNum type="arabicPeriod"/>
            </a:pPr>
            <a:r>
              <a:rPr lang="en-US" sz="2800" dirty="0" smtClean="0">
                <a:latin typeface="Times New Roman" pitchFamily="18" charset="0"/>
                <a:cs typeface="Times New Roman" pitchFamily="18" charset="0"/>
              </a:rPr>
              <a:t>The person who invented paper is  a               man.</a:t>
            </a:r>
          </a:p>
          <a:p>
            <a:pPr marL="342900" indent="-342900">
              <a:buAutoNum type="arabicPeriod"/>
            </a:pPr>
            <a:r>
              <a:rPr lang="en-US" sz="2800" dirty="0" smtClean="0">
                <a:latin typeface="Times New Roman" pitchFamily="18" charset="0"/>
                <a:cs typeface="Times New Roman" pitchFamily="18" charset="0"/>
              </a:rPr>
              <a:t>He took the bark of a mulberry tree and              fibers.</a:t>
            </a:r>
          </a:p>
          <a:p>
            <a:pPr marL="342900" indent="-342900">
              <a:buAutoNum type="arabicPeriod"/>
            </a:pPr>
            <a:r>
              <a:rPr lang="en-US" sz="2800" dirty="0" smtClean="0">
                <a:latin typeface="Times New Roman" pitchFamily="18" charset="0"/>
                <a:cs typeface="Times New Roman" pitchFamily="18" charset="0"/>
              </a:rPr>
              <a:t>This knowledge of                         was first used in China.</a:t>
            </a:r>
          </a:p>
          <a:p>
            <a:pPr marL="342900" indent="-342900">
              <a:buAutoNum type="arabicPeriod"/>
            </a:pPr>
            <a:r>
              <a:rPr lang="en-US" sz="2800" dirty="0" smtClean="0">
                <a:latin typeface="Times New Roman" pitchFamily="18" charset="0"/>
                <a:cs typeface="Times New Roman" pitchFamily="18" charset="0"/>
              </a:rPr>
              <a:t>The word ‘paper’ is not </a:t>
            </a:r>
          </a:p>
          <a:p>
            <a:pPr marL="342900" indent="-342900">
              <a:buAutoNum type="arabicPeriod"/>
            </a:pPr>
            <a:r>
              <a:rPr lang="en-US" sz="2800" dirty="0" smtClean="0">
                <a:latin typeface="Times New Roman" pitchFamily="18" charset="0"/>
                <a:cs typeface="Times New Roman" pitchFamily="18" charset="0"/>
              </a:rPr>
              <a:t>The word ‘paper’ was derived from a kind of Egyptian plant called</a:t>
            </a:r>
            <a:endParaRPr lang="en-US" sz="2800" dirty="0">
              <a:latin typeface="Times New Roman" pitchFamily="18" charset="0"/>
              <a:cs typeface="Times New Roman" pitchFamily="18" charset="0"/>
            </a:endParaRPr>
          </a:p>
        </p:txBody>
      </p:sp>
      <p:sp>
        <p:nvSpPr>
          <p:cNvPr id="4" name="TextBox 3"/>
          <p:cNvSpPr txBox="1"/>
          <p:nvPr/>
        </p:nvSpPr>
        <p:spPr>
          <a:xfrm>
            <a:off x="6134100" y="2376190"/>
            <a:ext cx="1295400"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rPr>
              <a:t>Chinese</a:t>
            </a:r>
            <a:endParaRPr lang="en-US" sz="2400" dirty="0">
              <a:latin typeface="Times New Roman" pitchFamily="18" charset="0"/>
              <a:cs typeface="Times New Roman" pitchFamily="18" charset="0"/>
            </a:endParaRPr>
          </a:p>
        </p:txBody>
      </p:sp>
      <p:sp>
        <p:nvSpPr>
          <p:cNvPr id="5" name="TextBox 4"/>
          <p:cNvSpPr txBox="1"/>
          <p:nvPr/>
        </p:nvSpPr>
        <p:spPr>
          <a:xfrm>
            <a:off x="6629400" y="2836575"/>
            <a:ext cx="1219200"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rPr>
              <a:t>bamboo</a:t>
            </a:r>
            <a:endParaRPr lang="en-US" sz="2400" dirty="0">
              <a:latin typeface="Times New Roman" pitchFamily="18" charset="0"/>
              <a:cs typeface="Times New Roman" pitchFamily="18" charset="0"/>
            </a:endParaRPr>
          </a:p>
        </p:txBody>
      </p:sp>
      <p:sp>
        <p:nvSpPr>
          <p:cNvPr id="6" name="TextBox 5"/>
          <p:cNvSpPr txBox="1"/>
          <p:nvPr/>
        </p:nvSpPr>
        <p:spPr>
          <a:xfrm>
            <a:off x="3733800" y="3613160"/>
            <a:ext cx="2238375" cy="523220"/>
          </a:xfrm>
          <a:prstGeom prst="rect">
            <a:avLst/>
          </a:prstGeom>
          <a:noFill/>
        </p:spPr>
        <p:txBody>
          <a:bodyPr wrap="square" rtlCol="0">
            <a:spAutoFit/>
          </a:bodyPr>
          <a:lstStyle/>
          <a:p>
            <a:r>
              <a:rPr lang="en-US" sz="2800" dirty="0">
                <a:latin typeface="Times New Roman" pitchFamily="18" charset="0"/>
                <a:cs typeface="Times New Roman" pitchFamily="18" charset="0"/>
              </a:rPr>
              <a:t>p</a:t>
            </a:r>
            <a:r>
              <a:rPr lang="en-US" sz="2800" dirty="0" smtClean="0">
                <a:latin typeface="Times New Roman" pitchFamily="18" charset="0"/>
                <a:cs typeface="Times New Roman" pitchFamily="18" charset="0"/>
              </a:rPr>
              <a:t>apermaking </a:t>
            </a:r>
            <a:endParaRPr lang="en-US" sz="2800" dirty="0">
              <a:latin typeface="Times New Roman" pitchFamily="18" charset="0"/>
              <a:cs typeface="Times New Roman" pitchFamily="18" charset="0"/>
            </a:endParaRPr>
          </a:p>
        </p:txBody>
      </p:sp>
      <p:sp>
        <p:nvSpPr>
          <p:cNvPr id="7" name="TextBox 6"/>
          <p:cNvSpPr txBox="1"/>
          <p:nvPr/>
        </p:nvSpPr>
        <p:spPr>
          <a:xfrm>
            <a:off x="4495799" y="4419600"/>
            <a:ext cx="14478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Chinese</a:t>
            </a:r>
            <a:endParaRPr lang="en-US" sz="2800" dirty="0">
              <a:latin typeface="Times New Roman" pitchFamily="18" charset="0"/>
              <a:cs typeface="Times New Roman" pitchFamily="18" charset="0"/>
            </a:endParaRPr>
          </a:p>
        </p:txBody>
      </p:sp>
      <p:sp>
        <p:nvSpPr>
          <p:cNvPr id="8" name="TextBox 7"/>
          <p:cNvSpPr txBox="1"/>
          <p:nvPr/>
        </p:nvSpPr>
        <p:spPr>
          <a:xfrm>
            <a:off x="4095749" y="5334000"/>
            <a:ext cx="1876425"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‘Papyruses’</a:t>
            </a:r>
            <a:endParaRPr lang="en-US" sz="2800" dirty="0">
              <a:latin typeface="Times New Roman" pitchFamily="18" charset="0"/>
              <a:cs typeface="Times New Roman" pitchFamily="18" charset="0"/>
            </a:endParaRPr>
          </a:p>
        </p:txBody>
      </p:sp>
      <p:sp>
        <p:nvSpPr>
          <p:cNvPr id="9" name="Bevel 8"/>
          <p:cNvSpPr/>
          <p:nvPr/>
        </p:nvSpPr>
        <p:spPr>
          <a:xfrm>
            <a:off x="6324600" y="409575"/>
            <a:ext cx="2428875" cy="1600200"/>
          </a:xfrm>
          <a:prstGeom prst="bevel">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Group Work</a:t>
            </a:r>
            <a:endParaRPr lang="en-US" sz="3200" dirty="0"/>
          </a:p>
        </p:txBody>
      </p:sp>
    </p:spTree>
    <p:extLst>
      <p:ext uri="{BB962C8B-B14F-4D97-AF65-F5344CB8AC3E}">
        <p14:creationId xmlns:p14="http://schemas.microsoft.com/office/powerpoint/2010/main" val="979657742"/>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900" decel="100000" fill="hold"/>
                                        <p:tgtEl>
                                          <p:spTgt spid="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900" decel="100000" fill="hold"/>
                                        <p:tgtEl>
                                          <p:spTgt spid="6"/>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900" decel="100000" fill="hold"/>
                                        <p:tgtEl>
                                          <p:spTgt spid="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900" decel="100000" fill="hold"/>
                                        <p:tgtEl>
                                          <p:spTgt spid="8"/>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795633739"/>
              </p:ext>
            </p:extLst>
          </p:nvPr>
        </p:nvGraphicFramePr>
        <p:xfrm>
          <a:off x="571500" y="3703677"/>
          <a:ext cx="8115300" cy="2743200"/>
        </p:xfrm>
        <a:graphic>
          <a:graphicData uri="http://schemas.openxmlformats.org/drawingml/2006/table">
            <a:tbl>
              <a:tblPr firstRow="1" bandRow="1">
                <a:tableStyleId>{5C22544A-7EE6-4342-B048-85BDC9FD1C3A}</a:tableStyleId>
              </a:tblPr>
              <a:tblGrid>
                <a:gridCol w="811530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Times New Roman" pitchFamily="18" charset="0"/>
                          <a:cs typeface="Times New Roman" pitchFamily="18" charset="0"/>
                        </a:rPr>
                        <a:t>1.He took the bark of</a:t>
                      </a:r>
                      <a:r>
                        <a:rPr lang="en-US" sz="2400" baseline="0" dirty="0" smtClean="0">
                          <a:latin typeface="Times New Roman" pitchFamily="18" charset="0"/>
                          <a:cs typeface="Times New Roman" pitchFamily="18" charset="0"/>
                        </a:rPr>
                        <a:t> mulberry tree and bamboo </a:t>
                      </a:r>
                      <a:r>
                        <a:rPr lang="en-US" sz="2400" baseline="0" dirty="0" err="1" smtClean="0">
                          <a:latin typeface="Times New Roman" pitchFamily="18" charset="0"/>
                          <a:cs typeface="Times New Roman" pitchFamily="18" charset="0"/>
                        </a:rPr>
                        <a:t>fibre</a:t>
                      </a:r>
                      <a:r>
                        <a:rPr lang="en-US" sz="2400" baseline="0" dirty="0" smtClean="0">
                          <a:latin typeface="Times New Roman" pitchFamily="18" charset="0"/>
                          <a:cs typeface="Times New Roman" pitchFamily="18" charset="0"/>
                        </a:rPr>
                        <a:t>.</a:t>
                      </a:r>
                    </a:p>
                  </a:txBody>
                  <a:tcPr/>
                </a:tc>
              </a:tr>
              <a:tr h="370840">
                <a:tc>
                  <a:txBody>
                    <a:bodyPr/>
                    <a:lstStyle/>
                    <a:p>
                      <a:r>
                        <a:rPr lang="en-US" sz="2400" dirty="0" smtClean="0">
                          <a:latin typeface="Times New Roman" pitchFamily="18" charset="0"/>
                          <a:cs typeface="Times New Roman" pitchFamily="18" charset="0"/>
                        </a:rPr>
                        <a:t>2. He mixed them</a:t>
                      </a:r>
                      <a:endParaRPr lang="en-US" sz="2400" dirty="0">
                        <a:latin typeface="Times New Roman" pitchFamily="18" charset="0"/>
                        <a:cs typeface="Times New Roman" pitchFamily="18"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Times New Roman" pitchFamily="18" charset="0"/>
                          <a:cs typeface="Times New Roman" pitchFamily="18" charset="0"/>
                        </a:rPr>
                        <a:t>3. He pounded</a:t>
                      </a:r>
                    </a:p>
                  </a:txBody>
                  <a:tcPr/>
                </a:tc>
              </a:tr>
              <a:tr h="370840">
                <a:tc>
                  <a:txBody>
                    <a:bodyPr/>
                    <a:lstStyle/>
                    <a:p>
                      <a:r>
                        <a:rPr lang="en-US" sz="2400" dirty="0" smtClean="0">
                          <a:latin typeface="Times New Roman" pitchFamily="18" charset="0"/>
                          <a:cs typeface="Times New Roman" pitchFamily="18" charset="0"/>
                        </a:rPr>
                        <a:t>4. He poured the mixture</a:t>
                      </a:r>
                      <a:endParaRPr lang="en-US" sz="2400" dirty="0">
                        <a:latin typeface="Times New Roman" pitchFamily="18" charset="0"/>
                        <a:cs typeface="Times New Roman" pitchFamily="18"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Times New Roman" pitchFamily="18" charset="0"/>
                          <a:cs typeface="Times New Roman" pitchFamily="18" charset="0"/>
                        </a:rPr>
                        <a:t>5. He let the water</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Times New Roman" pitchFamily="18" charset="0"/>
                          <a:cs typeface="Times New Roman" pitchFamily="18" charset="0"/>
                        </a:rPr>
                        <a:t>6.</a:t>
                      </a:r>
                      <a:r>
                        <a:rPr lang="en-US" sz="2400" baseline="0" dirty="0" smtClean="0">
                          <a:latin typeface="Times New Roman" pitchFamily="18" charset="0"/>
                          <a:cs typeface="Times New Roman" pitchFamily="18" charset="0"/>
                        </a:rPr>
                        <a:t> He let the thing dry</a:t>
                      </a:r>
                      <a:endParaRPr lang="en-US" sz="2400" dirty="0" smtClean="0">
                        <a:latin typeface="Times New Roman" pitchFamily="18" charset="0"/>
                        <a:cs typeface="Times New Roman" pitchFamily="18" charset="0"/>
                      </a:endParaRPr>
                    </a:p>
                  </a:txBody>
                  <a:tcPr/>
                </a:tc>
              </a:tr>
            </a:tbl>
          </a:graphicData>
        </a:graphic>
      </p:graphicFrame>
      <p:sp>
        <p:nvSpPr>
          <p:cNvPr id="3" name="TextBox 2"/>
          <p:cNvSpPr txBox="1"/>
          <p:nvPr/>
        </p:nvSpPr>
        <p:spPr>
          <a:xfrm>
            <a:off x="3009900" y="4180996"/>
            <a:ext cx="2019300" cy="461665"/>
          </a:xfrm>
          <a:prstGeom prst="rect">
            <a:avLst/>
          </a:prstGeom>
          <a:noFill/>
        </p:spPr>
        <p:txBody>
          <a:bodyPr wrap="square" rtlCol="0">
            <a:spAutoFit/>
          </a:bodyPr>
          <a:lstStyle/>
          <a:p>
            <a:r>
              <a:rPr lang="en-US" sz="2400" dirty="0">
                <a:latin typeface="Times New Roman" pitchFamily="18" charset="0"/>
                <a:cs typeface="Times New Roman" pitchFamily="18" charset="0"/>
              </a:rPr>
              <a:t>w</a:t>
            </a:r>
            <a:r>
              <a:rPr lang="en-US" sz="2400" dirty="0" smtClean="0">
                <a:latin typeface="Times New Roman" pitchFamily="18" charset="0"/>
                <a:cs typeface="Times New Roman" pitchFamily="18" charset="0"/>
              </a:rPr>
              <a:t>ith water</a:t>
            </a:r>
            <a:endParaRPr lang="en-US" sz="2400" dirty="0">
              <a:latin typeface="Times New Roman" pitchFamily="18" charset="0"/>
              <a:cs typeface="Times New Roman" pitchFamily="18" charset="0"/>
            </a:endParaRPr>
          </a:p>
        </p:txBody>
      </p:sp>
      <p:sp>
        <p:nvSpPr>
          <p:cNvPr id="4" name="TextBox 3"/>
          <p:cNvSpPr txBox="1"/>
          <p:nvPr/>
        </p:nvSpPr>
        <p:spPr>
          <a:xfrm>
            <a:off x="2743200" y="4633136"/>
            <a:ext cx="3429000" cy="461665"/>
          </a:xfrm>
          <a:prstGeom prst="rect">
            <a:avLst/>
          </a:prstGeom>
          <a:noFill/>
        </p:spPr>
        <p:txBody>
          <a:bodyPr wrap="square" rtlCol="0">
            <a:spAutoFit/>
          </a:bodyPr>
          <a:lstStyle/>
          <a:p>
            <a:r>
              <a:rPr lang="en-US" sz="2400" dirty="0">
                <a:latin typeface="Times New Roman" pitchFamily="18" charset="0"/>
                <a:cs typeface="Times New Roman" pitchFamily="18" charset="0"/>
              </a:rPr>
              <a:t>t</a:t>
            </a:r>
            <a:r>
              <a:rPr lang="en-US" sz="2400" dirty="0" smtClean="0">
                <a:latin typeface="Times New Roman" pitchFamily="18" charset="0"/>
                <a:cs typeface="Times New Roman" pitchFamily="18" charset="0"/>
              </a:rPr>
              <a:t>hem with a wooden tool</a:t>
            </a:r>
            <a:endParaRPr lang="en-US" sz="2400" dirty="0">
              <a:latin typeface="Times New Roman" pitchFamily="18" charset="0"/>
              <a:cs typeface="Times New Roman" pitchFamily="18" charset="0"/>
            </a:endParaRPr>
          </a:p>
        </p:txBody>
      </p:sp>
      <p:sp>
        <p:nvSpPr>
          <p:cNvPr id="5" name="TextBox 4"/>
          <p:cNvSpPr txBox="1"/>
          <p:nvPr/>
        </p:nvSpPr>
        <p:spPr>
          <a:xfrm>
            <a:off x="3752850" y="5094801"/>
            <a:ext cx="4781550" cy="461665"/>
          </a:xfrm>
          <a:prstGeom prst="rect">
            <a:avLst/>
          </a:prstGeom>
          <a:noFill/>
        </p:spPr>
        <p:txBody>
          <a:bodyPr wrap="square" rtlCol="0">
            <a:spAutoFit/>
          </a:bodyPr>
          <a:lstStyle/>
          <a:p>
            <a:r>
              <a:rPr lang="en-US" sz="2400" dirty="0">
                <a:latin typeface="Times New Roman" pitchFamily="18" charset="0"/>
                <a:cs typeface="Times New Roman" pitchFamily="18" charset="0"/>
              </a:rPr>
              <a:t>o</a:t>
            </a:r>
            <a:r>
              <a:rPr lang="en-US" sz="2400" dirty="0" smtClean="0">
                <a:latin typeface="Times New Roman" pitchFamily="18" charset="0"/>
                <a:cs typeface="Times New Roman" pitchFamily="18" charset="0"/>
              </a:rPr>
              <a:t>nto a flat piece of course cloth.</a:t>
            </a:r>
            <a:endParaRPr lang="en-US" sz="2400" dirty="0">
              <a:latin typeface="Times New Roman" pitchFamily="18" charset="0"/>
              <a:cs typeface="Times New Roman" pitchFamily="18" charset="0"/>
            </a:endParaRPr>
          </a:p>
        </p:txBody>
      </p:sp>
      <p:sp>
        <p:nvSpPr>
          <p:cNvPr id="6" name="TextBox 5"/>
          <p:cNvSpPr txBox="1"/>
          <p:nvPr/>
        </p:nvSpPr>
        <p:spPr>
          <a:xfrm>
            <a:off x="2981325" y="5560457"/>
            <a:ext cx="3810000" cy="461665"/>
          </a:xfrm>
          <a:prstGeom prst="rect">
            <a:avLst/>
          </a:prstGeom>
          <a:noFill/>
        </p:spPr>
        <p:txBody>
          <a:bodyPr wrap="square" rtlCol="0">
            <a:spAutoFit/>
          </a:bodyPr>
          <a:lstStyle/>
          <a:p>
            <a:r>
              <a:rPr lang="en-US" sz="2400" dirty="0">
                <a:latin typeface="Times New Roman" pitchFamily="18" charset="0"/>
                <a:cs typeface="Times New Roman" pitchFamily="18" charset="0"/>
              </a:rPr>
              <a:t>o</a:t>
            </a:r>
            <a:r>
              <a:rPr lang="en-US" sz="2400" dirty="0" smtClean="0">
                <a:latin typeface="Times New Roman" pitchFamily="18" charset="0"/>
                <a:cs typeface="Times New Roman" pitchFamily="18" charset="0"/>
              </a:rPr>
              <a:t>f the mixture drain through.</a:t>
            </a:r>
            <a:endParaRPr lang="en-US" sz="2400" dirty="0">
              <a:latin typeface="Times New Roman" pitchFamily="18" charset="0"/>
              <a:cs typeface="Times New Roman" pitchFamily="18" charset="0"/>
            </a:endParaRPr>
          </a:p>
        </p:txBody>
      </p:sp>
      <p:sp>
        <p:nvSpPr>
          <p:cNvPr id="7" name="TextBox 6"/>
          <p:cNvSpPr txBox="1"/>
          <p:nvPr/>
        </p:nvSpPr>
        <p:spPr>
          <a:xfrm>
            <a:off x="533400" y="1593741"/>
            <a:ext cx="8153400" cy="1815882"/>
          </a:xfrm>
          <a:prstGeom prst="rect">
            <a:avLst/>
          </a:prstGeom>
          <a:noFill/>
          <a:ln>
            <a:solidFill>
              <a:schemeClr val="accent2"/>
            </a:solidFill>
          </a:ln>
        </p:spPr>
        <p:txBody>
          <a:bodyPr wrap="square" rtlCol="0">
            <a:spAutoFit/>
          </a:bodyPr>
          <a:lstStyle/>
          <a:p>
            <a:pPr algn="just"/>
            <a:r>
              <a:rPr lang="en-US" sz="2800" dirty="0" smtClean="0">
                <a:latin typeface="Times New Roman" pitchFamily="18" charset="0"/>
                <a:cs typeface="Times New Roman" pitchFamily="18" charset="0"/>
              </a:rPr>
              <a:t>E. Look at the following boxes first. Listen to the teacher again. Then write in the boxes the series of works </a:t>
            </a:r>
            <a:r>
              <a:rPr lang="en-US" sz="2800" u="sng" dirty="0" err="1" smtClean="0">
                <a:latin typeface="Times New Roman" pitchFamily="18" charset="0"/>
                <a:cs typeface="Times New Roman" pitchFamily="18" charset="0"/>
              </a:rPr>
              <a:t>Ts’ai</a:t>
            </a:r>
            <a:r>
              <a:rPr lang="en-US" sz="2800" u="sng" dirty="0" smtClean="0">
                <a:latin typeface="Times New Roman" pitchFamily="18" charset="0"/>
                <a:cs typeface="Times New Roman" pitchFamily="18" charset="0"/>
              </a:rPr>
              <a:t> </a:t>
            </a:r>
            <a:r>
              <a:rPr lang="en-US" sz="2800" u="sng" dirty="0" err="1" smtClean="0">
                <a:latin typeface="Times New Roman" pitchFamily="18" charset="0"/>
                <a:cs typeface="Times New Roman" pitchFamily="18" charset="0"/>
              </a:rPr>
              <a:t>Lun</a:t>
            </a:r>
            <a:r>
              <a:rPr lang="en-US" sz="2800" u="sng"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did in making paper. First one and the last one are done for you.</a:t>
            </a:r>
            <a:endParaRPr lang="en-US" sz="2800" dirty="0">
              <a:latin typeface="Times New Roman" pitchFamily="18" charset="0"/>
              <a:cs typeface="Times New Roman" pitchFamily="18" charset="0"/>
            </a:endParaRPr>
          </a:p>
        </p:txBody>
      </p:sp>
      <p:sp>
        <p:nvSpPr>
          <p:cNvPr id="9" name="Frame 8"/>
          <p:cNvSpPr/>
          <p:nvPr/>
        </p:nvSpPr>
        <p:spPr>
          <a:xfrm>
            <a:off x="2057400" y="533400"/>
            <a:ext cx="4733925" cy="83820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Box 9"/>
          <p:cNvSpPr txBox="1"/>
          <p:nvPr/>
        </p:nvSpPr>
        <p:spPr>
          <a:xfrm>
            <a:off x="2138362" y="629334"/>
            <a:ext cx="4572000" cy="646331"/>
          </a:xfrm>
          <a:prstGeom prst="rect">
            <a:avLst/>
          </a:prstGeom>
          <a:solidFill>
            <a:srgbClr val="00B0F0"/>
          </a:solidFill>
        </p:spPr>
        <p:txBody>
          <a:bodyPr wrap="square" rtlCol="0">
            <a:spAutoFit/>
          </a:bodyPr>
          <a:lstStyle/>
          <a:p>
            <a:pPr algn="ctr"/>
            <a:r>
              <a:rPr lang="en-US" sz="3600" dirty="0" smtClean="0">
                <a:latin typeface="Times New Roman" pitchFamily="18" charset="0"/>
                <a:cs typeface="Times New Roman" pitchFamily="18" charset="0"/>
              </a:rPr>
              <a:t>Evaluation</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1932442618"/>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1000" fill="hold"/>
                                        <p:tgtEl>
                                          <p:spTgt spid="5"/>
                                        </p:tgtEl>
                                        <p:attrNameLst>
                                          <p:attrName>ppt_w</p:attrName>
                                        </p:attrNameLst>
                                      </p:cBhvr>
                                      <p:tavLst>
                                        <p:tav tm="0">
                                          <p:val>
                                            <p:fltVal val="0"/>
                                          </p:val>
                                        </p:tav>
                                        <p:tav tm="100000">
                                          <p:val>
                                            <p:strVal val="#ppt_w"/>
                                          </p:val>
                                        </p:tav>
                                      </p:tavLst>
                                    </p:anim>
                                    <p:anim calcmode="lin" valueType="num">
                                      <p:cBhvr>
                                        <p:cTn id="24" dur="1000" fill="hold"/>
                                        <p:tgtEl>
                                          <p:spTgt spid="5"/>
                                        </p:tgtEl>
                                        <p:attrNameLst>
                                          <p:attrName>ppt_h</p:attrName>
                                        </p:attrNameLst>
                                      </p:cBhvr>
                                      <p:tavLst>
                                        <p:tav tm="0">
                                          <p:val>
                                            <p:fltVal val="0"/>
                                          </p:val>
                                        </p:tav>
                                        <p:tav tm="100000">
                                          <p:val>
                                            <p:strVal val="#ppt_h"/>
                                          </p:val>
                                        </p:tav>
                                      </p:tavLst>
                                    </p:anim>
                                    <p:anim calcmode="lin" valueType="num">
                                      <p:cBhvr>
                                        <p:cTn id="25" dur="1000" fill="hold"/>
                                        <p:tgtEl>
                                          <p:spTgt spid="5"/>
                                        </p:tgtEl>
                                        <p:attrNameLst>
                                          <p:attrName>style.rotation</p:attrName>
                                        </p:attrNameLst>
                                      </p:cBhvr>
                                      <p:tavLst>
                                        <p:tav tm="0">
                                          <p:val>
                                            <p:fltVal val="90"/>
                                          </p:val>
                                        </p:tav>
                                        <p:tav tm="100000">
                                          <p:val>
                                            <p:fltVal val="0"/>
                                          </p:val>
                                        </p:tav>
                                      </p:tavLst>
                                    </p:anim>
                                    <p:animEffect transition="in" filter="fade">
                                      <p:cBhvr>
                                        <p:cTn id="26" dur="10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1000" fill="hold"/>
                                        <p:tgtEl>
                                          <p:spTgt spid="6"/>
                                        </p:tgtEl>
                                        <p:attrNameLst>
                                          <p:attrName>ppt_w</p:attrName>
                                        </p:attrNameLst>
                                      </p:cBhvr>
                                      <p:tavLst>
                                        <p:tav tm="0">
                                          <p:val>
                                            <p:fltVal val="0"/>
                                          </p:val>
                                        </p:tav>
                                        <p:tav tm="100000">
                                          <p:val>
                                            <p:strVal val="#ppt_w"/>
                                          </p:val>
                                        </p:tav>
                                      </p:tavLst>
                                    </p:anim>
                                    <p:anim calcmode="lin" valueType="num">
                                      <p:cBhvr>
                                        <p:cTn id="32" dur="1000" fill="hold"/>
                                        <p:tgtEl>
                                          <p:spTgt spid="6"/>
                                        </p:tgtEl>
                                        <p:attrNameLst>
                                          <p:attrName>ppt_h</p:attrName>
                                        </p:attrNameLst>
                                      </p:cBhvr>
                                      <p:tavLst>
                                        <p:tav tm="0">
                                          <p:val>
                                            <p:fltVal val="0"/>
                                          </p:val>
                                        </p:tav>
                                        <p:tav tm="100000">
                                          <p:val>
                                            <p:strVal val="#ppt_h"/>
                                          </p:val>
                                        </p:tav>
                                      </p:tavLst>
                                    </p:anim>
                                    <p:anim calcmode="lin" valueType="num">
                                      <p:cBhvr>
                                        <p:cTn id="33" dur="1000" fill="hold"/>
                                        <p:tgtEl>
                                          <p:spTgt spid="6"/>
                                        </p:tgtEl>
                                        <p:attrNameLst>
                                          <p:attrName>style.rotation</p:attrName>
                                        </p:attrNameLst>
                                      </p:cBhvr>
                                      <p:tavLst>
                                        <p:tav tm="0">
                                          <p:val>
                                            <p:fltVal val="90"/>
                                          </p:val>
                                        </p:tav>
                                        <p:tav tm="100000">
                                          <p:val>
                                            <p:fltVal val="0"/>
                                          </p:val>
                                        </p:tav>
                                      </p:tavLst>
                                    </p:anim>
                                    <p:animEffect transition="in" filter="fade">
                                      <p:cBhvr>
                                        <p:cTn id="3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2438400"/>
            <a:ext cx="8001000" cy="523220"/>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F. Project Work:</a:t>
            </a:r>
            <a:endParaRPr lang="en-US" sz="2800" b="1" dirty="0">
              <a:latin typeface="Times New Roman" pitchFamily="18" charset="0"/>
              <a:cs typeface="Times New Roman" pitchFamily="18" charset="0"/>
            </a:endParaRPr>
          </a:p>
        </p:txBody>
      </p:sp>
      <p:sp>
        <p:nvSpPr>
          <p:cNvPr id="3" name="TextBox 2"/>
          <p:cNvSpPr txBox="1"/>
          <p:nvPr/>
        </p:nvSpPr>
        <p:spPr>
          <a:xfrm>
            <a:off x="495300" y="3124200"/>
            <a:ext cx="8229600" cy="2246769"/>
          </a:xfrm>
          <a:prstGeom prst="rect">
            <a:avLst/>
          </a:prstGeom>
          <a:noFill/>
        </p:spPr>
        <p:txBody>
          <a:bodyPr wrap="square" rtlCol="0">
            <a:spAutoFit/>
          </a:bodyPr>
          <a:lstStyle/>
          <a:p>
            <a:pPr algn="just"/>
            <a:r>
              <a:rPr lang="en-US" sz="2800" dirty="0" smtClean="0">
                <a:latin typeface="Times New Roman" pitchFamily="18" charset="0"/>
                <a:cs typeface="Times New Roman" pitchFamily="18" charset="0"/>
              </a:rPr>
              <a:t>On a weekend, observe how </a:t>
            </a:r>
            <a:r>
              <a:rPr lang="en-US" sz="2800" dirty="0" err="1" smtClean="0">
                <a:latin typeface="Times New Roman" pitchFamily="18" charset="0"/>
                <a:cs typeface="Times New Roman" pitchFamily="18" charset="0"/>
              </a:rPr>
              <a:t>ruti</a:t>
            </a:r>
            <a:r>
              <a:rPr lang="en-US" sz="2800" dirty="0" smtClean="0">
                <a:latin typeface="Times New Roman" pitchFamily="18" charset="0"/>
                <a:cs typeface="Times New Roman" pitchFamily="18" charset="0"/>
              </a:rPr>
              <a:t> or </a:t>
            </a:r>
            <a:r>
              <a:rPr lang="en-US" sz="2800" dirty="0" err="1" smtClean="0">
                <a:latin typeface="Times New Roman" pitchFamily="18" charset="0"/>
                <a:cs typeface="Times New Roman" pitchFamily="18" charset="0"/>
              </a:rPr>
              <a:t>paratah</a:t>
            </a:r>
            <a:r>
              <a:rPr lang="en-US" sz="2800" dirty="0" smtClean="0">
                <a:latin typeface="Times New Roman" pitchFamily="18" charset="0"/>
                <a:cs typeface="Times New Roman" pitchFamily="18" charset="0"/>
              </a:rPr>
              <a:t> is made in the kitchen. Carefully , take notes of each step taken to make it. Then back in class, share your notes with your partner / group. Finally , write  how </a:t>
            </a:r>
            <a:r>
              <a:rPr lang="en-US" sz="2800" dirty="0" err="1" smtClean="0">
                <a:latin typeface="Times New Roman" pitchFamily="18" charset="0"/>
                <a:cs typeface="Times New Roman" pitchFamily="18" charset="0"/>
              </a:rPr>
              <a:t>ruti</a:t>
            </a:r>
            <a:r>
              <a:rPr lang="en-US" sz="2800" dirty="0" smtClean="0">
                <a:latin typeface="Times New Roman" pitchFamily="18" charset="0"/>
                <a:cs typeface="Times New Roman" pitchFamily="18" charset="0"/>
              </a:rPr>
              <a:t> or </a:t>
            </a:r>
            <a:r>
              <a:rPr lang="en-US" sz="2800" dirty="0" err="1" smtClean="0">
                <a:latin typeface="Times New Roman" pitchFamily="18" charset="0"/>
                <a:cs typeface="Times New Roman" pitchFamily="18" charset="0"/>
              </a:rPr>
              <a:t>paratah</a:t>
            </a:r>
            <a:r>
              <a:rPr lang="en-US" sz="2800" dirty="0" smtClean="0">
                <a:latin typeface="Times New Roman" pitchFamily="18" charset="0"/>
                <a:cs typeface="Times New Roman" pitchFamily="18" charset="0"/>
              </a:rPr>
              <a:t> is made and make a presentation in the class.</a:t>
            </a:r>
            <a:endParaRPr lang="en-US" sz="2800" dirty="0">
              <a:latin typeface="Times New Roman" pitchFamily="18" charset="0"/>
              <a:cs typeface="Times New Roman" pitchFamily="18" charset="0"/>
            </a:endParaRPr>
          </a:p>
        </p:txBody>
      </p:sp>
      <p:sp>
        <p:nvSpPr>
          <p:cNvPr id="5" name="Flowchart: Multidocument 4"/>
          <p:cNvSpPr/>
          <p:nvPr/>
        </p:nvSpPr>
        <p:spPr>
          <a:xfrm>
            <a:off x="4343400" y="490210"/>
            <a:ext cx="4114800" cy="2428220"/>
          </a:xfrm>
          <a:prstGeom prst="flowChartMultidocumen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solidFill>
                  <a:srgbClr val="00B050"/>
                </a:solidFill>
                <a:latin typeface="Times New Roman" pitchFamily="18" charset="0"/>
                <a:cs typeface="Times New Roman" pitchFamily="18" charset="0"/>
              </a:rPr>
              <a:t>Home Work</a:t>
            </a:r>
            <a:endParaRPr lang="en-US" sz="4800" dirty="0">
              <a:solidFill>
                <a:srgbClr val="00B050"/>
              </a:solidFill>
              <a:latin typeface="Times New Roman" pitchFamily="18" charset="0"/>
              <a:cs typeface="Times New Roman" pitchFamily="18" charset="0"/>
            </a:endParaRPr>
          </a:p>
        </p:txBody>
      </p:sp>
    </p:spTree>
    <p:extLst>
      <p:ext uri="{BB962C8B-B14F-4D97-AF65-F5344CB8AC3E}">
        <p14:creationId xmlns:p14="http://schemas.microsoft.com/office/powerpoint/2010/main" val="1715080014"/>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a:xfrm rot="19438786">
            <a:off x="1612598" y="2133326"/>
            <a:ext cx="6400800" cy="2587680"/>
          </a:xfrm>
          <a:prstGeom prst="horizontalScroll">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smtClean="0">
                <a:latin typeface="Times New Roman" pitchFamily="18" charset="0"/>
                <a:cs typeface="Times New Roman" pitchFamily="18" charset="0"/>
              </a:rPr>
              <a:t>Thanks to all </a:t>
            </a:r>
            <a:endParaRPr lang="en-US" sz="7200" dirty="0">
              <a:latin typeface="Times New Roman" pitchFamily="18" charset="0"/>
              <a:cs typeface="Times New Roman" pitchFamily="18" charset="0"/>
            </a:endParaRPr>
          </a:p>
        </p:txBody>
      </p:sp>
      <p:pic>
        <p:nvPicPr>
          <p:cNvPr id="3" name="Picture 2" descr="C:\Users\user\Downloads\collection-newspaper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1143000"/>
            <a:ext cx="2075497" cy="1382800"/>
          </a:xfrm>
          <a:prstGeom prst="rect">
            <a:avLst/>
          </a:prstGeom>
          <a:solidFill>
            <a:srgbClr val="FFFFFF">
              <a:shade val="85000"/>
            </a:srgbClr>
          </a:solidFill>
          <a:ln w="88900" cap="sq">
            <a:solidFill>
              <a:srgbClr val="00B05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4" name="TextBox 3"/>
          <p:cNvSpPr txBox="1"/>
          <p:nvPr/>
        </p:nvSpPr>
        <p:spPr>
          <a:xfrm>
            <a:off x="1038225" y="2667000"/>
            <a:ext cx="2075497" cy="369332"/>
          </a:xfrm>
          <a:prstGeom prst="rect">
            <a:avLst/>
          </a:prstGeom>
          <a:solidFill>
            <a:srgbClr val="92D050"/>
          </a:solidFill>
        </p:spPr>
        <p:txBody>
          <a:bodyPr wrap="square" rtlCol="0">
            <a:spAutoFit/>
          </a:bodyPr>
          <a:lstStyle/>
          <a:p>
            <a:pPr algn="ctr"/>
            <a:r>
              <a:rPr lang="en-US" dirty="0" smtClean="0"/>
              <a:t>Paper</a:t>
            </a:r>
            <a:endParaRPr lang="en-US" dirty="0"/>
          </a:p>
        </p:txBody>
      </p:sp>
    </p:spTree>
    <p:extLst>
      <p:ext uri="{BB962C8B-B14F-4D97-AF65-F5344CB8AC3E}">
        <p14:creationId xmlns:p14="http://schemas.microsoft.com/office/powerpoint/2010/main" val="940594144"/>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ame 2"/>
          <p:cNvSpPr/>
          <p:nvPr/>
        </p:nvSpPr>
        <p:spPr>
          <a:xfrm>
            <a:off x="1295400" y="533400"/>
            <a:ext cx="6400800" cy="914400"/>
          </a:xfrm>
          <a:prstGeom prst="fram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chemeClr val="tx1"/>
                </a:solidFill>
                <a:latin typeface="Times New Roman" pitchFamily="18" charset="0"/>
                <a:cs typeface="Times New Roman" pitchFamily="18" charset="0"/>
              </a:rPr>
              <a:t>Introduction</a:t>
            </a:r>
            <a:endParaRPr lang="en-US" sz="4400" dirty="0">
              <a:solidFill>
                <a:schemeClr val="tx1"/>
              </a:solidFill>
              <a:latin typeface="Times New Roman" pitchFamily="18" charset="0"/>
              <a:cs typeface="Times New Roman" pitchFamily="18" charset="0"/>
            </a:endParaRPr>
          </a:p>
        </p:txBody>
      </p:sp>
      <p:sp>
        <p:nvSpPr>
          <p:cNvPr id="5" name="TextBox 4"/>
          <p:cNvSpPr txBox="1"/>
          <p:nvPr/>
        </p:nvSpPr>
        <p:spPr>
          <a:xfrm>
            <a:off x="4791075" y="3362325"/>
            <a:ext cx="3733800" cy="2862322"/>
          </a:xfrm>
          <a:prstGeom prst="rect">
            <a:avLst/>
          </a:prstGeom>
          <a:solidFill>
            <a:srgbClr val="00B050"/>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000" dirty="0" smtClean="0">
                <a:latin typeface="Times New Roman" pitchFamily="18" charset="0"/>
                <a:cs typeface="Times New Roman" pitchFamily="18" charset="0"/>
              </a:rPr>
              <a:t>Class</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VIII</a:t>
            </a:r>
            <a:endParaRPr lang="en-US" sz="2000" dirty="0">
              <a:latin typeface="Times New Roman" pitchFamily="18" charset="0"/>
              <a:cs typeface="Times New Roman" pitchFamily="18" charset="0"/>
            </a:endParaRPr>
          </a:p>
          <a:p>
            <a:r>
              <a:rPr lang="en-US" sz="2000" dirty="0">
                <a:latin typeface="Times New Roman" pitchFamily="18" charset="0"/>
                <a:cs typeface="Times New Roman" pitchFamily="18" charset="0"/>
              </a:rPr>
              <a:t>Subject: English 1</a:t>
            </a:r>
            <a:r>
              <a:rPr lang="en-US" sz="2000" baseline="30000" dirty="0">
                <a:latin typeface="Times New Roman" pitchFamily="18" charset="0"/>
                <a:cs typeface="Times New Roman" pitchFamily="18" charset="0"/>
              </a:rPr>
              <a:t>st</a:t>
            </a:r>
            <a:r>
              <a:rPr lang="en-US" sz="2000" dirty="0">
                <a:latin typeface="Times New Roman" pitchFamily="18" charset="0"/>
                <a:cs typeface="Times New Roman" pitchFamily="18" charset="0"/>
              </a:rPr>
              <a:t> Paper</a:t>
            </a:r>
          </a:p>
          <a:p>
            <a:r>
              <a:rPr lang="en-US" sz="2000" dirty="0">
                <a:latin typeface="Times New Roman" pitchFamily="18" charset="0"/>
                <a:cs typeface="Times New Roman" pitchFamily="18" charset="0"/>
              </a:rPr>
              <a:t>Unit: </a:t>
            </a:r>
            <a:r>
              <a:rPr lang="en-US" sz="2000" dirty="0" smtClean="0">
                <a:latin typeface="Times New Roman" pitchFamily="18" charset="0"/>
                <a:cs typeface="Times New Roman" pitchFamily="18" charset="0"/>
              </a:rPr>
              <a:t>Nine </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Things that have changed our life) </a:t>
            </a:r>
          </a:p>
          <a:p>
            <a:r>
              <a:rPr lang="en-US" sz="2000" dirty="0" smtClean="0">
                <a:latin typeface="Times New Roman" pitchFamily="18" charset="0"/>
                <a:cs typeface="Times New Roman" pitchFamily="18" charset="0"/>
              </a:rPr>
              <a:t>Lesson</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Six</a:t>
            </a:r>
            <a:endParaRPr lang="en-US" sz="2000" dirty="0">
              <a:latin typeface="Times New Roman" pitchFamily="18" charset="0"/>
              <a:cs typeface="Times New Roman" pitchFamily="18" charset="0"/>
            </a:endParaRPr>
          </a:p>
          <a:p>
            <a:r>
              <a:rPr lang="en-US" sz="2000" dirty="0">
                <a:latin typeface="Times New Roman" pitchFamily="18" charset="0"/>
                <a:cs typeface="Times New Roman" pitchFamily="18" charset="0"/>
              </a:rPr>
              <a:t>Lesson </a:t>
            </a:r>
            <a:r>
              <a:rPr lang="en-US" sz="2000" dirty="0" smtClean="0">
                <a:latin typeface="Times New Roman" pitchFamily="18" charset="0"/>
                <a:cs typeface="Times New Roman" pitchFamily="18" charset="0"/>
              </a:rPr>
              <a:t>Title: Paper has advanced our life.</a:t>
            </a:r>
            <a:endParaRPr lang="en-US" sz="2000" dirty="0">
              <a:latin typeface="Times New Roman" pitchFamily="18" charset="0"/>
              <a:cs typeface="Times New Roman" pitchFamily="18" charset="0"/>
            </a:endParaRPr>
          </a:p>
          <a:p>
            <a:r>
              <a:rPr lang="en-US" sz="2000" dirty="0">
                <a:latin typeface="Times New Roman" pitchFamily="18" charset="0"/>
                <a:cs typeface="Times New Roman" pitchFamily="18" charset="0"/>
              </a:rPr>
              <a:t>Class Duration: 40 minutes</a:t>
            </a:r>
          </a:p>
          <a:p>
            <a:r>
              <a:rPr lang="en-US" sz="2000" dirty="0">
                <a:latin typeface="Times New Roman" pitchFamily="18" charset="0"/>
                <a:cs typeface="Times New Roman" pitchFamily="18" charset="0"/>
              </a:rPr>
              <a:t>Date: </a:t>
            </a:r>
            <a:r>
              <a:rPr lang="en-US" sz="2000" dirty="0" smtClean="0">
                <a:latin typeface="Times New Roman" pitchFamily="18" charset="0"/>
                <a:cs typeface="Times New Roman" pitchFamily="18" charset="0"/>
              </a:rPr>
              <a:t>21/06/2020</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6400" y="1638300"/>
            <a:ext cx="1524000" cy="1600200"/>
          </a:xfrm>
          <a:prstGeom prst="rect">
            <a:avLst/>
          </a:prstGeom>
        </p:spPr>
      </p:pic>
      <p:pic>
        <p:nvPicPr>
          <p:cNvPr id="7" name="Picture 2" descr="C:\Users\user\Downloads\English-For-Today-Class-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1113" y="1609725"/>
            <a:ext cx="1483156" cy="16287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85800" y="3352800"/>
            <a:ext cx="3657600" cy="2862322"/>
          </a:xfrm>
          <a:prstGeom prst="rect">
            <a:avLst/>
          </a:prstGeom>
          <a:solidFill>
            <a:srgbClr val="00B0F0"/>
          </a:solidFill>
        </p:spPr>
        <p:txBody>
          <a:bodyPr wrap="square" rtlCol="0">
            <a:spAutoFit/>
          </a:bodyPr>
          <a:lstStyle/>
          <a:p>
            <a:pPr algn="ctr"/>
            <a:r>
              <a:rPr lang="en-US" sz="2000" dirty="0" smtClean="0">
                <a:latin typeface="Times New Roman" pitchFamily="18" charset="0"/>
                <a:cs typeface="Times New Roman" pitchFamily="18" charset="0"/>
              </a:rPr>
              <a:t>Md</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Mizanur</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Rahman</a:t>
            </a:r>
            <a:endParaRPr lang="en-US" sz="2000" dirty="0">
              <a:latin typeface="Times New Roman" pitchFamily="18" charset="0"/>
              <a:cs typeface="Times New Roman" pitchFamily="18" charset="0"/>
            </a:endParaRPr>
          </a:p>
          <a:p>
            <a:r>
              <a:rPr lang="en-US" sz="2000" dirty="0">
                <a:latin typeface="Times New Roman" pitchFamily="18" charset="0"/>
                <a:cs typeface="Times New Roman" pitchFamily="18" charset="0"/>
              </a:rPr>
              <a:t>B.A.(</a:t>
            </a:r>
            <a:r>
              <a:rPr lang="en-US" sz="2000" dirty="0" err="1">
                <a:latin typeface="Times New Roman" pitchFamily="18" charset="0"/>
                <a:cs typeface="Times New Roman" pitchFamily="18" charset="0"/>
              </a:rPr>
              <a:t>Hons</a:t>
            </a:r>
            <a:r>
              <a:rPr lang="en-US" sz="2000" dirty="0">
                <a:latin typeface="Times New Roman" pitchFamily="18" charset="0"/>
                <a:cs typeface="Times New Roman" pitchFamily="18" charset="0"/>
              </a:rPr>
              <a:t>.), M.A. in English, B.Ed.</a:t>
            </a:r>
          </a:p>
          <a:p>
            <a:pPr algn="ctr"/>
            <a:r>
              <a:rPr lang="en-US" sz="2000" dirty="0">
                <a:latin typeface="Times New Roman" pitchFamily="18" charset="0"/>
                <a:cs typeface="Times New Roman" pitchFamily="18" charset="0"/>
              </a:rPr>
              <a:t>Assistant Teacher</a:t>
            </a:r>
          </a:p>
          <a:p>
            <a:r>
              <a:rPr lang="en-US" sz="2000" dirty="0">
                <a:latin typeface="Times New Roman" pitchFamily="18" charset="0"/>
                <a:cs typeface="Times New Roman" pitchFamily="18" charset="0"/>
              </a:rPr>
              <a:t>Police Lines School and College, </a:t>
            </a:r>
            <a:r>
              <a:rPr lang="en-US" sz="2000" dirty="0" err="1">
                <a:latin typeface="Times New Roman" pitchFamily="18" charset="0"/>
                <a:cs typeface="Times New Roman" pitchFamily="18" charset="0"/>
              </a:rPr>
              <a:t>Pabna</a:t>
            </a:r>
            <a:r>
              <a:rPr lang="en-US" sz="2000" dirty="0">
                <a:latin typeface="Times New Roman" pitchFamily="18" charset="0"/>
                <a:cs typeface="Times New Roman" pitchFamily="18" charset="0"/>
              </a:rPr>
              <a:t>.</a:t>
            </a:r>
          </a:p>
          <a:p>
            <a:r>
              <a:rPr lang="en-US" sz="2000" dirty="0">
                <a:latin typeface="Times New Roman" pitchFamily="18" charset="0"/>
                <a:cs typeface="Times New Roman" pitchFamily="18" charset="0"/>
              </a:rPr>
              <a:t>E-mail: </a:t>
            </a:r>
            <a:r>
              <a:rPr lang="en-US" sz="2000" u="sng" dirty="0">
                <a:latin typeface="Times New Roman" pitchFamily="18" charset="0"/>
                <a:cs typeface="Times New Roman" pitchFamily="18" charset="0"/>
                <a:hlinkClick r:id="rId4"/>
              </a:rPr>
              <a:t>mizanplsc@gmail.com</a:t>
            </a:r>
            <a:endParaRPr lang="en-US" sz="2000" dirty="0">
              <a:latin typeface="Times New Roman" pitchFamily="18" charset="0"/>
              <a:cs typeface="Times New Roman" pitchFamily="18" charset="0"/>
            </a:endParaRPr>
          </a:p>
          <a:p>
            <a:r>
              <a:rPr lang="en-US" sz="2000" dirty="0">
                <a:latin typeface="Times New Roman" pitchFamily="18" charset="0"/>
                <a:cs typeface="Times New Roman" pitchFamily="18" charset="0"/>
              </a:rPr>
              <a:t>Cell Phone :</a:t>
            </a:r>
            <a:r>
              <a:rPr lang="en-US" sz="2000" dirty="0" smtClean="0">
                <a:latin typeface="Times New Roman" pitchFamily="18" charset="0"/>
                <a:cs typeface="Times New Roman" pitchFamily="18" charset="0"/>
              </a:rPr>
              <a:t>01737979719</a:t>
            </a:r>
          </a:p>
          <a:p>
            <a:endParaRPr lang="en-US" sz="20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05745960"/>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47800" y="392668"/>
            <a:ext cx="6019800" cy="707886"/>
          </a:xfrm>
          <a:prstGeom prst="rect">
            <a:avLst/>
          </a:prstGeom>
          <a:noFill/>
        </p:spPr>
        <p:txBody>
          <a:bodyPr wrap="square" rtlCol="0">
            <a:spAutoFit/>
          </a:bodyPr>
          <a:lstStyle/>
          <a:p>
            <a:pPr algn="ctr"/>
            <a:r>
              <a:rPr lang="en-US" sz="4000" dirty="0" smtClean="0">
                <a:latin typeface="Times New Roman" pitchFamily="18" charset="0"/>
                <a:cs typeface="Times New Roman" pitchFamily="18" charset="0"/>
              </a:rPr>
              <a:t>Look at the picture</a:t>
            </a:r>
            <a:endParaRPr lang="en-US" sz="4000" dirty="0">
              <a:latin typeface="Times New Roman" pitchFamily="18" charset="0"/>
              <a:cs typeface="Times New Roman" pitchFamily="18" charset="0"/>
            </a:endParaRPr>
          </a:p>
        </p:txBody>
      </p:sp>
      <p:sp>
        <p:nvSpPr>
          <p:cNvPr id="4" name="TextBox 3"/>
          <p:cNvSpPr txBox="1"/>
          <p:nvPr/>
        </p:nvSpPr>
        <p:spPr>
          <a:xfrm>
            <a:off x="1066800" y="5029200"/>
            <a:ext cx="7162800" cy="1077218"/>
          </a:xfrm>
          <a:prstGeom prst="rect">
            <a:avLst/>
          </a:prstGeom>
          <a:noFill/>
        </p:spPr>
        <p:txBody>
          <a:bodyPr wrap="square" rtlCol="0">
            <a:spAutoFit/>
          </a:bodyPr>
          <a:lstStyle/>
          <a:p>
            <a:pPr marL="342900" indent="-342900">
              <a:buAutoNum type="alphaLcPeriod"/>
            </a:pPr>
            <a:r>
              <a:rPr lang="en-US" sz="3200" dirty="0" smtClean="0">
                <a:latin typeface="Times New Roman" pitchFamily="18" charset="0"/>
                <a:cs typeface="Times New Roman" pitchFamily="18" charset="0"/>
              </a:rPr>
              <a:t>What can you see in the picture?</a:t>
            </a:r>
          </a:p>
          <a:p>
            <a:pPr marL="342900" indent="-342900">
              <a:buAutoNum type="alphaLcPeriod"/>
            </a:pPr>
            <a:r>
              <a:rPr lang="en-US" sz="3200" dirty="0" smtClean="0">
                <a:latin typeface="Times New Roman" pitchFamily="18" charset="0"/>
                <a:cs typeface="Times New Roman" pitchFamily="18" charset="0"/>
              </a:rPr>
              <a:t>Why do we read them?</a:t>
            </a:r>
          </a:p>
        </p:txBody>
      </p:sp>
      <p:pic>
        <p:nvPicPr>
          <p:cNvPr id="5" name="Picture 2" descr="C:\Users\user\Downloads\collection-newspaper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5676" y="1600200"/>
            <a:ext cx="4395447" cy="2928467"/>
          </a:xfrm>
          <a:prstGeom prst="rect">
            <a:avLst/>
          </a:prstGeom>
          <a:solidFill>
            <a:srgbClr val="FFFFFF">
              <a:shade val="85000"/>
            </a:srgbClr>
          </a:solidFill>
          <a:ln w="88900" cap="sq">
            <a:solidFill>
              <a:srgbClr val="00B0F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7671255"/>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evel 1"/>
          <p:cNvSpPr/>
          <p:nvPr/>
        </p:nvSpPr>
        <p:spPr>
          <a:xfrm>
            <a:off x="533400" y="457200"/>
            <a:ext cx="8077200" cy="1066800"/>
          </a:xfrm>
          <a:prstGeom prst="bevel">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latin typeface="Times New Roman" pitchFamily="18" charset="0"/>
                <a:cs typeface="Times New Roman" pitchFamily="18" charset="0"/>
              </a:rPr>
              <a:t>Today’s Lesson</a:t>
            </a:r>
          </a:p>
        </p:txBody>
      </p:sp>
      <p:sp>
        <p:nvSpPr>
          <p:cNvPr id="5" name="Horizontal Scroll 4"/>
          <p:cNvSpPr/>
          <p:nvPr/>
        </p:nvSpPr>
        <p:spPr>
          <a:xfrm rot="19968450">
            <a:off x="560214" y="2955193"/>
            <a:ext cx="7391400" cy="1905000"/>
          </a:xfrm>
          <a:prstGeom prst="horizontalScrol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rgbClr val="92D050"/>
                </a:solidFill>
                <a:latin typeface="Times New Roman" pitchFamily="18" charset="0"/>
                <a:cs typeface="Times New Roman" pitchFamily="18" charset="0"/>
              </a:rPr>
              <a:t>Paper has advanced our life</a:t>
            </a:r>
            <a:endParaRPr lang="en-US" sz="4800" dirty="0">
              <a:solidFill>
                <a:srgbClr val="92D050"/>
              </a:solidFill>
            </a:endParaRPr>
          </a:p>
        </p:txBody>
      </p:sp>
      <p:pic>
        <p:nvPicPr>
          <p:cNvPr id="6" name="Picture 2" descr="C:\Users\user\Downloads\collection-newspaper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4572000"/>
            <a:ext cx="2075497" cy="1382800"/>
          </a:xfrm>
          <a:prstGeom prst="rect">
            <a:avLst/>
          </a:prstGeom>
          <a:solidFill>
            <a:srgbClr val="FFFFFF">
              <a:shade val="85000"/>
            </a:srgbClr>
          </a:solidFill>
          <a:ln w="88900" cap="sq">
            <a:solidFill>
              <a:srgbClr val="00B05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085565635"/>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nodeType="clickEffect">
                                  <p:stCondLst>
                                    <p:cond delay="0"/>
                                  </p:stCondLst>
                                  <p:childTnLst>
                                    <p:animClr clrSpc="rgb" dir="cw">
                                      <p:cBhvr override="childStyle">
                                        <p:cTn id="6" dur="250" autoRev="1" fill="remove"/>
                                        <p:tgtEl>
                                          <p:spTgt spid="5">
                                            <p:txEl>
                                              <p:pRg st="0" end="0"/>
                                            </p:txEl>
                                          </p:spTgt>
                                        </p:tgtEl>
                                        <p:attrNameLst>
                                          <p:attrName>style.color</p:attrName>
                                        </p:attrNameLst>
                                      </p:cBhvr>
                                      <p:to>
                                        <a:schemeClr val="bg1"/>
                                      </p:to>
                                    </p:animClr>
                                    <p:animClr clrSpc="rgb" dir="cw">
                                      <p:cBhvr>
                                        <p:cTn id="7" dur="250" autoRev="1" fill="remove"/>
                                        <p:tgtEl>
                                          <p:spTgt spid="5">
                                            <p:txEl>
                                              <p:pRg st="0" end="0"/>
                                            </p:txEl>
                                          </p:spTgt>
                                        </p:tgtEl>
                                        <p:attrNameLst>
                                          <p:attrName>fillcolor</p:attrName>
                                        </p:attrNameLst>
                                      </p:cBhvr>
                                      <p:to>
                                        <a:schemeClr val="bg1"/>
                                      </p:to>
                                    </p:animClr>
                                    <p:set>
                                      <p:cBhvr>
                                        <p:cTn id="8" dur="250" autoRev="1" fill="remove"/>
                                        <p:tgtEl>
                                          <p:spTgt spid="5">
                                            <p:txEl>
                                              <p:pRg st="0" end="0"/>
                                            </p:txEl>
                                          </p:spTgt>
                                        </p:tgtEl>
                                        <p:attrNameLst>
                                          <p:attrName>fill.type</p:attrName>
                                        </p:attrNameLst>
                                      </p:cBhvr>
                                      <p:to>
                                        <p:strVal val="solid"/>
                                      </p:to>
                                    </p:set>
                                    <p:set>
                                      <p:cBhvr>
                                        <p:cTn id="9" dur="250" autoRev="1" fill="remove"/>
                                        <p:tgtEl>
                                          <p:spTgt spid="5">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4400" y="1981200"/>
            <a:ext cx="7086600" cy="39703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800" dirty="0" smtClean="0">
                <a:latin typeface="Times New Roman" panose="02020603050405020304" pitchFamily="18" charset="0"/>
                <a:cs typeface="Times New Roman" panose="02020603050405020304" pitchFamily="18" charset="0"/>
              </a:rPr>
              <a:t>At the end of the lesson, the students will be able to:</a:t>
            </a:r>
          </a:p>
          <a:p>
            <a:pPr marL="1200150" lvl="2" indent="-285750">
              <a:buFont typeface="Wingdings" pitchFamily="2" charset="2"/>
              <a:buChar char="Ø"/>
            </a:pPr>
            <a:r>
              <a:rPr lang="en-US" sz="2800" dirty="0" smtClean="0">
                <a:latin typeface="Times New Roman" panose="02020603050405020304" pitchFamily="18" charset="0"/>
                <a:cs typeface="Times New Roman" panose="02020603050405020304" pitchFamily="18" charset="0"/>
              </a:rPr>
              <a:t>read and understand text .</a:t>
            </a:r>
          </a:p>
          <a:p>
            <a:pPr marL="1200150" lvl="2" indent="-285750">
              <a:buFont typeface="Wingdings" pitchFamily="2" charset="2"/>
              <a:buChar char="Ø"/>
            </a:pPr>
            <a:r>
              <a:rPr lang="en-US" sz="2800" dirty="0" smtClean="0">
                <a:latin typeface="Times New Roman" panose="02020603050405020304" pitchFamily="18" charset="0"/>
                <a:cs typeface="Times New Roman" panose="02020603050405020304" pitchFamily="18" charset="0"/>
              </a:rPr>
              <a:t>write the answer of questions</a:t>
            </a:r>
            <a:r>
              <a:rPr lang="en-US" sz="2800" dirty="0" smtClean="0">
                <a:latin typeface="Times New Roman" panose="02020603050405020304" pitchFamily="18" charset="0"/>
                <a:cs typeface="Times New Roman" panose="02020603050405020304" pitchFamily="18" charset="0"/>
              </a:rPr>
              <a:t>.</a:t>
            </a:r>
          </a:p>
          <a:p>
            <a:pPr marL="1200150" lvl="2" indent="-285750">
              <a:buFont typeface="Wingdings" pitchFamily="2" charset="2"/>
              <a:buChar char="Ø"/>
            </a:pP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complete the sentences.</a:t>
            </a:r>
            <a:endParaRPr lang="en-US" sz="2800" dirty="0" smtClean="0">
              <a:latin typeface="Times New Roman" panose="02020603050405020304" pitchFamily="18" charset="0"/>
              <a:cs typeface="Times New Roman" panose="02020603050405020304" pitchFamily="18" charset="0"/>
            </a:endParaRPr>
          </a:p>
          <a:p>
            <a:pPr marL="1200150" lvl="2" indent="-285750">
              <a:buFont typeface="Wingdings" pitchFamily="2" charset="2"/>
              <a:buChar char="Ø"/>
            </a:pPr>
            <a:r>
              <a:rPr lang="en-US" sz="2800" dirty="0">
                <a:latin typeface="Times New Roman" pitchFamily="18" charset="0"/>
                <a:cs typeface="Times New Roman" pitchFamily="18" charset="0"/>
              </a:rPr>
              <a:t>m</a:t>
            </a:r>
            <a:r>
              <a:rPr lang="en-US" sz="2800" dirty="0" smtClean="0">
                <a:latin typeface="Times New Roman" pitchFamily="18" charset="0"/>
                <a:cs typeface="Times New Roman" pitchFamily="18" charset="0"/>
              </a:rPr>
              <a:t>ake </a:t>
            </a:r>
            <a:r>
              <a:rPr lang="en-US" sz="2800" dirty="0" err="1" smtClean="0">
                <a:latin typeface="Times New Roman" pitchFamily="18" charset="0"/>
                <a:cs typeface="Times New Roman" pitchFamily="18" charset="0"/>
              </a:rPr>
              <a:t>ruti</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or </a:t>
            </a:r>
            <a:r>
              <a:rPr lang="en-US" sz="2800" dirty="0" err="1">
                <a:latin typeface="Times New Roman" pitchFamily="18" charset="0"/>
                <a:cs typeface="Times New Roman" pitchFamily="18" charset="0"/>
              </a:rPr>
              <a:t>paratah</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and </a:t>
            </a:r>
            <a:r>
              <a:rPr lang="en-US" sz="2800" dirty="0">
                <a:latin typeface="Times New Roman" pitchFamily="18" charset="0"/>
                <a:cs typeface="Times New Roman" pitchFamily="18" charset="0"/>
              </a:rPr>
              <a:t>make a presentation in the class</a:t>
            </a:r>
            <a:r>
              <a:rPr lang="en-US" sz="2800" dirty="0" smtClean="0">
                <a:latin typeface="Times New Roman" pitchFamily="18" charset="0"/>
                <a:cs typeface="Times New Roman" pitchFamily="18" charset="0"/>
              </a:rPr>
              <a:t>.</a:t>
            </a:r>
            <a:endParaRPr lang="en-US" sz="2800" dirty="0" smtClean="0">
              <a:latin typeface="Times New Roman" panose="02020603050405020304" pitchFamily="18" charset="0"/>
              <a:cs typeface="Times New Roman" panose="02020603050405020304" pitchFamily="18" charset="0"/>
            </a:endParaRPr>
          </a:p>
          <a:p>
            <a:pPr lvl="2"/>
            <a:endParaRPr lang="en-US" sz="2800" dirty="0" smtClean="0">
              <a:latin typeface="Times New Roman" panose="02020603050405020304" pitchFamily="18" charset="0"/>
              <a:cs typeface="Times New Roman" panose="02020603050405020304" pitchFamily="18" charset="0"/>
            </a:endParaRPr>
          </a:p>
          <a:p>
            <a:pPr lvl="2"/>
            <a:endParaRPr lang="en-US" sz="2800" dirty="0" smtClean="0">
              <a:latin typeface="Times New Roman" panose="02020603050405020304" pitchFamily="18" charset="0"/>
              <a:cs typeface="Times New Roman" panose="02020603050405020304" pitchFamily="18" charset="0"/>
            </a:endParaRPr>
          </a:p>
        </p:txBody>
      </p:sp>
      <p:sp>
        <p:nvSpPr>
          <p:cNvPr id="4" name="TextBox 3"/>
          <p:cNvSpPr txBox="1"/>
          <p:nvPr/>
        </p:nvSpPr>
        <p:spPr>
          <a:xfrm>
            <a:off x="1600200" y="685800"/>
            <a:ext cx="5867400" cy="707886"/>
          </a:xfrm>
          <a:prstGeom prst="rect">
            <a:avLst/>
          </a:prstGeom>
          <a:noFill/>
          <a:ln>
            <a:solidFill>
              <a:srgbClr val="FF0000"/>
            </a:solidFill>
          </a:ln>
        </p:spPr>
        <p:txBody>
          <a:bodyPr wrap="square" rtlCol="0">
            <a:spAutoFit/>
          </a:bodyPr>
          <a:lstStyle/>
          <a:p>
            <a:pPr algn="ctr"/>
            <a:r>
              <a:rPr lang="en-US" sz="4000" dirty="0" smtClean="0">
                <a:latin typeface="Times New Roman" pitchFamily="18" charset="0"/>
                <a:cs typeface="Times New Roman" pitchFamily="18" charset="0"/>
              </a:rPr>
              <a:t>Learning Outcomes</a:t>
            </a:r>
            <a:endParaRPr lang="en-US" sz="4000" dirty="0">
              <a:latin typeface="Times New Roman" pitchFamily="18" charset="0"/>
              <a:cs typeface="Times New Roman" pitchFamily="18" charset="0"/>
            </a:endParaRPr>
          </a:p>
        </p:txBody>
      </p:sp>
    </p:spTree>
    <p:extLst>
      <p:ext uri="{BB962C8B-B14F-4D97-AF65-F5344CB8AC3E}">
        <p14:creationId xmlns:p14="http://schemas.microsoft.com/office/powerpoint/2010/main" val="3055603707"/>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52205" y="609600"/>
            <a:ext cx="6763390" cy="923330"/>
          </a:xfrm>
          <a:prstGeom prst="rect">
            <a:avLst/>
          </a:prstGeom>
        </p:spPr>
        <p:txBody>
          <a:bodyPr wrap="none">
            <a:spAutoFit/>
          </a:bodyPr>
          <a:lstStyle/>
          <a:p>
            <a:pPr algn="ctr"/>
            <a:r>
              <a:rPr lang="en-US" sz="5400" dirty="0">
                <a:latin typeface="Times New Roman" pitchFamily="18" charset="0"/>
                <a:cs typeface="Times New Roman" pitchFamily="18" charset="0"/>
              </a:rPr>
              <a:t>Key words presentation</a:t>
            </a:r>
          </a:p>
        </p:txBody>
      </p:sp>
      <p:sp>
        <p:nvSpPr>
          <p:cNvPr id="2" name="TextBox 1"/>
          <p:cNvSpPr txBox="1"/>
          <p:nvPr/>
        </p:nvSpPr>
        <p:spPr>
          <a:xfrm>
            <a:off x="457200" y="1961167"/>
            <a:ext cx="2362200" cy="523220"/>
          </a:xfrm>
          <a:prstGeom prst="rect">
            <a:avLst/>
          </a:prstGeom>
          <a:noFill/>
          <a:ln>
            <a:solidFill>
              <a:schemeClr val="accent2">
                <a:lumMod val="75000"/>
              </a:schemeClr>
            </a:solidFill>
          </a:ln>
        </p:spPr>
        <p:txBody>
          <a:bodyPr wrap="square" rtlCol="0">
            <a:spAutoFit/>
          </a:bodyPr>
          <a:lstStyle/>
          <a:p>
            <a:r>
              <a:rPr lang="en-US" sz="2800" dirty="0" smtClean="0">
                <a:solidFill>
                  <a:srgbClr val="00B0F0"/>
                </a:solidFill>
                <a:latin typeface="Times New Roman" pitchFamily="18" charset="0"/>
                <a:cs typeface="Times New Roman" pitchFamily="18" charset="0"/>
              </a:rPr>
              <a:t>Word</a:t>
            </a:r>
            <a:r>
              <a:rPr lang="en-US" sz="2800" dirty="0" smtClean="0">
                <a:latin typeface="Times New Roman" pitchFamily="18" charset="0"/>
                <a:cs typeface="Times New Roman" pitchFamily="18" charset="0"/>
              </a:rPr>
              <a:t> : Paper</a:t>
            </a:r>
            <a:endParaRPr lang="en-US" sz="2800" dirty="0">
              <a:latin typeface="Times New Roman" pitchFamily="18" charset="0"/>
              <a:cs typeface="Times New Roman" pitchFamily="18" charset="0"/>
            </a:endParaRPr>
          </a:p>
        </p:txBody>
      </p:sp>
      <p:sp>
        <p:nvSpPr>
          <p:cNvPr id="4" name="TextBox 3"/>
          <p:cNvSpPr txBox="1"/>
          <p:nvPr/>
        </p:nvSpPr>
        <p:spPr>
          <a:xfrm>
            <a:off x="3238500" y="1979562"/>
            <a:ext cx="1066800" cy="523220"/>
          </a:xfrm>
          <a:prstGeom prst="rect">
            <a:avLst/>
          </a:prstGeom>
          <a:solidFill>
            <a:schemeClr val="accent1">
              <a:lumMod val="60000"/>
              <a:lumOff val="40000"/>
            </a:schemeClr>
          </a:solidFill>
          <a:ln>
            <a:solidFill>
              <a:schemeClr val="accent1">
                <a:lumMod val="40000"/>
                <a:lumOff val="60000"/>
              </a:schemeClr>
            </a:solidFill>
          </a:ln>
        </p:spPr>
        <p:txBody>
          <a:bodyPr wrap="square" rtlCol="0">
            <a:spAutoFit/>
          </a:bodyPr>
          <a:lstStyle/>
          <a:p>
            <a:r>
              <a:rPr lang="en-US" sz="2800" dirty="0" smtClean="0">
                <a:latin typeface="Times New Roman" pitchFamily="18" charset="0"/>
                <a:cs typeface="Times New Roman" pitchFamily="18" charset="0"/>
              </a:rPr>
              <a:t>Noun</a:t>
            </a:r>
            <a:endParaRPr lang="en-US" sz="2800" dirty="0">
              <a:latin typeface="Times New Roman" pitchFamily="18" charset="0"/>
              <a:cs typeface="Times New Roman" pitchFamily="18" charset="0"/>
            </a:endParaRPr>
          </a:p>
        </p:txBody>
      </p:sp>
      <p:sp>
        <p:nvSpPr>
          <p:cNvPr id="5" name="TextBox 4"/>
          <p:cNvSpPr txBox="1"/>
          <p:nvPr/>
        </p:nvSpPr>
        <p:spPr>
          <a:xfrm>
            <a:off x="268538" y="3124200"/>
            <a:ext cx="4036762" cy="1384995"/>
          </a:xfrm>
          <a:prstGeom prst="rect">
            <a:avLst/>
          </a:prstGeom>
          <a:noFill/>
          <a:ln>
            <a:solidFill>
              <a:schemeClr val="accent2">
                <a:lumMod val="40000"/>
                <a:lumOff val="60000"/>
              </a:schemeClr>
            </a:solidFill>
          </a:ln>
        </p:spPr>
        <p:txBody>
          <a:bodyPr wrap="square" rtlCol="0">
            <a:spAutoFit/>
          </a:bodyPr>
          <a:lstStyle/>
          <a:p>
            <a:r>
              <a:rPr lang="en-US" sz="2800" i="1" dirty="0" smtClean="0">
                <a:solidFill>
                  <a:srgbClr val="7030A0"/>
                </a:solidFill>
                <a:latin typeface="Times New Roman" pitchFamily="18" charset="0"/>
                <a:cs typeface="Times New Roman" pitchFamily="18" charset="0"/>
              </a:rPr>
              <a:t>Meaning </a:t>
            </a:r>
            <a:r>
              <a:rPr lang="en-US" sz="2800" dirty="0" smtClean="0">
                <a:latin typeface="Times New Roman" pitchFamily="18" charset="0"/>
                <a:cs typeface="Times New Roman" pitchFamily="18" charset="0"/>
              </a:rPr>
              <a:t>: Thin, flat material used for writing, drawing, etc.</a:t>
            </a:r>
            <a:endParaRPr lang="en-US" sz="2800" dirty="0">
              <a:latin typeface="Times New Roman" pitchFamily="18" charset="0"/>
              <a:cs typeface="Times New Roman" pitchFamily="18" charset="0"/>
            </a:endParaRPr>
          </a:p>
        </p:txBody>
      </p:sp>
      <p:pic>
        <p:nvPicPr>
          <p:cNvPr id="1026" name="Picture 2" descr="C:\Users\user\Downloads\collection-newspaper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72050" y="1961168"/>
            <a:ext cx="3759962" cy="269114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2000" y="5105400"/>
            <a:ext cx="7848600" cy="954107"/>
          </a:xfrm>
          <a:prstGeom prst="rect">
            <a:avLst/>
          </a:prstGeom>
          <a:noFill/>
        </p:spPr>
        <p:txBody>
          <a:bodyPr wrap="square" rtlCol="0">
            <a:spAutoFit/>
          </a:bodyPr>
          <a:lstStyle/>
          <a:p>
            <a:r>
              <a:rPr lang="en-US" sz="2800" dirty="0" smtClean="0">
                <a:solidFill>
                  <a:srgbClr val="FFC000"/>
                </a:solidFill>
                <a:latin typeface="Times New Roman" pitchFamily="18" charset="0"/>
                <a:cs typeface="Times New Roman" pitchFamily="18" charset="0"/>
              </a:rPr>
              <a:t>Example</a:t>
            </a:r>
            <a:r>
              <a:rPr lang="en-US" sz="2800" dirty="0" smtClean="0">
                <a:latin typeface="Times New Roman" pitchFamily="18" charset="0"/>
                <a:cs typeface="Times New Roman" pitchFamily="18" charset="0"/>
              </a:rPr>
              <a:t> : Most of our records in the modern age are on paper.</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4224008786"/>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heel(1)">
                                      <p:cBhvr>
                                        <p:cTn id="2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086653"/>
            <a:ext cx="3581400" cy="523220"/>
          </a:xfrm>
          <a:prstGeom prst="rect">
            <a:avLst/>
          </a:prstGeom>
          <a:noFill/>
        </p:spPr>
        <p:txBody>
          <a:bodyPr wrap="square" rtlCol="0">
            <a:spAutoFit/>
          </a:bodyPr>
          <a:lstStyle/>
          <a:p>
            <a:r>
              <a:rPr lang="en-US" sz="2800" b="1" i="1" dirty="0" smtClean="0">
                <a:latin typeface="Times New Roman" pitchFamily="18" charset="0"/>
                <a:cs typeface="Times New Roman" pitchFamily="18" charset="0"/>
              </a:rPr>
              <a:t>Word</a:t>
            </a:r>
            <a:r>
              <a:rPr lang="en-US" sz="2800" dirty="0" smtClean="0">
                <a:latin typeface="Times New Roman" pitchFamily="18" charset="0"/>
                <a:cs typeface="Times New Roman" pitchFamily="18" charset="0"/>
              </a:rPr>
              <a:t> : Communication</a:t>
            </a:r>
            <a:endParaRPr lang="en-US" sz="2800" dirty="0">
              <a:latin typeface="Times New Roman" pitchFamily="18" charset="0"/>
              <a:cs typeface="Times New Roman" pitchFamily="18" charset="0"/>
            </a:endParaRPr>
          </a:p>
        </p:txBody>
      </p:sp>
      <p:sp>
        <p:nvSpPr>
          <p:cNvPr id="3" name="TextBox 2"/>
          <p:cNvSpPr txBox="1"/>
          <p:nvPr/>
        </p:nvSpPr>
        <p:spPr>
          <a:xfrm>
            <a:off x="4191000" y="1143000"/>
            <a:ext cx="990600" cy="523220"/>
          </a:xfrm>
          <a:prstGeom prst="rect">
            <a:avLst/>
          </a:prstGeom>
          <a:solidFill>
            <a:schemeClr val="accent3">
              <a:lumMod val="60000"/>
              <a:lumOff val="40000"/>
            </a:schemeClr>
          </a:solidFill>
        </p:spPr>
        <p:txBody>
          <a:bodyPr wrap="square" rtlCol="0">
            <a:spAutoFit/>
          </a:bodyPr>
          <a:lstStyle/>
          <a:p>
            <a:r>
              <a:rPr lang="en-US" sz="2800" dirty="0" smtClean="0">
                <a:latin typeface="Times New Roman" pitchFamily="18" charset="0"/>
                <a:cs typeface="Times New Roman" pitchFamily="18" charset="0"/>
              </a:rPr>
              <a:t>Noun </a:t>
            </a:r>
            <a:endParaRPr lang="en-US" sz="2800" dirty="0">
              <a:latin typeface="Times New Roman" pitchFamily="18" charset="0"/>
              <a:cs typeface="Times New Roman" pitchFamily="18" charset="0"/>
            </a:endParaRPr>
          </a:p>
        </p:txBody>
      </p:sp>
      <p:sp>
        <p:nvSpPr>
          <p:cNvPr id="4" name="TextBox 3"/>
          <p:cNvSpPr txBox="1"/>
          <p:nvPr/>
        </p:nvSpPr>
        <p:spPr>
          <a:xfrm>
            <a:off x="457200" y="2317401"/>
            <a:ext cx="3200400" cy="1384995"/>
          </a:xfrm>
          <a:prstGeom prst="rect">
            <a:avLst/>
          </a:prstGeom>
          <a:noFill/>
          <a:ln>
            <a:solidFill>
              <a:schemeClr val="accent2">
                <a:lumMod val="20000"/>
                <a:lumOff val="80000"/>
              </a:schemeClr>
            </a:solidFill>
          </a:ln>
        </p:spPr>
        <p:txBody>
          <a:bodyPr wrap="square" rtlCol="0">
            <a:spAutoFit/>
          </a:bodyPr>
          <a:lstStyle/>
          <a:p>
            <a:r>
              <a:rPr lang="en-US" sz="2800" b="1" dirty="0" smtClean="0">
                <a:solidFill>
                  <a:schemeClr val="accent3">
                    <a:lumMod val="60000"/>
                    <a:lumOff val="40000"/>
                  </a:schemeClr>
                </a:solidFill>
                <a:latin typeface="Times New Roman" pitchFamily="18" charset="0"/>
                <a:cs typeface="Times New Roman" pitchFamily="18" charset="0"/>
              </a:rPr>
              <a:t>Meaning</a:t>
            </a:r>
            <a:r>
              <a:rPr lang="en-US" sz="2800" dirty="0" smtClean="0">
                <a:latin typeface="Times New Roman" pitchFamily="18" charset="0"/>
                <a:cs typeface="Times New Roman" pitchFamily="18" charset="0"/>
              </a:rPr>
              <a:t> : the act of communication with people</a:t>
            </a:r>
            <a:endParaRPr lang="en-US" sz="2800" dirty="0">
              <a:latin typeface="Times New Roman" pitchFamily="18" charset="0"/>
              <a:cs typeface="Times New Roman" pitchFamily="18" charset="0"/>
            </a:endParaRPr>
          </a:p>
        </p:txBody>
      </p:sp>
      <p:pic>
        <p:nvPicPr>
          <p:cNvPr id="4098" name="Picture 2" descr="C:\Users\user\Downloads\communicat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67200" y="2133600"/>
            <a:ext cx="3980070" cy="2590800"/>
          </a:xfrm>
          <a:prstGeom prst="rect">
            <a:avLst/>
          </a:prstGeom>
          <a:solidFill>
            <a:srgbClr val="FFFFFF">
              <a:shade val="85000"/>
            </a:srgbClr>
          </a:solidFill>
          <a:ln w="88900" cap="sq">
            <a:solidFill>
              <a:srgbClr val="00B05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5" name="TextBox 4"/>
          <p:cNvSpPr txBox="1"/>
          <p:nvPr/>
        </p:nvSpPr>
        <p:spPr>
          <a:xfrm>
            <a:off x="762000" y="5334000"/>
            <a:ext cx="7772400" cy="954107"/>
          </a:xfrm>
          <a:prstGeom prst="rect">
            <a:avLst/>
          </a:prstGeom>
          <a:noFill/>
        </p:spPr>
        <p:txBody>
          <a:bodyPr wrap="square" rtlCol="0">
            <a:spAutoFit/>
          </a:bodyPr>
          <a:lstStyle/>
          <a:p>
            <a:r>
              <a:rPr lang="en-US" sz="2800" b="1" i="1" dirty="0" smtClean="0">
                <a:solidFill>
                  <a:srgbClr val="FF0000"/>
                </a:solidFill>
                <a:latin typeface="Times New Roman" pitchFamily="18" charset="0"/>
                <a:cs typeface="Times New Roman" pitchFamily="18" charset="0"/>
              </a:rPr>
              <a:t>Example</a:t>
            </a:r>
            <a:r>
              <a:rPr lang="en-US" sz="2800" dirty="0" smtClean="0">
                <a:latin typeface="Times New Roman" pitchFamily="18" charset="0"/>
                <a:cs typeface="Times New Roman" pitchFamily="18" charset="0"/>
              </a:rPr>
              <a:t> : Communication of ideas is at the </a:t>
            </a:r>
            <a:r>
              <a:rPr lang="en-US" sz="2800" dirty="0" err="1" smtClean="0">
                <a:latin typeface="Times New Roman" pitchFamily="18" charset="0"/>
                <a:cs typeface="Times New Roman" pitchFamily="18" charset="0"/>
              </a:rPr>
              <a:t>centre</a:t>
            </a:r>
            <a:r>
              <a:rPr lang="en-US" sz="2800" dirty="0" smtClean="0">
                <a:latin typeface="Times New Roman" pitchFamily="18" charset="0"/>
                <a:cs typeface="Times New Roman" pitchFamily="18" charset="0"/>
              </a:rPr>
              <a:t> of civilization.</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1596439385"/>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down)">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circle(in)">
                                      <p:cBhvr>
                                        <p:cTn id="2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7675" y="1113770"/>
            <a:ext cx="2743200" cy="954107"/>
          </a:xfrm>
          <a:prstGeom prst="rect">
            <a:avLst/>
          </a:prstGeom>
          <a:noFill/>
        </p:spPr>
        <p:txBody>
          <a:bodyPr wrap="square" rtlCol="0">
            <a:spAutoFit/>
          </a:bodyPr>
          <a:lstStyle/>
          <a:p>
            <a:r>
              <a:rPr lang="en-US" sz="2800" b="1" i="1" dirty="0" smtClean="0">
                <a:solidFill>
                  <a:schemeClr val="accent1">
                    <a:lumMod val="60000"/>
                    <a:lumOff val="40000"/>
                  </a:schemeClr>
                </a:solidFill>
                <a:latin typeface="Times New Roman" pitchFamily="18" charset="0"/>
                <a:cs typeface="Times New Roman" pitchFamily="18" charset="0"/>
              </a:rPr>
              <a:t>Word</a:t>
            </a:r>
            <a:r>
              <a:rPr lang="en-US" sz="2800" dirty="0" smtClean="0">
                <a:latin typeface="Times New Roman" pitchFamily="18" charset="0"/>
                <a:cs typeface="Times New Roman" pitchFamily="18" charset="0"/>
              </a:rPr>
              <a:t> : surface of stone</a:t>
            </a:r>
            <a:endParaRPr lang="en-US" sz="2800" dirty="0">
              <a:latin typeface="Times New Roman" pitchFamily="18" charset="0"/>
              <a:cs typeface="Times New Roman" pitchFamily="18" charset="0"/>
            </a:endParaRPr>
          </a:p>
        </p:txBody>
      </p:sp>
      <p:sp>
        <p:nvSpPr>
          <p:cNvPr id="3" name="TextBox 2"/>
          <p:cNvSpPr txBox="1"/>
          <p:nvPr/>
        </p:nvSpPr>
        <p:spPr>
          <a:xfrm>
            <a:off x="3343275" y="1113770"/>
            <a:ext cx="1143000" cy="523220"/>
          </a:xfrm>
          <a:prstGeom prst="rect">
            <a:avLst/>
          </a:prstGeom>
          <a:solidFill>
            <a:srgbClr val="FFC000"/>
          </a:solidFill>
        </p:spPr>
        <p:txBody>
          <a:bodyPr wrap="square" rtlCol="0">
            <a:spAutoFit/>
          </a:bodyPr>
          <a:lstStyle/>
          <a:p>
            <a:r>
              <a:rPr lang="en-US" sz="2800" dirty="0" smtClean="0">
                <a:latin typeface="Times New Roman" pitchFamily="18" charset="0"/>
                <a:cs typeface="Times New Roman" pitchFamily="18" charset="0"/>
              </a:rPr>
              <a:t>phrase</a:t>
            </a:r>
            <a:endParaRPr lang="en-US" sz="2800" dirty="0">
              <a:latin typeface="Times New Roman" pitchFamily="18" charset="0"/>
              <a:cs typeface="Times New Roman" pitchFamily="18" charset="0"/>
            </a:endParaRPr>
          </a:p>
        </p:txBody>
      </p:sp>
      <p:sp>
        <p:nvSpPr>
          <p:cNvPr id="4" name="TextBox 3"/>
          <p:cNvSpPr txBox="1"/>
          <p:nvPr/>
        </p:nvSpPr>
        <p:spPr>
          <a:xfrm>
            <a:off x="438150" y="2895600"/>
            <a:ext cx="2457450" cy="954107"/>
          </a:xfrm>
          <a:prstGeom prst="rect">
            <a:avLst/>
          </a:prstGeom>
          <a:noFill/>
        </p:spPr>
        <p:txBody>
          <a:bodyPr wrap="square" rtlCol="0">
            <a:spAutoFit/>
          </a:bodyPr>
          <a:lstStyle/>
          <a:p>
            <a:r>
              <a:rPr lang="en-US" sz="2800" b="1" dirty="0" smtClean="0">
                <a:solidFill>
                  <a:srgbClr val="00B0F0"/>
                </a:solidFill>
                <a:latin typeface="Times New Roman" pitchFamily="18" charset="0"/>
                <a:cs typeface="Times New Roman" pitchFamily="18" charset="0"/>
              </a:rPr>
              <a:t>Meaning </a:t>
            </a:r>
            <a:r>
              <a:rPr lang="en-US" sz="2800" dirty="0" smtClean="0">
                <a:latin typeface="Times New Roman" pitchFamily="18" charset="0"/>
                <a:cs typeface="Times New Roman" pitchFamily="18" charset="0"/>
              </a:rPr>
              <a:t>: outside of stone</a:t>
            </a:r>
            <a:endParaRPr lang="en-US" sz="2800" dirty="0">
              <a:latin typeface="Times New Roman" pitchFamily="18" charset="0"/>
              <a:cs typeface="Times New Roman" pitchFamily="18" charset="0"/>
            </a:endParaRPr>
          </a:p>
        </p:txBody>
      </p:sp>
      <p:pic>
        <p:nvPicPr>
          <p:cNvPr id="2050" name="Picture 2" descr="C:\Users\user\Downloads\serface of sto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3776" y="1828546"/>
            <a:ext cx="4635219" cy="308821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85775" y="5344180"/>
            <a:ext cx="8001000" cy="954107"/>
          </a:xfrm>
          <a:prstGeom prst="rect">
            <a:avLst/>
          </a:prstGeom>
          <a:noFill/>
        </p:spPr>
        <p:txBody>
          <a:bodyPr wrap="square" rtlCol="0">
            <a:spAutoFit/>
          </a:bodyPr>
          <a:lstStyle/>
          <a:p>
            <a:r>
              <a:rPr lang="en-US" sz="2800" b="1" dirty="0" smtClean="0">
                <a:solidFill>
                  <a:srgbClr val="00B050"/>
                </a:solidFill>
                <a:latin typeface="Times New Roman" pitchFamily="18" charset="0"/>
                <a:cs typeface="Times New Roman" pitchFamily="18" charset="0"/>
              </a:rPr>
              <a:t>Example</a:t>
            </a:r>
            <a:r>
              <a:rPr lang="en-US" sz="2800" dirty="0" smtClean="0">
                <a:latin typeface="Times New Roman" pitchFamily="18" charset="0"/>
                <a:cs typeface="Times New Roman" pitchFamily="18" charset="0"/>
              </a:rPr>
              <a:t> : In past , people used the surface of stone for writing.</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530955522"/>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219200"/>
            <a:ext cx="2438400" cy="523220"/>
          </a:xfrm>
          <a:prstGeom prst="rect">
            <a:avLst/>
          </a:prstGeom>
          <a:noFill/>
        </p:spPr>
        <p:txBody>
          <a:bodyPr wrap="square" rtlCol="0">
            <a:spAutoFit/>
          </a:bodyPr>
          <a:lstStyle/>
          <a:p>
            <a:r>
              <a:rPr lang="en-US" sz="2800" dirty="0" smtClean="0">
                <a:solidFill>
                  <a:schemeClr val="bg2">
                    <a:lumMod val="25000"/>
                  </a:schemeClr>
                </a:solidFill>
                <a:latin typeface="Times New Roman" pitchFamily="18" charset="0"/>
                <a:cs typeface="Times New Roman" pitchFamily="18" charset="0"/>
              </a:rPr>
              <a:t>Word</a:t>
            </a:r>
            <a:r>
              <a:rPr lang="en-US" sz="2800" dirty="0" smtClean="0">
                <a:latin typeface="Times New Roman" pitchFamily="18" charset="0"/>
                <a:cs typeface="Times New Roman" pitchFamily="18" charset="0"/>
              </a:rPr>
              <a:t> :  </a:t>
            </a:r>
            <a:r>
              <a:rPr lang="en-US" sz="2800" b="1" dirty="0" smtClean="0">
                <a:solidFill>
                  <a:srgbClr val="00B050"/>
                </a:solidFill>
                <a:latin typeface="Times New Roman" pitchFamily="18" charset="0"/>
                <a:cs typeface="Times New Roman" pitchFamily="18" charset="0"/>
              </a:rPr>
              <a:t>Bark</a:t>
            </a:r>
            <a:endParaRPr lang="en-US" sz="2800" b="1" dirty="0">
              <a:solidFill>
                <a:srgbClr val="00B050"/>
              </a:solidFill>
              <a:latin typeface="Times New Roman" pitchFamily="18" charset="0"/>
              <a:cs typeface="Times New Roman" pitchFamily="18" charset="0"/>
            </a:endParaRPr>
          </a:p>
        </p:txBody>
      </p:sp>
      <p:sp>
        <p:nvSpPr>
          <p:cNvPr id="3" name="TextBox 2"/>
          <p:cNvSpPr txBox="1"/>
          <p:nvPr/>
        </p:nvSpPr>
        <p:spPr>
          <a:xfrm>
            <a:off x="2781300" y="1219200"/>
            <a:ext cx="990600" cy="523220"/>
          </a:xfrm>
          <a:prstGeom prst="rect">
            <a:avLst/>
          </a:prstGeom>
          <a:solidFill>
            <a:schemeClr val="accent1">
              <a:lumMod val="60000"/>
              <a:lumOff val="40000"/>
            </a:schemeClr>
          </a:solidFill>
        </p:spPr>
        <p:txBody>
          <a:bodyPr wrap="square" rtlCol="0">
            <a:spAutoFit/>
          </a:bodyPr>
          <a:lstStyle/>
          <a:p>
            <a:r>
              <a:rPr lang="en-US" sz="2800" dirty="0" smtClean="0">
                <a:latin typeface="Times New Roman" pitchFamily="18" charset="0"/>
                <a:cs typeface="Times New Roman" pitchFamily="18" charset="0"/>
              </a:rPr>
              <a:t>Noun </a:t>
            </a:r>
            <a:endParaRPr lang="en-US" sz="2800" dirty="0">
              <a:latin typeface="Times New Roman" pitchFamily="18" charset="0"/>
              <a:cs typeface="Times New Roman" pitchFamily="18" charset="0"/>
            </a:endParaRPr>
          </a:p>
        </p:txBody>
      </p:sp>
      <p:sp>
        <p:nvSpPr>
          <p:cNvPr id="4" name="TextBox 3"/>
          <p:cNvSpPr txBox="1"/>
          <p:nvPr/>
        </p:nvSpPr>
        <p:spPr>
          <a:xfrm>
            <a:off x="457200" y="2362200"/>
            <a:ext cx="2895600" cy="1384995"/>
          </a:xfrm>
          <a:prstGeom prst="rect">
            <a:avLst/>
          </a:prstGeom>
          <a:noFill/>
          <a:ln>
            <a:solidFill>
              <a:schemeClr val="accent2">
                <a:lumMod val="40000"/>
                <a:lumOff val="60000"/>
              </a:schemeClr>
            </a:solidFill>
          </a:ln>
        </p:spPr>
        <p:txBody>
          <a:bodyPr wrap="square" rtlCol="0">
            <a:spAutoFit/>
          </a:bodyPr>
          <a:lstStyle/>
          <a:p>
            <a:r>
              <a:rPr lang="en-US" sz="2800" b="1" i="1" dirty="0" smtClean="0">
                <a:solidFill>
                  <a:srgbClr val="00B0F0"/>
                </a:solidFill>
                <a:latin typeface="Times New Roman" pitchFamily="18" charset="0"/>
                <a:cs typeface="Times New Roman" pitchFamily="18" charset="0"/>
              </a:rPr>
              <a:t>Meaning</a:t>
            </a:r>
            <a:r>
              <a:rPr lang="en-US" sz="2800" dirty="0" smtClean="0">
                <a:latin typeface="Times New Roman" pitchFamily="18" charset="0"/>
                <a:cs typeface="Times New Roman" pitchFamily="18" charset="0"/>
              </a:rPr>
              <a:t> : the hard outer covering of a tree.</a:t>
            </a:r>
            <a:endParaRPr lang="en-US" sz="2800" dirty="0">
              <a:latin typeface="Times New Roman" pitchFamily="18" charset="0"/>
              <a:cs typeface="Times New Roman" pitchFamily="18" charset="0"/>
            </a:endParaRPr>
          </a:p>
        </p:txBody>
      </p:sp>
      <p:pic>
        <p:nvPicPr>
          <p:cNvPr id="3074" name="Picture 2" descr="C:\Users\user\Downloads\bar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2375" y="1600200"/>
            <a:ext cx="4832842" cy="36290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14400" y="5562600"/>
            <a:ext cx="7696200" cy="954107"/>
          </a:xfrm>
          <a:prstGeom prst="rect">
            <a:avLst/>
          </a:prstGeom>
          <a:noFill/>
        </p:spPr>
        <p:txBody>
          <a:bodyPr wrap="square" rtlCol="0">
            <a:spAutoFit/>
          </a:bodyPr>
          <a:lstStyle/>
          <a:p>
            <a:r>
              <a:rPr lang="en-US" sz="2800" b="1" dirty="0" smtClean="0">
                <a:solidFill>
                  <a:srgbClr val="00B050"/>
                </a:solidFill>
                <a:latin typeface="Times New Roman" pitchFamily="18" charset="0"/>
                <a:cs typeface="Times New Roman" pitchFamily="18" charset="0"/>
              </a:rPr>
              <a:t>Example</a:t>
            </a:r>
            <a:r>
              <a:rPr lang="en-US" sz="2800" dirty="0" smtClean="0">
                <a:latin typeface="Times New Roman" pitchFamily="18" charset="0"/>
                <a:cs typeface="Times New Roman" pitchFamily="18" charset="0"/>
              </a:rPr>
              <a:t> :Bark was also used for writing in the past .</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1072672"/>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heel(1)">
                                      <p:cBhvr>
                                        <p:cTn id="7" dur="20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184</TotalTime>
  <Words>883</Words>
  <Application>Microsoft Office PowerPoint</Application>
  <PresentationFormat>On-screen Show (4:3)</PresentationFormat>
  <Paragraphs>86</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Aspect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71</cp:revision>
  <dcterms:created xsi:type="dcterms:W3CDTF">2006-08-16T00:00:00Z</dcterms:created>
  <dcterms:modified xsi:type="dcterms:W3CDTF">2020-06-21T04:15:30Z</dcterms:modified>
</cp:coreProperties>
</file>