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67" r:id="rId4"/>
    <p:sldId id="260" r:id="rId5"/>
    <p:sldId id="261" r:id="rId6"/>
    <p:sldId id="258" r:id="rId7"/>
    <p:sldId id="263" r:id="rId8"/>
    <p:sldId id="269" r:id="rId9"/>
    <p:sldId id="270" r:id="rId10"/>
    <p:sldId id="266" r:id="rId11"/>
    <p:sldId id="271" r:id="rId12"/>
    <p:sldId id="272" r:id="rId13"/>
    <p:sldId id="277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4764-7364-4F94-A9A2-AF23F78C560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2CDE2-4065-4700-A672-95A0C93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2CDE2-4065-4700-A672-95A0C93B12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9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2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6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4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F0209-AC44-43C7-BEF1-BC74F4315D1A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B6E4B-AA4B-447E-A7E2-2F4BE1414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A9E1F7EB-6143-4208-8758-A3471E328186}"/>
                  </a:ext>
                </a:extLst>
              </p:cNvPr>
              <p:cNvSpPr/>
              <p:nvPr/>
            </p:nvSpPr>
            <p:spPr>
              <a:xfrm>
                <a:off x="961460" y="331839"/>
                <a:ext cx="10439043" cy="652616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47625">
                <a:gradFill>
                  <a:gsLst>
                    <a:gs pos="8000">
                      <a:srgbClr val="7030A0"/>
                    </a:gs>
                    <a:gs pos="34000">
                      <a:srgbClr val="002060"/>
                    </a:gs>
                    <a:gs pos="66000">
                      <a:schemeClr val="accent2">
                        <a:lumMod val="75000"/>
                      </a:schemeClr>
                    </a:gs>
                    <a:gs pos="93000">
                      <a:srgbClr val="00206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 স্লাইডটি সম্মানিত শিক্ষকবৃন্দের জন্য হাইড করে রাখা আছে। প্রতিটি স্লাইডের প্রয়োজনীয় নির্দেশনা স্লাইডের নিচে নোটে দে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য়া আছে, যা ক্লাস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পরিচালনার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সহায়ক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F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শুরু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স্লাইডটি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প্রদর্শিত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চেপে শিক্ষক কন্টেন্টটি শ্রেণিতে শুরু করতে পারেন। শিক্ষককে কন্টেন্টটি পাঠ্যবইয়ের সাথে মিলিয়ে নেয়ার অনুরোধ রইল। </a:t>
                </a:r>
                <a:endPara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প্রেজেন্টেশন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চলাকালীন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স্লাইড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আনহাইড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b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চাপুন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xmlns:a14="http://schemas.microsoft.com/office/drawing/2010/main" id="{A9E1F7EB-6143-4208-8758-A3471E328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60" y="331839"/>
                <a:ext cx="10439043" cy="652616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47625">
                <a:gradFill>
                  <a:gsLst>
                    <a:gs pos="8000">
                      <a:srgbClr val="7030A0"/>
                    </a:gs>
                    <a:gs pos="34000">
                      <a:srgbClr val="002060"/>
                    </a:gs>
                    <a:gs pos="66000">
                      <a:schemeClr val="accent2">
                        <a:lumMod val="75000"/>
                      </a:schemeClr>
                    </a:gs>
                    <a:gs pos="93000">
                      <a:srgbClr val="002060"/>
                    </a:gs>
                  </a:gsLst>
                  <a:lin ang="5400000" scaled="1"/>
                </a:gra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80" y="3008671"/>
            <a:ext cx="8469014" cy="235489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কী কী কারণে নিউমোনিয়া 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নিউমোনিয়ার লক্ষণগুলো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69516" y="580087"/>
            <a:ext cx="336804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সময়: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5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মিনিট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0322" y="410375"/>
            <a:ext cx="417504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Pentagon 7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189" y="16662"/>
              <a:ext cx="2535839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9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269" y="1043672"/>
            <a:ext cx="5511878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নিউমোনিয়ার প্রতিকার: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9366" y="449451"/>
            <a:ext cx="8289872" cy="5840594"/>
          </a:xfrm>
          <a:prstGeom prst="rect">
            <a:avLst/>
          </a:prstGeom>
          <a:noFill/>
        </p:spPr>
      </p:sp>
      <p:sp>
        <p:nvSpPr>
          <p:cNvPr id="6" name="Freeform 5"/>
          <p:cNvSpPr/>
          <p:nvPr/>
        </p:nvSpPr>
        <p:spPr>
          <a:xfrm>
            <a:off x="6496970" y="810448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solidFill>
                  <a:schemeClr val="tx1"/>
                </a:solidFill>
              </a:rPr>
              <a:t>ডাক্তারের পরামর্শ নেওয়া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531256" y="4327384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</a:rPr>
              <a:t> </a:t>
            </a:r>
            <a:r>
              <a:rPr lang="bn-BD" sz="2400" dirty="0" smtClean="0">
                <a:solidFill>
                  <a:schemeClr val="tx1"/>
                </a:solidFill>
              </a:rPr>
              <a:t>তরল ও পুষ্টিকর খাবার খাওয়া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48797" y="2800137"/>
            <a:ext cx="2581074" cy="2222215"/>
            <a:chOff x="5948797" y="2800137"/>
            <a:chExt cx="2581074" cy="2222215"/>
          </a:xfrm>
        </p:grpSpPr>
        <p:sp>
          <p:nvSpPr>
            <p:cNvPr id="9" name="Freeform 8"/>
            <p:cNvSpPr/>
            <p:nvPr/>
          </p:nvSpPr>
          <p:spPr>
            <a:xfrm>
              <a:off x="6170769" y="3114016"/>
              <a:ext cx="2096283" cy="1882221"/>
            </a:xfrm>
            <a:custGeom>
              <a:avLst/>
              <a:gdLst>
                <a:gd name="connsiteX0" fmla="*/ 0 w 1882221"/>
                <a:gd name="connsiteY0" fmla="*/ 941111 h 1882221"/>
                <a:gd name="connsiteX1" fmla="*/ 941111 w 1882221"/>
                <a:gd name="connsiteY1" fmla="*/ 0 h 1882221"/>
                <a:gd name="connsiteX2" fmla="*/ 1882222 w 1882221"/>
                <a:gd name="connsiteY2" fmla="*/ 941111 h 1882221"/>
                <a:gd name="connsiteX3" fmla="*/ 941111 w 1882221"/>
                <a:gd name="connsiteY3" fmla="*/ 1882222 h 1882221"/>
                <a:gd name="connsiteX4" fmla="*/ 0 w 1882221"/>
                <a:gd name="connsiteY4" fmla="*/ 941111 h 188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221" h="1882221">
                  <a:moveTo>
                    <a:pt x="0" y="941111"/>
                  </a:moveTo>
                  <a:cubicBezTo>
                    <a:pt x="0" y="421350"/>
                    <a:pt x="421350" y="0"/>
                    <a:pt x="941111" y="0"/>
                  </a:cubicBezTo>
                  <a:cubicBezTo>
                    <a:pt x="1460872" y="0"/>
                    <a:pt x="1882222" y="421350"/>
                    <a:pt x="1882222" y="941111"/>
                  </a:cubicBezTo>
                  <a:cubicBezTo>
                    <a:pt x="1882222" y="1460872"/>
                    <a:pt x="1460872" y="1882222"/>
                    <a:pt x="941111" y="1882222"/>
                  </a:cubicBezTo>
                  <a:cubicBezTo>
                    <a:pt x="421350" y="1882222"/>
                    <a:pt x="0" y="1460872"/>
                    <a:pt x="0" y="94111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965" tIns="295965" rIns="295965" bIns="2959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প্রতিকার</a:t>
              </a:r>
              <a:endParaRPr lang="en-US" sz="32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rot="16442500">
              <a:off x="7238729" y="2597154"/>
              <a:ext cx="233990" cy="639955"/>
            </a:xfrm>
            <a:custGeom>
              <a:avLst/>
              <a:gdLst>
                <a:gd name="connsiteX0" fmla="*/ 0 w 233990"/>
                <a:gd name="connsiteY0" fmla="*/ 127991 h 639955"/>
                <a:gd name="connsiteX1" fmla="*/ 116995 w 233990"/>
                <a:gd name="connsiteY1" fmla="*/ 127991 h 639955"/>
                <a:gd name="connsiteX2" fmla="*/ 116995 w 233990"/>
                <a:gd name="connsiteY2" fmla="*/ 0 h 639955"/>
                <a:gd name="connsiteX3" fmla="*/ 233990 w 233990"/>
                <a:gd name="connsiteY3" fmla="*/ 319978 h 639955"/>
                <a:gd name="connsiteX4" fmla="*/ 116995 w 233990"/>
                <a:gd name="connsiteY4" fmla="*/ 639955 h 639955"/>
                <a:gd name="connsiteX5" fmla="*/ 116995 w 233990"/>
                <a:gd name="connsiteY5" fmla="*/ 511964 h 639955"/>
                <a:gd name="connsiteX6" fmla="*/ 0 w 233990"/>
                <a:gd name="connsiteY6" fmla="*/ 511964 h 639955"/>
                <a:gd name="connsiteX7" fmla="*/ 0 w 233990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90" h="639955">
                  <a:moveTo>
                    <a:pt x="0" y="127991"/>
                  </a:moveTo>
                  <a:lnTo>
                    <a:pt x="116995" y="127991"/>
                  </a:lnTo>
                  <a:lnTo>
                    <a:pt x="116995" y="0"/>
                  </a:lnTo>
                  <a:lnTo>
                    <a:pt x="233990" y="319978"/>
                  </a:lnTo>
                  <a:lnTo>
                    <a:pt x="116995" y="639955"/>
                  </a:lnTo>
                  <a:lnTo>
                    <a:pt x="116995" y="511964"/>
                  </a:lnTo>
                  <a:lnTo>
                    <a:pt x="0" y="511964"/>
                  </a:lnTo>
                  <a:lnTo>
                    <a:pt x="0" y="1279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990" rIns="70197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1" name="Freeform 10"/>
            <p:cNvSpPr/>
            <p:nvPr/>
          </p:nvSpPr>
          <p:spPr>
            <a:xfrm rot="1716697">
              <a:off x="8200426" y="4344552"/>
              <a:ext cx="329445" cy="639955"/>
            </a:xfrm>
            <a:custGeom>
              <a:avLst/>
              <a:gdLst>
                <a:gd name="connsiteX0" fmla="*/ 0 w 329445"/>
                <a:gd name="connsiteY0" fmla="*/ 127991 h 639955"/>
                <a:gd name="connsiteX1" fmla="*/ 164723 w 329445"/>
                <a:gd name="connsiteY1" fmla="*/ 127991 h 639955"/>
                <a:gd name="connsiteX2" fmla="*/ 164723 w 329445"/>
                <a:gd name="connsiteY2" fmla="*/ 0 h 639955"/>
                <a:gd name="connsiteX3" fmla="*/ 329445 w 329445"/>
                <a:gd name="connsiteY3" fmla="*/ 319978 h 639955"/>
                <a:gd name="connsiteX4" fmla="*/ 164723 w 329445"/>
                <a:gd name="connsiteY4" fmla="*/ 639955 h 639955"/>
                <a:gd name="connsiteX5" fmla="*/ 164723 w 329445"/>
                <a:gd name="connsiteY5" fmla="*/ 511964 h 639955"/>
                <a:gd name="connsiteX6" fmla="*/ 0 w 329445"/>
                <a:gd name="connsiteY6" fmla="*/ 511964 h 639955"/>
                <a:gd name="connsiteX7" fmla="*/ 0 w 329445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445" h="639955">
                  <a:moveTo>
                    <a:pt x="0" y="127991"/>
                  </a:moveTo>
                  <a:lnTo>
                    <a:pt x="164723" y="127991"/>
                  </a:lnTo>
                  <a:lnTo>
                    <a:pt x="164723" y="0"/>
                  </a:lnTo>
                  <a:lnTo>
                    <a:pt x="329445" y="319978"/>
                  </a:lnTo>
                  <a:lnTo>
                    <a:pt x="164723" y="639955"/>
                  </a:lnTo>
                  <a:lnTo>
                    <a:pt x="164723" y="511964"/>
                  </a:lnTo>
                  <a:lnTo>
                    <a:pt x="0" y="511964"/>
                  </a:lnTo>
                  <a:lnTo>
                    <a:pt x="0" y="127991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990" rIns="98833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  <p:sp>
          <p:nvSpPr>
            <p:cNvPr id="12" name="Freeform 11"/>
            <p:cNvSpPr/>
            <p:nvPr/>
          </p:nvSpPr>
          <p:spPr>
            <a:xfrm rot="19846685">
              <a:off x="5948797" y="4382397"/>
              <a:ext cx="388226" cy="639955"/>
            </a:xfrm>
            <a:custGeom>
              <a:avLst/>
              <a:gdLst>
                <a:gd name="connsiteX0" fmla="*/ 0 w 388225"/>
                <a:gd name="connsiteY0" fmla="*/ 127991 h 639955"/>
                <a:gd name="connsiteX1" fmla="*/ 194113 w 388225"/>
                <a:gd name="connsiteY1" fmla="*/ 127991 h 639955"/>
                <a:gd name="connsiteX2" fmla="*/ 194113 w 388225"/>
                <a:gd name="connsiteY2" fmla="*/ 0 h 639955"/>
                <a:gd name="connsiteX3" fmla="*/ 388225 w 388225"/>
                <a:gd name="connsiteY3" fmla="*/ 319978 h 639955"/>
                <a:gd name="connsiteX4" fmla="*/ 194113 w 388225"/>
                <a:gd name="connsiteY4" fmla="*/ 639955 h 639955"/>
                <a:gd name="connsiteX5" fmla="*/ 194113 w 388225"/>
                <a:gd name="connsiteY5" fmla="*/ 511964 h 639955"/>
                <a:gd name="connsiteX6" fmla="*/ 0 w 388225"/>
                <a:gd name="connsiteY6" fmla="*/ 511964 h 639955"/>
                <a:gd name="connsiteX7" fmla="*/ 0 w 388225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225" h="639955">
                  <a:moveTo>
                    <a:pt x="388225" y="511964"/>
                  </a:moveTo>
                  <a:lnTo>
                    <a:pt x="194112" y="511964"/>
                  </a:lnTo>
                  <a:lnTo>
                    <a:pt x="194112" y="639955"/>
                  </a:lnTo>
                  <a:lnTo>
                    <a:pt x="0" y="319977"/>
                  </a:lnTo>
                  <a:lnTo>
                    <a:pt x="194112" y="0"/>
                  </a:lnTo>
                  <a:lnTo>
                    <a:pt x="194112" y="127991"/>
                  </a:lnTo>
                  <a:lnTo>
                    <a:pt x="388225" y="127991"/>
                  </a:lnTo>
                  <a:lnTo>
                    <a:pt x="388225" y="51196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466" tIns="127990" rIns="1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3" name="Freeform 12"/>
          <p:cNvSpPr/>
          <p:nvPr/>
        </p:nvSpPr>
        <p:spPr>
          <a:xfrm>
            <a:off x="4051229" y="4404873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dirty="0" smtClean="0">
                <a:solidFill>
                  <a:schemeClr val="tx1"/>
                </a:solidFill>
              </a:rPr>
              <a:t>বেশি করে পানি পান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56" y="834370"/>
            <a:ext cx="2174599" cy="18858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59" y="4222033"/>
            <a:ext cx="2170826" cy="2247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88" y="4232989"/>
            <a:ext cx="2206659" cy="2236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985830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078" y="1060276"/>
            <a:ext cx="4872576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প্রতিরোধ: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3891" y="681925"/>
            <a:ext cx="8289872" cy="5840594"/>
          </a:xfrm>
          <a:prstGeom prst="rect">
            <a:avLst/>
          </a:prstGeom>
          <a:noFill/>
        </p:spPr>
      </p:sp>
      <p:sp>
        <p:nvSpPr>
          <p:cNvPr id="5" name="Freeform 4"/>
          <p:cNvSpPr/>
          <p:nvPr/>
        </p:nvSpPr>
        <p:spPr>
          <a:xfrm>
            <a:off x="6502041" y="975105"/>
            <a:ext cx="1534112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dirty="0" smtClean="0">
                <a:solidFill>
                  <a:schemeClr val="tx1"/>
                </a:solidFill>
              </a:rPr>
              <a:t>ধূমপান পরিহার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551895" y="2835164"/>
            <a:ext cx="1919459" cy="1693287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</a:rPr>
              <a:t> আলো বাতাসপূর্ণ গৃহে বাস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71865" y="2589872"/>
            <a:ext cx="2458244" cy="1810109"/>
            <a:chOff x="5940306" y="2597739"/>
            <a:chExt cx="2458244" cy="1810109"/>
          </a:xfrm>
        </p:grpSpPr>
        <p:sp>
          <p:nvSpPr>
            <p:cNvPr id="9" name="Freeform 8"/>
            <p:cNvSpPr/>
            <p:nvPr/>
          </p:nvSpPr>
          <p:spPr>
            <a:xfrm>
              <a:off x="6369373" y="2873736"/>
              <a:ext cx="1631974" cy="1534112"/>
            </a:xfrm>
            <a:custGeom>
              <a:avLst/>
              <a:gdLst>
                <a:gd name="connsiteX0" fmla="*/ 0 w 1534112"/>
                <a:gd name="connsiteY0" fmla="*/ 767056 h 1534112"/>
                <a:gd name="connsiteX1" fmla="*/ 767056 w 1534112"/>
                <a:gd name="connsiteY1" fmla="*/ 0 h 1534112"/>
                <a:gd name="connsiteX2" fmla="*/ 1534112 w 1534112"/>
                <a:gd name="connsiteY2" fmla="*/ 767056 h 1534112"/>
                <a:gd name="connsiteX3" fmla="*/ 767056 w 1534112"/>
                <a:gd name="connsiteY3" fmla="*/ 1534112 h 1534112"/>
                <a:gd name="connsiteX4" fmla="*/ 0 w 1534112"/>
                <a:gd name="connsiteY4" fmla="*/ 767056 h 15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12" h="1534112">
                  <a:moveTo>
                    <a:pt x="0" y="767056"/>
                  </a:moveTo>
                  <a:cubicBezTo>
                    <a:pt x="0" y="343423"/>
                    <a:pt x="343423" y="0"/>
                    <a:pt x="767056" y="0"/>
                  </a:cubicBezTo>
                  <a:cubicBezTo>
                    <a:pt x="1190689" y="0"/>
                    <a:pt x="1534112" y="343423"/>
                    <a:pt x="1534112" y="767056"/>
                  </a:cubicBezTo>
                  <a:cubicBezTo>
                    <a:pt x="1534112" y="1190689"/>
                    <a:pt x="1190689" y="1534112"/>
                    <a:pt x="767056" y="1534112"/>
                  </a:cubicBezTo>
                  <a:cubicBezTo>
                    <a:pt x="343423" y="1534112"/>
                    <a:pt x="0" y="1190689"/>
                    <a:pt x="0" y="767056"/>
                  </a:cubicBezTo>
                  <a:close/>
                </a:path>
              </a:pathLst>
            </a:cu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86" tIns="244986" rIns="244986" bIns="24498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 smtClean="0"/>
                <a:t>প্রতিরোধ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6377772">
              <a:off x="7124703" y="2432124"/>
              <a:ext cx="190367" cy="521598"/>
            </a:xfrm>
            <a:custGeom>
              <a:avLst/>
              <a:gdLst>
                <a:gd name="connsiteX0" fmla="*/ 0 w 190367"/>
                <a:gd name="connsiteY0" fmla="*/ 104320 h 521598"/>
                <a:gd name="connsiteX1" fmla="*/ 95184 w 190367"/>
                <a:gd name="connsiteY1" fmla="*/ 104320 h 521598"/>
                <a:gd name="connsiteX2" fmla="*/ 95184 w 190367"/>
                <a:gd name="connsiteY2" fmla="*/ 0 h 521598"/>
                <a:gd name="connsiteX3" fmla="*/ 190367 w 190367"/>
                <a:gd name="connsiteY3" fmla="*/ 260799 h 521598"/>
                <a:gd name="connsiteX4" fmla="*/ 95184 w 190367"/>
                <a:gd name="connsiteY4" fmla="*/ 521598 h 521598"/>
                <a:gd name="connsiteX5" fmla="*/ 95184 w 190367"/>
                <a:gd name="connsiteY5" fmla="*/ 417278 h 521598"/>
                <a:gd name="connsiteX6" fmla="*/ 0 w 190367"/>
                <a:gd name="connsiteY6" fmla="*/ 417278 h 521598"/>
                <a:gd name="connsiteX7" fmla="*/ 0 w 190367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367" h="521598">
                  <a:moveTo>
                    <a:pt x="0" y="104320"/>
                  </a:moveTo>
                  <a:lnTo>
                    <a:pt x="95184" y="104320"/>
                  </a:lnTo>
                  <a:lnTo>
                    <a:pt x="95184" y="0"/>
                  </a:lnTo>
                  <a:lnTo>
                    <a:pt x="190367" y="260799"/>
                  </a:lnTo>
                  <a:lnTo>
                    <a:pt x="95184" y="521598"/>
                  </a:lnTo>
                  <a:lnTo>
                    <a:pt x="95184" y="417278"/>
                  </a:lnTo>
                  <a:lnTo>
                    <a:pt x="0" y="417278"/>
                  </a:lnTo>
                  <a:lnTo>
                    <a:pt x="0" y="10432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320" rIns="57110" bIns="10431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1" name="Freeform 10"/>
            <p:cNvSpPr/>
            <p:nvPr/>
          </p:nvSpPr>
          <p:spPr>
            <a:xfrm rot="21550857">
              <a:off x="8073223" y="3356906"/>
              <a:ext cx="325327" cy="521598"/>
            </a:xfrm>
            <a:custGeom>
              <a:avLst/>
              <a:gdLst>
                <a:gd name="connsiteX0" fmla="*/ 0 w 325327"/>
                <a:gd name="connsiteY0" fmla="*/ 104320 h 521598"/>
                <a:gd name="connsiteX1" fmla="*/ 162664 w 325327"/>
                <a:gd name="connsiteY1" fmla="*/ 104320 h 521598"/>
                <a:gd name="connsiteX2" fmla="*/ 162664 w 325327"/>
                <a:gd name="connsiteY2" fmla="*/ 0 h 521598"/>
                <a:gd name="connsiteX3" fmla="*/ 325327 w 325327"/>
                <a:gd name="connsiteY3" fmla="*/ 260799 h 521598"/>
                <a:gd name="connsiteX4" fmla="*/ 162664 w 325327"/>
                <a:gd name="connsiteY4" fmla="*/ 521598 h 521598"/>
                <a:gd name="connsiteX5" fmla="*/ 162664 w 325327"/>
                <a:gd name="connsiteY5" fmla="*/ 417278 h 521598"/>
                <a:gd name="connsiteX6" fmla="*/ 0 w 325327"/>
                <a:gd name="connsiteY6" fmla="*/ 417278 h 521598"/>
                <a:gd name="connsiteX7" fmla="*/ 0 w 325327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327" h="521598">
                  <a:moveTo>
                    <a:pt x="0" y="104320"/>
                  </a:moveTo>
                  <a:lnTo>
                    <a:pt x="162664" y="104320"/>
                  </a:lnTo>
                  <a:lnTo>
                    <a:pt x="162664" y="0"/>
                  </a:lnTo>
                  <a:lnTo>
                    <a:pt x="325327" y="260799"/>
                  </a:lnTo>
                  <a:lnTo>
                    <a:pt x="162664" y="521598"/>
                  </a:lnTo>
                  <a:lnTo>
                    <a:pt x="162664" y="417278"/>
                  </a:lnTo>
                  <a:lnTo>
                    <a:pt x="0" y="417278"/>
                  </a:lnTo>
                  <a:lnTo>
                    <a:pt x="0" y="10432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4320" rIns="97597" bIns="10431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3" name="Freeform 12"/>
            <p:cNvSpPr/>
            <p:nvPr/>
          </p:nvSpPr>
          <p:spPr>
            <a:xfrm rot="49033">
              <a:off x="5940306" y="3356906"/>
              <a:ext cx="327880" cy="521599"/>
            </a:xfrm>
            <a:custGeom>
              <a:avLst/>
              <a:gdLst>
                <a:gd name="connsiteX0" fmla="*/ 0 w 327879"/>
                <a:gd name="connsiteY0" fmla="*/ 104320 h 521598"/>
                <a:gd name="connsiteX1" fmla="*/ 163940 w 327879"/>
                <a:gd name="connsiteY1" fmla="*/ 104320 h 521598"/>
                <a:gd name="connsiteX2" fmla="*/ 163940 w 327879"/>
                <a:gd name="connsiteY2" fmla="*/ 0 h 521598"/>
                <a:gd name="connsiteX3" fmla="*/ 327879 w 327879"/>
                <a:gd name="connsiteY3" fmla="*/ 260799 h 521598"/>
                <a:gd name="connsiteX4" fmla="*/ 163940 w 327879"/>
                <a:gd name="connsiteY4" fmla="*/ 521598 h 521598"/>
                <a:gd name="connsiteX5" fmla="*/ 163940 w 327879"/>
                <a:gd name="connsiteY5" fmla="*/ 417278 h 521598"/>
                <a:gd name="connsiteX6" fmla="*/ 0 w 327879"/>
                <a:gd name="connsiteY6" fmla="*/ 417278 h 521598"/>
                <a:gd name="connsiteX7" fmla="*/ 0 w 327879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79" h="521598">
                  <a:moveTo>
                    <a:pt x="327879" y="417278"/>
                  </a:moveTo>
                  <a:lnTo>
                    <a:pt x="163939" y="417278"/>
                  </a:lnTo>
                  <a:lnTo>
                    <a:pt x="163939" y="521598"/>
                  </a:lnTo>
                  <a:lnTo>
                    <a:pt x="0" y="260799"/>
                  </a:lnTo>
                  <a:lnTo>
                    <a:pt x="163939" y="0"/>
                  </a:lnTo>
                  <a:lnTo>
                    <a:pt x="163939" y="104320"/>
                  </a:lnTo>
                  <a:lnTo>
                    <a:pt x="327879" y="104320"/>
                  </a:lnTo>
                  <a:lnTo>
                    <a:pt x="327879" y="417278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364" tIns="104320" rIns="0" bIns="1043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sp>
        <p:nvSpPr>
          <p:cNvPr id="14" name="Freeform 13"/>
          <p:cNvSpPr/>
          <p:nvPr/>
        </p:nvSpPr>
        <p:spPr>
          <a:xfrm>
            <a:off x="4100052" y="2835165"/>
            <a:ext cx="1685705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dirty="0" smtClean="0"/>
              <a:t>উষ্ণতা ও শুষ্ক পরিবেশ</a:t>
            </a:r>
            <a:endParaRPr lang="en-US" sz="2600" kern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63" y="710430"/>
            <a:ext cx="2079946" cy="18253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82" y="2592603"/>
            <a:ext cx="2217273" cy="2019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60" y="2833664"/>
            <a:ext cx="1922953" cy="15985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89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74986" y="717863"/>
            <a:ext cx="4194955" cy="7843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যক্ষা কী ?</a:t>
            </a:r>
            <a:endParaRPr lang="bn-I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4376" y="5432267"/>
            <a:ext cx="11488581" cy="8783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যক্ষা একটি মারাত্মক সংক্রামক রোগ যা প্রাথমিকভাবে ফুসফুসকে আক্রান্ত করে।</a:t>
            </a: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77" y="1785378"/>
            <a:ext cx="5210175" cy="3457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6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607173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 রোগের জীবাণু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2678807"/>
            <a:ext cx="3200311" cy="224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37" y="2678808"/>
            <a:ext cx="3209925" cy="224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368121" y="5114298"/>
            <a:ext cx="10998558" cy="15583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 রোগের জীবাণু কিভাবে ছড়ায় ?</a:t>
            </a: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3977" y="2688510"/>
            <a:ext cx="6272011" cy="30297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বাতাসের মাধ্যমে যক্ষা রোগের জীবাণু ছড়ায়।</a:t>
            </a:r>
          </a:p>
          <a:p>
            <a:r>
              <a:rPr lang="bn-IN" sz="36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যক্ষা রোগে আক্রান্ত ব্যক্তির হাঁচি বা কাশির মাধ্যমে রোগের জীবাণু  বাতাসে গিয়ে মিশে এবং রোগের সংক্রমণ ঘটায়।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480400"/>
            <a:ext cx="4928181" cy="308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/>
              </a:rPr>
              <a:t>রোগ নির্ণয়ঃ</a:t>
            </a:r>
            <a:endParaRPr lang="en-US" sz="66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24016" y="2420470"/>
            <a:ext cx="6476998" cy="32676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ত্বকের পরীক্ষা</a:t>
            </a:r>
          </a:p>
          <a:p>
            <a:pPr algn="ctr"/>
            <a:r>
              <a:rPr lang="bn-IN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রক্তের পরীক্ষা</a:t>
            </a:r>
          </a:p>
          <a:p>
            <a:pPr algn="ctr"/>
            <a:r>
              <a:rPr lang="bn-IN" sz="6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কফ পরীক্ষা</a:t>
            </a:r>
          </a:p>
        </p:txBody>
      </p:sp>
    </p:spTree>
    <p:extLst>
      <p:ext uri="{BB962C8B-B14F-4D97-AF65-F5344CB8AC3E}">
        <p14:creationId xmlns:p14="http://schemas.microsoft.com/office/powerpoint/2010/main" val="373348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5400" b="1" smtClean="0"/>
              <a:t>অন্যান্য পরীক্ষাঃ</a:t>
            </a:r>
            <a:br>
              <a:rPr lang="bn-IN" sz="5400" b="1" smtClean="0"/>
            </a:b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429555"/>
            <a:ext cx="10394707" cy="39321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বুকের এক্স-রে পরীক্ষা অথবা সিটি স্ক্যান</a:t>
            </a:r>
          </a:p>
          <a:p>
            <a:pPr>
              <a:lnSpc>
                <a:spcPct val="170000"/>
              </a:lnSpc>
            </a:pP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কালচার টেস্ট</a:t>
            </a:r>
          </a:p>
          <a:p>
            <a:pPr>
              <a:lnSpc>
                <a:spcPct val="170000"/>
              </a:lnSpc>
            </a:pPr>
            <a:r>
              <a:rPr lang="bn-IN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পরীক্ষার ফল নেতিবাচক হলেও অনেক সময় যক্ষার সংক্রমণ হতে পারে।</a:t>
            </a:r>
          </a:p>
          <a:p>
            <a:pPr>
              <a:lnSpc>
                <a:spcPct val="170000"/>
              </a:lnSpc>
            </a:pP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যক্ষার সংক্রমণের ৮-১০ সপ্তাহ পরে তা ত্বকের পরীক্ষায় ধরা পড়ে। তার আগে পরীক্ষা করলে ধরা নাও পড়তে পা</a:t>
            </a:r>
            <a:r>
              <a:rPr lang="bn-BD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রে।</a:t>
            </a:r>
            <a:endParaRPr lang="bn-IN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6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56" y="1840100"/>
            <a:ext cx="338137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251678" y="382385"/>
            <a:ext cx="10178322" cy="4456238"/>
            <a:chOff x="1251678" y="382385"/>
            <a:chExt cx="10178322" cy="4456238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1251678" y="382385"/>
              <a:ext cx="10178322" cy="10295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4800" b="1" dirty="0" smtClean="0">
                  <a:solidFill>
                    <a:srgbClr val="FF0000"/>
                  </a:solidFill>
                  <a:latin typeface="NikoshBAN"/>
                </a:rPr>
                <a:t>অস্বাভাবিকভাবে ওজন হ্রাস পাওয়া</a:t>
              </a:r>
              <a:endParaRPr lang="bn-IN" sz="4800" b="1" dirty="0">
                <a:solidFill>
                  <a:srgbClr val="FF0000"/>
                </a:solidFill>
                <a:latin typeface="NikoshBAN"/>
              </a:endParaRPr>
            </a:p>
          </p:txBody>
        </p:sp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2916" y="2472745"/>
              <a:ext cx="3240536" cy="236587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094012" y="595707"/>
            <a:ext cx="8897565" cy="5408350"/>
            <a:chOff x="2094012" y="595707"/>
            <a:chExt cx="8897565" cy="540835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094012" y="595707"/>
              <a:ext cx="8897565" cy="156071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5400" dirty="0" smtClean="0"/>
                <a:t>সাধারনত তিন সপ্তাহের বেশি সময় ধরে কাশি</a:t>
              </a:r>
              <a:br>
                <a:rPr lang="bn-IN" sz="5400" dirty="0" smtClean="0"/>
              </a:br>
              <a:endParaRPr lang="en-US" sz="5400" dirty="0"/>
            </a:p>
          </p:txBody>
        </p:sp>
        <p:pic>
          <p:nvPicPr>
            <p:cNvPr id="8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217" y="2584582"/>
              <a:ext cx="2809875" cy="34194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2806706" y="568345"/>
            <a:ext cx="8897565" cy="5395836"/>
            <a:chOff x="2806706" y="568345"/>
            <a:chExt cx="8897565" cy="5395836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2806706" y="568345"/>
              <a:ext cx="8897565" cy="1560716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dirty="0" smtClean="0"/>
                <a:t>কাশির সঙ্গে কফ এবং রক্ত আসলে</a:t>
              </a:r>
              <a:br>
                <a:rPr lang="bn-IN" dirty="0" smtClean="0"/>
              </a:br>
              <a:endParaRPr lang="en-US" dirty="0"/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354" y="2373256"/>
              <a:ext cx="4352925" cy="3590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1033118" y="897163"/>
            <a:ext cx="10396882" cy="4985178"/>
            <a:chOff x="685801" y="338067"/>
            <a:chExt cx="10396882" cy="4985178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685801" y="338067"/>
              <a:ext cx="10396882" cy="1151965"/>
            </a:xfrm>
            <a:prstGeom prst="rect">
              <a:avLst/>
            </a:prstGeom>
          </p:spPr>
          <p:txBody>
            <a:bodyPr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50000"/>
                </a:lnSpc>
              </a:pP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রাতে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ঘাম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বিকেলে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জ্বর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আ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সে।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দেহের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তাপমাত্রা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খুব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বেশি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বাড়ে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না।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Content Placeholder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12" y="2018070"/>
              <a:ext cx="4200525" cy="33051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Group 17"/>
          <p:cNvGrpSpPr/>
          <p:nvPr/>
        </p:nvGrpSpPr>
        <p:grpSpPr>
          <a:xfrm>
            <a:off x="2806706" y="568345"/>
            <a:ext cx="8897565" cy="4979488"/>
            <a:chOff x="2806706" y="568345"/>
            <a:chExt cx="8897565" cy="4979488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2806706" y="568345"/>
              <a:ext cx="8897565" cy="1560716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66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বুকে ও পিঠে ব্যথা হয় ।</a:t>
              </a:r>
              <a:endPara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7" name="Content Placeholder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675" y="2042633"/>
              <a:ext cx="3676650" cy="3505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838199" y="180304"/>
            <a:ext cx="11177789" cy="5704849"/>
            <a:chOff x="838199" y="180304"/>
            <a:chExt cx="11177789" cy="5704849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838199" y="180304"/>
              <a:ext cx="11177789" cy="2099257"/>
            </a:xfrm>
            <a:prstGeom prst="rect">
              <a:avLst/>
            </a:prstGeom>
          </p:spPr>
          <p:txBody>
            <a:bodyPr>
              <a:normAutofit fontScale="8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mtClean="0"/>
                <a:t>অন্ত্র ও খাদ্যনালীর যক্ষ্মার লক্ষণগুলো হল পেটফাঁপা, পেটব্যথা, ক্ষুধামন্দা, বদহজম, পেটের মধ্যে বুটবাট শব্দ হওয়া আবার কখনও কখনও পাতলা পায়খানা, খাবারে অরুচি ইত্যাদি।</a:t>
              </a:r>
              <a:br>
                <a:rPr lang="bn-IN" smtClean="0"/>
              </a:br>
              <a:endParaRPr lang="en-US" dirty="0"/>
            </a:p>
          </p:txBody>
        </p:sp>
        <p:pic>
          <p:nvPicPr>
            <p:cNvPr id="20" name="Content Placeholder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9125" y="2859110"/>
              <a:ext cx="3562153" cy="30260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18573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0058" y="2139787"/>
            <a:ext cx="7740371" cy="10337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0635" y="2568388"/>
            <a:ext cx="35445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00FF00"/>
                </a:solidFill>
                <a:latin typeface="NikoshBAN"/>
              </a:rPr>
              <a:t>প্রতিকার</a:t>
            </a:r>
            <a:endParaRPr lang="en-US" sz="6600" b="1" dirty="0">
              <a:solidFill>
                <a:srgbClr val="00FF00"/>
              </a:solidFill>
              <a:latin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4546" y="622705"/>
            <a:ext cx="11912958" cy="5623549"/>
            <a:chOff x="154546" y="622705"/>
            <a:chExt cx="11912958" cy="5623549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54546" y="622705"/>
              <a:ext cx="11912958" cy="1325563"/>
            </a:xfrm>
            <a:prstGeom prst="rect">
              <a:avLst/>
            </a:prstGeom>
          </p:spPr>
          <p:txBody>
            <a:bodyPr>
              <a:normAutofit fontScale="8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dirty="0" smtClean="0">
                  <a:latin typeface="NikoshBAN"/>
                </a:rPr>
                <a:t>এজন্য ডাক্তারের পরামর্শ অনুযায়ী রোগের ধরণ, মাত্রা এবং রুগীর বয়স অনুসারে ঔষধের কোর্স সম্পূর্ণ করতে হবে।</a:t>
              </a:r>
              <a:endParaRPr lang="en-US" dirty="0">
                <a:latin typeface="NikoshBAN"/>
              </a:endParaRPr>
            </a:p>
          </p:txBody>
        </p:sp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967" y="2296516"/>
              <a:ext cx="4583186" cy="39497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685801" y="286554"/>
            <a:ext cx="10396882" cy="5193661"/>
            <a:chOff x="685801" y="286554"/>
            <a:chExt cx="10396882" cy="519366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685801" y="286554"/>
              <a:ext cx="10396882" cy="1151965"/>
            </a:xfrm>
            <a:prstGeom prst="rect">
              <a:avLst/>
            </a:prstGeom>
          </p:spPr>
          <p:txBody>
            <a:bodyPr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dirty="0" smtClean="0"/>
                <a:t>প্রয়োজনে রোগীকে হাসপাতালে বা স্যানাটোরিয়ামে পাঠানো</a:t>
              </a:r>
              <a:endParaRPr lang="en-US" dirty="0"/>
            </a:p>
          </p:txBody>
        </p:sp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459" y="1517815"/>
              <a:ext cx="4200525" cy="3962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1907048" y="622705"/>
            <a:ext cx="8911687" cy="4719549"/>
            <a:chOff x="1907048" y="622705"/>
            <a:chExt cx="8911687" cy="4719549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07048" y="622705"/>
              <a:ext cx="8911687" cy="94343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40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রোগীকে পুষ্টিকর খাবার দিতে হবে।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459" y="1903595"/>
              <a:ext cx="6254568" cy="343865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66670" y="365125"/>
            <a:ext cx="10787130" cy="5863354"/>
            <a:chOff x="566670" y="365125"/>
            <a:chExt cx="10787130" cy="5863354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566670" y="365125"/>
              <a:ext cx="10787130" cy="13255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bn-IN" sz="3200" smtClean="0"/>
                <a:t>যেখানে সেখানে থুথু না ফেলা।</a:t>
              </a:r>
              <a:br>
                <a:rPr lang="bn-IN" sz="3200" smtClean="0"/>
              </a:br>
              <a:r>
                <a:rPr lang="bn-IN" sz="3200" smtClean="0"/>
                <a:t>রোগীর কফ, থুথু নির্দিষ্ট পাত্রে ফেলে তা মাটিতে পুঁতে ফেলা।</a:t>
              </a:r>
              <a:br>
                <a:rPr lang="bn-IN" sz="3200" smtClean="0"/>
              </a:br>
              <a:endParaRPr lang="en-US" sz="3200" dirty="0"/>
            </a:p>
          </p:txBody>
        </p:sp>
        <p:pic>
          <p:nvPicPr>
            <p:cNvPr id="15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9167" y="2228045"/>
              <a:ext cx="3222038" cy="40004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913775" y="618517"/>
            <a:ext cx="10364451" cy="4740962"/>
            <a:chOff x="913775" y="618517"/>
            <a:chExt cx="10364451" cy="4740962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913775" y="618517"/>
              <a:ext cx="10364451" cy="159617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3200" smtClean="0"/>
                <a:t>ডাক্তারের পরামর্শ ছাড়া কোনো অবস্থায়ই ঔষধ বন্ধ না করা।</a:t>
              </a:r>
              <a:endParaRPr lang="en-US" sz="3200" dirty="0"/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19" y="2540079"/>
              <a:ext cx="2228850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21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4256" y="2596897"/>
            <a:ext cx="396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2012_Dhan Khet (Paddy Field)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180" y="401663"/>
            <a:ext cx="10895308" cy="60779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8260" y="401663"/>
            <a:ext cx="78967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অনলাইন স্কুল ক্লাসে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স্বাগতম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14559" y="483493"/>
            <a:ext cx="10515600" cy="13255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600" dirty="0" smtClean="0"/>
              <a:t>প্রতিরোধঃ</a:t>
            </a:r>
            <a:endParaRPr lang="en-US" sz="6600" dirty="0"/>
          </a:p>
        </p:txBody>
      </p:sp>
      <p:grpSp>
        <p:nvGrpSpPr>
          <p:cNvPr id="9" name="Group 8"/>
          <p:cNvGrpSpPr/>
          <p:nvPr/>
        </p:nvGrpSpPr>
        <p:grpSpPr>
          <a:xfrm>
            <a:off x="437882" y="2168563"/>
            <a:ext cx="10915918" cy="4013296"/>
            <a:chOff x="437882" y="2168563"/>
            <a:chExt cx="10915918" cy="4013296"/>
          </a:xfrm>
        </p:grpSpPr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119" y="2168563"/>
              <a:ext cx="3914775" cy="2447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8" name="Round Single Corner Rectangle 7"/>
            <p:cNvSpPr/>
            <p:nvPr/>
          </p:nvSpPr>
          <p:spPr>
            <a:xfrm>
              <a:off x="437882" y="5190186"/>
              <a:ext cx="10915918" cy="991673"/>
            </a:xfrm>
            <a:prstGeom prst="round1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85800" indent="-685800" algn="ctr">
                <a:buFont typeface="Wingdings" panose="05000000000000000000" pitchFamily="2" charset="2"/>
                <a:buChar char="v"/>
              </a:pPr>
              <a:r>
                <a:rPr lang="bn-IN" sz="3600" dirty="0">
                  <a:solidFill>
                    <a:srgbClr val="FF0000"/>
                  </a:solidFill>
                </a:rPr>
                <a:t>জন্মের পর পর প্রত্যেক শিশুকে বিসিজি টিকা দেয়া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56187" y="2344593"/>
            <a:ext cx="10740113" cy="2192060"/>
            <a:chOff x="371007" y="3721560"/>
            <a:chExt cx="8403236" cy="219206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353557" y="4563517"/>
              <a:ext cx="6742181" cy="853440"/>
            </a:xfrm>
            <a:prstGeom prst="rect">
              <a:avLst/>
            </a:prstGeom>
            <a:noFill/>
            <a:ln w="92075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" indent="0" algn="ctr">
                <a:buNone/>
              </a:pPr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প্র: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ফুসফুস </a:t>
              </a:r>
              <a:r>
                <a:rPr lang="bn-BD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কিভাবে </a:t>
              </a:r>
              <a:r>
                <a:rPr lang="bn-BD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 রাখা যায় </a:t>
              </a:r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71007" y="3721560"/>
              <a:ext cx="8403236" cy="2192060"/>
            </a:xfrm>
            <a:prstGeom prst="ellipse">
              <a:avLst/>
            </a:prstGeom>
            <a:noFill/>
            <a:ln w="149225" cmpd="thickThin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Left-Right Arrow 8"/>
          <p:cNvSpPr/>
          <p:nvPr/>
        </p:nvSpPr>
        <p:spPr>
          <a:xfrm>
            <a:off x="3502070" y="235969"/>
            <a:ext cx="5123097" cy="1583414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বাড়ীর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14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486697"/>
            <a:ext cx="10586393" cy="6002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0148" y="721828"/>
            <a:ext cx="4611056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  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876" y="117984"/>
            <a:ext cx="11989548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47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247576" y="327749"/>
            <a:ext cx="5686516" cy="137480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n w="11430"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946B99-1B19-4E5B-BC6F-17314256DC09}"/>
              </a:ext>
            </a:extLst>
          </p:cNvPr>
          <p:cNvGrpSpPr/>
          <p:nvPr/>
        </p:nvGrpSpPr>
        <p:grpSpPr>
          <a:xfrm>
            <a:off x="6520118" y="2521301"/>
            <a:ext cx="5060738" cy="3680275"/>
            <a:chOff x="6623735" y="1257894"/>
            <a:chExt cx="4842556" cy="49692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5D7EE4-68AA-41E7-A6C6-388E349EE35F}"/>
                </a:ext>
              </a:extLst>
            </p:cNvPr>
            <p:cNvSpPr/>
            <p:nvPr/>
          </p:nvSpPr>
          <p:spPr>
            <a:xfrm>
              <a:off x="6836396" y="2212487"/>
              <a:ext cx="4629895" cy="3864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শ্রেণিঃ ৯ম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জীববিজ্ঞান</a:t>
              </a:r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অধ্যায়ঃ ৭</a:t>
              </a:r>
              <a:r>
                <a:rPr lang="en-US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২০ মিনিট</a:t>
              </a:r>
            </a:p>
            <a:p>
              <a:pPr algn="ctr"/>
              <a:r>
                <a:rPr lang="bn-BD" sz="3600" b="1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তারিখঃ ২১-০৬-২০২০  </a:t>
              </a:r>
              <a:endPara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337907F-97D1-46CB-9A4C-DD60E7B8BFB8}"/>
                </a:ext>
              </a:extLst>
            </p:cNvPr>
            <p:cNvSpPr/>
            <p:nvPr/>
          </p:nvSpPr>
          <p:spPr>
            <a:xfrm>
              <a:off x="6623735" y="1257894"/>
              <a:ext cx="4842556" cy="496926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4949" y="1857214"/>
            <a:ext cx="5161678" cy="4745384"/>
            <a:chOff x="464949" y="1857214"/>
            <a:chExt cx="5161678" cy="474538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BF278E-3E33-446A-BC99-30B91F1DFA13}"/>
                </a:ext>
              </a:extLst>
            </p:cNvPr>
            <p:cNvGrpSpPr/>
            <p:nvPr/>
          </p:nvGrpSpPr>
          <p:grpSpPr>
            <a:xfrm>
              <a:off x="464949" y="1857214"/>
              <a:ext cx="5161678" cy="4745384"/>
              <a:chOff x="899891" y="1257893"/>
              <a:chExt cx="4804228" cy="496926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8827B8-727C-43B5-AB1E-239CF5E9675A}"/>
                  </a:ext>
                </a:extLst>
              </p:cNvPr>
              <p:cNvSpPr/>
              <p:nvPr/>
            </p:nvSpPr>
            <p:spPr>
              <a:xfrm>
                <a:off x="899891" y="3217256"/>
                <a:ext cx="4640943" cy="2932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 </a:t>
                </a:r>
                <a:r>
                  <a:rPr lang="bn-BD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মিজানুর রহমান</a:t>
                </a:r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</a:t>
                </a:r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রী</a:t>
                </a:r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</a:t>
                </a:r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bn-BD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</a:t>
                </a:r>
                <a:r>
                  <a:rPr lang="bn-I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শ্যামপুর ইসলামিয়া দাখিল মাদরাসা</a:t>
                </a:r>
                <a:endParaRPr lang="bn-IN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আলমডাঙ্গা,চুয়াডাঙ্গা</a:t>
                </a:r>
              </a:p>
              <a:p>
                <a:pPr algn="ctr"/>
                <a:r>
                  <a:rPr lang="bn-BD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জেলা অ্যাম্বাসেডর চুয়াডাঙ্গা</a:t>
                </a:r>
                <a:endParaRPr lang="bn-BD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মোবাইলঃ ০১</a:t>
                </a:r>
                <a:r>
                  <a:rPr lang="bn-BD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৭৩৬-৫৬৯৯১২</a:t>
                </a:r>
              </a:p>
              <a:p>
                <a:pPr algn="ctr"/>
                <a:r>
                  <a:rPr lang="bn-BD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ইমেইল</a:t>
                </a:r>
                <a:r>
                  <a:rPr lang="bn-BD" sz="2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bn-BD" sz="2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mizan1017@gmail.com</a:t>
                </a:r>
                <a:endParaRPr lang="en-US" sz="2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ounded Rectangle 6">
                <a:extLst>
                  <a:ext uri="{FF2B5EF4-FFF2-40B4-BE49-F238E27FC236}">
                    <a16:creationId xmlns:a16="http://schemas.microsoft.com/office/drawing/2014/main" id="{63B573DC-30C7-45FF-95F3-DE5CC598738D}"/>
                  </a:ext>
                </a:extLst>
              </p:cNvPr>
              <p:cNvSpPr/>
              <p:nvPr/>
            </p:nvSpPr>
            <p:spPr>
              <a:xfrm>
                <a:off x="899891" y="1257893"/>
                <a:ext cx="4804228" cy="4969269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254" y="1925280"/>
              <a:ext cx="1518833" cy="183401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Rectangle 12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31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7804" y="438377"/>
            <a:ext cx="8229600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/>
              <a:t>    </a:t>
            </a:r>
            <a:r>
              <a:rPr lang="en-US" sz="3600" dirty="0" err="1" smtClean="0">
                <a:latin typeface="NikoshBAN" panose="0200000000000000000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1590675"/>
            <a:ext cx="6534150" cy="3676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6316" y="5419349"/>
            <a:ext cx="487257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করোনা ভাইরাস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438682"/>
            <a:ext cx="6910251" cy="3828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6316" y="5419318"/>
            <a:ext cx="4872576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68827" y="2999514"/>
            <a:ext cx="8933410" cy="1004439"/>
          </a:xfrm>
          <a:prstGeom prst="rect">
            <a:avLst/>
          </a:prstGeom>
        </p:spPr>
        <p:txBody>
          <a:bodyPr>
            <a:prstTxWarp prst="textInflate">
              <a:avLst>
                <a:gd name="adj" fmla="val 20000"/>
              </a:avLst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যক্ষা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46513" y="2549201"/>
            <a:ext cx="10284230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3776" y="1924571"/>
            <a:ext cx="11503152" cy="43704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 ও যক্ষা সম্পর্কে বলতে পারবে।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নিউমোনিয়ার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যক্ষা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 কারন ও লক্ষণ   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লিখতে পারবে।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 ও যক্ষা রোগের প্রতিকার ও প্রতিরোধ </a:t>
            </a:r>
          </a:p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ব্যাখ্যা করতে পারবে।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08252" y="251856"/>
            <a:ext cx="8175119" cy="1274792"/>
            <a:chOff x="1621732" y="307276"/>
            <a:chExt cx="6288553" cy="1274792"/>
          </a:xfrm>
        </p:grpSpPr>
        <p:sp>
          <p:nvSpPr>
            <p:cNvPr id="4" name="7-Point Star 3"/>
            <p:cNvSpPr/>
            <p:nvPr/>
          </p:nvSpPr>
          <p:spPr>
            <a:xfrm flipV="1">
              <a:off x="1621732" y="307276"/>
              <a:ext cx="6288553" cy="1274792"/>
            </a:xfrm>
            <a:prstGeom prst="star7">
              <a:avLst/>
            </a:prstGeom>
            <a:solidFill>
              <a:srgbClr val="0070C0"/>
            </a:solidFill>
            <a:ln w="57150">
              <a:solidFill>
                <a:schemeClr val="tx2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7190" y="492260"/>
              <a:ext cx="2725367" cy="1015663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8488" y="123986"/>
            <a:ext cx="11964692" cy="6633275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1286" y="5094302"/>
            <a:ext cx="11031446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নিউমোনিয়া ব্যাকটেরিয়া ঘটিত রোগ। নিউমোকক্কাস (</a:t>
            </a:r>
            <a:r>
              <a:rPr lang="bn-BD" sz="3600" dirty="0" smtClean="0">
                <a:latin typeface="Times New Roman" panose="02020603050405020304" pitchFamily="18" charset="0"/>
                <a:cs typeface="NikoshBAN" pitchFamily="2" charset="0"/>
              </a:rPr>
              <a:t>Pneumococcus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নামক ব্যাকটেরিয়া এ রোগের অন্যতম কারন।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078" y="1060276"/>
            <a:ext cx="4872576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নিউমোনিয়ার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কারণ: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9" y="1995724"/>
            <a:ext cx="5869858" cy="29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314" y="481045"/>
            <a:ext cx="6335218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নিউমোনিয়ার আরও কারণ: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9366" y="449451"/>
            <a:ext cx="8289872" cy="5840594"/>
          </a:xfrm>
          <a:prstGeom prst="rect">
            <a:avLst/>
          </a:prstGeom>
          <a:noFill/>
        </p:spPr>
      </p:sp>
      <p:sp>
        <p:nvSpPr>
          <p:cNvPr id="21" name="Freeform 20"/>
          <p:cNvSpPr/>
          <p:nvPr/>
        </p:nvSpPr>
        <p:spPr>
          <a:xfrm>
            <a:off x="6496970" y="810448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</a:rPr>
              <a:t>বিভিন্ন ধরনের ব্যাকটেরিয়া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8531256" y="4327384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</a:rPr>
              <a:t> ভাইরাস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48797" y="2800137"/>
            <a:ext cx="2581074" cy="2222215"/>
            <a:chOff x="5948797" y="2800137"/>
            <a:chExt cx="2581074" cy="2222215"/>
          </a:xfrm>
          <a:solidFill>
            <a:srgbClr val="0070C0"/>
          </a:solidFill>
        </p:grpSpPr>
        <p:sp>
          <p:nvSpPr>
            <p:cNvPr id="19" name="Freeform 18"/>
            <p:cNvSpPr/>
            <p:nvPr/>
          </p:nvSpPr>
          <p:spPr>
            <a:xfrm>
              <a:off x="6333191" y="3128382"/>
              <a:ext cx="2063800" cy="1882221"/>
            </a:xfrm>
            <a:custGeom>
              <a:avLst/>
              <a:gdLst>
                <a:gd name="connsiteX0" fmla="*/ 0 w 1882221"/>
                <a:gd name="connsiteY0" fmla="*/ 941111 h 1882221"/>
                <a:gd name="connsiteX1" fmla="*/ 941111 w 1882221"/>
                <a:gd name="connsiteY1" fmla="*/ 0 h 1882221"/>
                <a:gd name="connsiteX2" fmla="*/ 1882222 w 1882221"/>
                <a:gd name="connsiteY2" fmla="*/ 941111 h 1882221"/>
                <a:gd name="connsiteX3" fmla="*/ 941111 w 1882221"/>
                <a:gd name="connsiteY3" fmla="*/ 1882222 h 1882221"/>
                <a:gd name="connsiteX4" fmla="*/ 0 w 1882221"/>
                <a:gd name="connsiteY4" fmla="*/ 941111 h 188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221" h="1882221">
                  <a:moveTo>
                    <a:pt x="0" y="941111"/>
                  </a:moveTo>
                  <a:cubicBezTo>
                    <a:pt x="0" y="421350"/>
                    <a:pt x="421350" y="0"/>
                    <a:pt x="941111" y="0"/>
                  </a:cubicBezTo>
                  <a:cubicBezTo>
                    <a:pt x="1460872" y="0"/>
                    <a:pt x="1882222" y="421350"/>
                    <a:pt x="1882222" y="941111"/>
                  </a:cubicBezTo>
                  <a:cubicBezTo>
                    <a:pt x="1882222" y="1460872"/>
                    <a:pt x="1460872" y="1882222"/>
                    <a:pt x="941111" y="1882222"/>
                  </a:cubicBezTo>
                  <a:cubicBezTo>
                    <a:pt x="421350" y="1882222"/>
                    <a:pt x="0" y="1460872"/>
                    <a:pt x="0" y="941111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965" tIns="295965" rIns="295965" bIns="29596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/>
                <a:t>নিউমোনিয়ার কারন</a:t>
              </a:r>
              <a:endParaRPr lang="en-US" sz="2000" kern="1200" dirty="0"/>
            </a:p>
          </p:txBody>
        </p:sp>
        <p:sp>
          <p:nvSpPr>
            <p:cNvPr id="20" name="Freeform 19"/>
            <p:cNvSpPr/>
            <p:nvPr/>
          </p:nvSpPr>
          <p:spPr>
            <a:xfrm rot="16442500">
              <a:off x="7238729" y="2597154"/>
              <a:ext cx="233990" cy="639955"/>
            </a:xfrm>
            <a:custGeom>
              <a:avLst/>
              <a:gdLst>
                <a:gd name="connsiteX0" fmla="*/ 0 w 233990"/>
                <a:gd name="connsiteY0" fmla="*/ 127991 h 639955"/>
                <a:gd name="connsiteX1" fmla="*/ 116995 w 233990"/>
                <a:gd name="connsiteY1" fmla="*/ 127991 h 639955"/>
                <a:gd name="connsiteX2" fmla="*/ 116995 w 233990"/>
                <a:gd name="connsiteY2" fmla="*/ 0 h 639955"/>
                <a:gd name="connsiteX3" fmla="*/ 233990 w 233990"/>
                <a:gd name="connsiteY3" fmla="*/ 319978 h 639955"/>
                <a:gd name="connsiteX4" fmla="*/ 116995 w 233990"/>
                <a:gd name="connsiteY4" fmla="*/ 639955 h 639955"/>
                <a:gd name="connsiteX5" fmla="*/ 116995 w 233990"/>
                <a:gd name="connsiteY5" fmla="*/ 511964 h 639955"/>
                <a:gd name="connsiteX6" fmla="*/ 0 w 233990"/>
                <a:gd name="connsiteY6" fmla="*/ 511964 h 639955"/>
                <a:gd name="connsiteX7" fmla="*/ 0 w 233990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90" h="639955">
                  <a:moveTo>
                    <a:pt x="0" y="127991"/>
                  </a:moveTo>
                  <a:lnTo>
                    <a:pt x="116995" y="127991"/>
                  </a:lnTo>
                  <a:lnTo>
                    <a:pt x="116995" y="0"/>
                  </a:lnTo>
                  <a:lnTo>
                    <a:pt x="233990" y="319978"/>
                  </a:lnTo>
                  <a:lnTo>
                    <a:pt x="116995" y="639955"/>
                  </a:lnTo>
                  <a:lnTo>
                    <a:pt x="116995" y="511964"/>
                  </a:lnTo>
                  <a:lnTo>
                    <a:pt x="0" y="511964"/>
                  </a:lnTo>
                  <a:lnTo>
                    <a:pt x="0" y="127991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990" rIns="70197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  <p:sp>
          <p:nvSpPr>
            <p:cNvPr id="22" name="Freeform 21"/>
            <p:cNvSpPr/>
            <p:nvPr/>
          </p:nvSpPr>
          <p:spPr>
            <a:xfrm rot="1716697">
              <a:off x="8200426" y="4344552"/>
              <a:ext cx="329445" cy="639955"/>
            </a:xfrm>
            <a:custGeom>
              <a:avLst/>
              <a:gdLst>
                <a:gd name="connsiteX0" fmla="*/ 0 w 329445"/>
                <a:gd name="connsiteY0" fmla="*/ 127991 h 639955"/>
                <a:gd name="connsiteX1" fmla="*/ 164723 w 329445"/>
                <a:gd name="connsiteY1" fmla="*/ 127991 h 639955"/>
                <a:gd name="connsiteX2" fmla="*/ 164723 w 329445"/>
                <a:gd name="connsiteY2" fmla="*/ 0 h 639955"/>
                <a:gd name="connsiteX3" fmla="*/ 329445 w 329445"/>
                <a:gd name="connsiteY3" fmla="*/ 319978 h 639955"/>
                <a:gd name="connsiteX4" fmla="*/ 164723 w 329445"/>
                <a:gd name="connsiteY4" fmla="*/ 639955 h 639955"/>
                <a:gd name="connsiteX5" fmla="*/ 164723 w 329445"/>
                <a:gd name="connsiteY5" fmla="*/ 511964 h 639955"/>
                <a:gd name="connsiteX6" fmla="*/ 0 w 329445"/>
                <a:gd name="connsiteY6" fmla="*/ 511964 h 639955"/>
                <a:gd name="connsiteX7" fmla="*/ 0 w 329445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9445" h="639955">
                  <a:moveTo>
                    <a:pt x="0" y="127991"/>
                  </a:moveTo>
                  <a:lnTo>
                    <a:pt x="164723" y="127991"/>
                  </a:lnTo>
                  <a:lnTo>
                    <a:pt x="164723" y="0"/>
                  </a:lnTo>
                  <a:lnTo>
                    <a:pt x="329445" y="319978"/>
                  </a:lnTo>
                  <a:lnTo>
                    <a:pt x="164723" y="639955"/>
                  </a:lnTo>
                  <a:lnTo>
                    <a:pt x="164723" y="511964"/>
                  </a:lnTo>
                  <a:lnTo>
                    <a:pt x="0" y="511964"/>
                  </a:lnTo>
                  <a:lnTo>
                    <a:pt x="0" y="127991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27990" rIns="98833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  <p:sp>
          <p:nvSpPr>
            <p:cNvPr id="24" name="Freeform 23"/>
            <p:cNvSpPr/>
            <p:nvPr/>
          </p:nvSpPr>
          <p:spPr>
            <a:xfrm rot="19846685">
              <a:off x="5948797" y="4382397"/>
              <a:ext cx="388226" cy="639955"/>
            </a:xfrm>
            <a:custGeom>
              <a:avLst/>
              <a:gdLst>
                <a:gd name="connsiteX0" fmla="*/ 0 w 388225"/>
                <a:gd name="connsiteY0" fmla="*/ 127991 h 639955"/>
                <a:gd name="connsiteX1" fmla="*/ 194113 w 388225"/>
                <a:gd name="connsiteY1" fmla="*/ 127991 h 639955"/>
                <a:gd name="connsiteX2" fmla="*/ 194113 w 388225"/>
                <a:gd name="connsiteY2" fmla="*/ 0 h 639955"/>
                <a:gd name="connsiteX3" fmla="*/ 388225 w 388225"/>
                <a:gd name="connsiteY3" fmla="*/ 319978 h 639955"/>
                <a:gd name="connsiteX4" fmla="*/ 194113 w 388225"/>
                <a:gd name="connsiteY4" fmla="*/ 639955 h 639955"/>
                <a:gd name="connsiteX5" fmla="*/ 194113 w 388225"/>
                <a:gd name="connsiteY5" fmla="*/ 511964 h 639955"/>
                <a:gd name="connsiteX6" fmla="*/ 0 w 388225"/>
                <a:gd name="connsiteY6" fmla="*/ 511964 h 639955"/>
                <a:gd name="connsiteX7" fmla="*/ 0 w 388225"/>
                <a:gd name="connsiteY7" fmla="*/ 127991 h 63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225" h="639955">
                  <a:moveTo>
                    <a:pt x="388225" y="511964"/>
                  </a:moveTo>
                  <a:lnTo>
                    <a:pt x="194112" y="511964"/>
                  </a:lnTo>
                  <a:lnTo>
                    <a:pt x="194112" y="639955"/>
                  </a:lnTo>
                  <a:lnTo>
                    <a:pt x="0" y="319977"/>
                  </a:lnTo>
                  <a:lnTo>
                    <a:pt x="194112" y="0"/>
                  </a:lnTo>
                  <a:lnTo>
                    <a:pt x="194112" y="127991"/>
                  </a:lnTo>
                  <a:lnTo>
                    <a:pt x="388225" y="127991"/>
                  </a:lnTo>
                  <a:lnTo>
                    <a:pt x="388225" y="511964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466" tIns="127990" rIns="1" bIns="12799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4051229" y="4404873"/>
            <a:ext cx="1882221" cy="1882221"/>
          </a:xfrm>
          <a:custGeom>
            <a:avLst/>
            <a:gdLst>
              <a:gd name="connsiteX0" fmla="*/ 0 w 1882221"/>
              <a:gd name="connsiteY0" fmla="*/ 941111 h 1882221"/>
              <a:gd name="connsiteX1" fmla="*/ 941111 w 1882221"/>
              <a:gd name="connsiteY1" fmla="*/ 0 h 1882221"/>
              <a:gd name="connsiteX2" fmla="*/ 1882222 w 1882221"/>
              <a:gd name="connsiteY2" fmla="*/ 941111 h 1882221"/>
              <a:gd name="connsiteX3" fmla="*/ 941111 w 1882221"/>
              <a:gd name="connsiteY3" fmla="*/ 1882222 h 1882221"/>
              <a:gd name="connsiteX4" fmla="*/ 0 w 1882221"/>
              <a:gd name="connsiteY4" fmla="*/ 941111 h 188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2221" h="1882221">
                <a:moveTo>
                  <a:pt x="0" y="941111"/>
                </a:moveTo>
                <a:cubicBezTo>
                  <a:pt x="0" y="421350"/>
                  <a:pt x="421350" y="0"/>
                  <a:pt x="941111" y="0"/>
                </a:cubicBezTo>
                <a:cubicBezTo>
                  <a:pt x="1460872" y="0"/>
                  <a:pt x="1882222" y="421350"/>
                  <a:pt x="1882222" y="941111"/>
                </a:cubicBezTo>
                <a:cubicBezTo>
                  <a:pt x="1882222" y="1460872"/>
                  <a:pt x="1460872" y="1882222"/>
                  <a:pt x="941111" y="1882222"/>
                </a:cubicBezTo>
                <a:cubicBezTo>
                  <a:pt x="421350" y="1882222"/>
                  <a:pt x="0" y="1460872"/>
                  <a:pt x="0" y="94111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6125" tIns="306125" rIns="306125" bIns="306125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kern="1200" dirty="0" smtClean="0">
                <a:solidFill>
                  <a:schemeClr val="tx1"/>
                </a:solidFill>
              </a:rPr>
              <a:t>ছত্রাক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086" y="4299664"/>
            <a:ext cx="2065632" cy="2048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829" y="4372949"/>
            <a:ext cx="2090861" cy="2048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91" y="840122"/>
            <a:ext cx="2046000" cy="1880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29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488" y="123986"/>
            <a:ext cx="12083512" cy="6734014"/>
          </a:xfrm>
          <a:prstGeom prst="rect">
            <a:avLst/>
          </a:prstGeom>
          <a:noFill/>
          <a:ln w="1905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078" y="1060276"/>
            <a:ext cx="4872576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নিউমোনিয়ার লক্ষণ: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3891" y="681925"/>
            <a:ext cx="8289872" cy="5840594"/>
          </a:xfrm>
          <a:prstGeom prst="rect">
            <a:avLst/>
          </a:prstGeom>
          <a:noFill/>
        </p:spPr>
      </p:sp>
      <p:sp>
        <p:nvSpPr>
          <p:cNvPr id="13" name="Freeform 12"/>
          <p:cNvSpPr/>
          <p:nvPr/>
        </p:nvSpPr>
        <p:spPr>
          <a:xfrm>
            <a:off x="6502041" y="975105"/>
            <a:ext cx="1534112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  <a:blipFill rotWithShape="0"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</a:rPr>
              <a:t>কফ সৃষ্টি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551896" y="2835165"/>
            <a:ext cx="1534112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</a:rPr>
              <a:t>কাশি ও শ্বাসকষ্ট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401770" y="4985291"/>
            <a:ext cx="1534112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>
                <a:solidFill>
                  <a:schemeClr val="tx1"/>
                </a:solidFill>
              </a:rPr>
              <a:t>জ্বর</a:t>
            </a:r>
            <a:endParaRPr lang="en-US" sz="2600" kern="120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940306" y="2597739"/>
            <a:ext cx="2458244" cy="2241225"/>
            <a:chOff x="5940306" y="2597739"/>
            <a:chExt cx="2458244" cy="2241225"/>
          </a:xfrm>
          <a:solidFill>
            <a:srgbClr val="FF0000"/>
          </a:solidFill>
        </p:grpSpPr>
        <p:sp>
          <p:nvSpPr>
            <p:cNvPr id="11" name="Freeform 10"/>
            <p:cNvSpPr/>
            <p:nvPr/>
          </p:nvSpPr>
          <p:spPr>
            <a:xfrm>
              <a:off x="6404179" y="2865869"/>
              <a:ext cx="1631974" cy="1534112"/>
            </a:xfrm>
            <a:custGeom>
              <a:avLst/>
              <a:gdLst>
                <a:gd name="connsiteX0" fmla="*/ 0 w 1534112"/>
                <a:gd name="connsiteY0" fmla="*/ 767056 h 1534112"/>
                <a:gd name="connsiteX1" fmla="*/ 767056 w 1534112"/>
                <a:gd name="connsiteY1" fmla="*/ 0 h 1534112"/>
                <a:gd name="connsiteX2" fmla="*/ 1534112 w 1534112"/>
                <a:gd name="connsiteY2" fmla="*/ 767056 h 1534112"/>
                <a:gd name="connsiteX3" fmla="*/ 767056 w 1534112"/>
                <a:gd name="connsiteY3" fmla="*/ 1534112 h 1534112"/>
                <a:gd name="connsiteX4" fmla="*/ 0 w 1534112"/>
                <a:gd name="connsiteY4" fmla="*/ 767056 h 153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112" h="1534112">
                  <a:moveTo>
                    <a:pt x="0" y="767056"/>
                  </a:moveTo>
                  <a:cubicBezTo>
                    <a:pt x="0" y="343423"/>
                    <a:pt x="343423" y="0"/>
                    <a:pt x="767056" y="0"/>
                  </a:cubicBezTo>
                  <a:cubicBezTo>
                    <a:pt x="1190689" y="0"/>
                    <a:pt x="1534112" y="343423"/>
                    <a:pt x="1534112" y="767056"/>
                  </a:cubicBezTo>
                  <a:cubicBezTo>
                    <a:pt x="1534112" y="1190689"/>
                    <a:pt x="1190689" y="1534112"/>
                    <a:pt x="767056" y="1534112"/>
                  </a:cubicBezTo>
                  <a:cubicBezTo>
                    <a:pt x="343423" y="1534112"/>
                    <a:pt x="0" y="1190689"/>
                    <a:pt x="0" y="767056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986" tIns="244986" rIns="244986" bIns="24498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/>
                <a:t>নিউমোনিয়ার লক্ষণ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16377772">
              <a:off x="7124703" y="2432124"/>
              <a:ext cx="190367" cy="521598"/>
            </a:xfrm>
            <a:custGeom>
              <a:avLst/>
              <a:gdLst>
                <a:gd name="connsiteX0" fmla="*/ 0 w 190367"/>
                <a:gd name="connsiteY0" fmla="*/ 104320 h 521598"/>
                <a:gd name="connsiteX1" fmla="*/ 95184 w 190367"/>
                <a:gd name="connsiteY1" fmla="*/ 104320 h 521598"/>
                <a:gd name="connsiteX2" fmla="*/ 95184 w 190367"/>
                <a:gd name="connsiteY2" fmla="*/ 0 h 521598"/>
                <a:gd name="connsiteX3" fmla="*/ 190367 w 190367"/>
                <a:gd name="connsiteY3" fmla="*/ 260799 h 521598"/>
                <a:gd name="connsiteX4" fmla="*/ 95184 w 190367"/>
                <a:gd name="connsiteY4" fmla="*/ 521598 h 521598"/>
                <a:gd name="connsiteX5" fmla="*/ 95184 w 190367"/>
                <a:gd name="connsiteY5" fmla="*/ 417278 h 521598"/>
                <a:gd name="connsiteX6" fmla="*/ 0 w 190367"/>
                <a:gd name="connsiteY6" fmla="*/ 417278 h 521598"/>
                <a:gd name="connsiteX7" fmla="*/ 0 w 190367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367" h="521598">
                  <a:moveTo>
                    <a:pt x="0" y="104320"/>
                  </a:moveTo>
                  <a:lnTo>
                    <a:pt x="95184" y="104320"/>
                  </a:lnTo>
                  <a:lnTo>
                    <a:pt x="95184" y="0"/>
                  </a:lnTo>
                  <a:lnTo>
                    <a:pt x="190367" y="260799"/>
                  </a:lnTo>
                  <a:lnTo>
                    <a:pt x="95184" y="521598"/>
                  </a:lnTo>
                  <a:lnTo>
                    <a:pt x="95184" y="417278"/>
                  </a:lnTo>
                  <a:lnTo>
                    <a:pt x="0" y="417278"/>
                  </a:lnTo>
                  <a:lnTo>
                    <a:pt x="0" y="10432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04320" rIns="57110" bIns="10431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4" name="Freeform 13"/>
            <p:cNvSpPr/>
            <p:nvPr/>
          </p:nvSpPr>
          <p:spPr>
            <a:xfrm rot="21550857">
              <a:off x="8073223" y="3356906"/>
              <a:ext cx="325327" cy="521598"/>
            </a:xfrm>
            <a:custGeom>
              <a:avLst/>
              <a:gdLst>
                <a:gd name="connsiteX0" fmla="*/ 0 w 325327"/>
                <a:gd name="connsiteY0" fmla="*/ 104320 h 521598"/>
                <a:gd name="connsiteX1" fmla="*/ 162664 w 325327"/>
                <a:gd name="connsiteY1" fmla="*/ 104320 h 521598"/>
                <a:gd name="connsiteX2" fmla="*/ 162664 w 325327"/>
                <a:gd name="connsiteY2" fmla="*/ 0 h 521598"/>
                <a:gd name="connsiteX3" fmla="*/ 325327 w 325327"/>
                <a:gd name="connsiteY3" fmla="*/ 260799 h 521598"/>
                <a:gd name="connsiteX4" fmla="*/ 162664 w 325327"/>
                <a:gd name="connsiteY4" fmla="*/ 521598 h 521598"/>
                <a:gd name="connsiteX5" fmla="*/ 162664 w 325327"/>
                <a:gd name="connsiteY5" fmla="*/ 417278 h 521598"/>
                <a:gd name="connsiteX6" fmla="*/ 0 w 325327"/>
                <a:gd name="connsiteY6" fmla="*/ 417278 h 521598"/>
                <a:gd name="connsiteX7" fmla="*/ 0 w 325327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327" h="521598">
                  <a:moveTo>
                    <a:pt x="0" y="104320"/>
                  </a:moveTo>
                  <a:lnTo>
                    <a:pt x="162664" y="104320"/>
                  </a:lnTo>
                  <a:lnTo>
                    <a:pt x="162664" y="0"/>
                  </a:lnTo>
                  <a:lnTo>
                    <a:pt x="325327" y="260799"/>
                  </a:lnTo>
                  <a:lnTo>
                    <a:pt x="162664" y="521598"/>
                  </a:lnTo>
                  <a:lnTo>
                    <a:pt x="162664" y="417278"/>
                  </a:lnTo>
                  <a:lnTo>
                    <a:pt x="0" y="417278"/>
                  </a:lnTo>
                  <a:lnTo>
                    <a:pt x="0" y="10432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4320" rIns="97597" bIns="104319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6" name="Freeform 15"/>
            <p:cNvSpPr/>
            <p:nvPr/>
          </p:nvSpPr>
          <p:spPr>
            <a:xfrm rot="16203906">
              <a:off x="7014933" y="4423057"/>
              <a:ext cx="310215" cy="521599"/>
            </a:xfrm>
            <a:custGeom>
              <a:avLst/>
              <a:gdLst>
                <a:gd name="connsiteX0" fmla="*/ 0 w 310215"/>
                <a:gd name="connsiteY0" fmla="*/ 104320 h 521598"/>
                <a:gd name="connsiteX1" fmla="*/ 155108 w 310215"/>
                <a:gd name="connsiteY1" fmla="*/ 104320 h 521598"/>
                <a:gd name="connsiteX2" fmla="*/ 155108 w 310215"/>
                <a:gd name="connsiteY2" fmla="*/ 0 h 521598"/>
                <a:gd name="connsiteX3" fmla="*/ 310215 w 310215"/>
                <a:gd name="connsiteY3" fmla="*/ 260799 h 521598"/>
                <a:gd name="connsiteX4" fmla="*/ 155108 w 310215"/>
                <a:gd name="connsiteY4" fmla="*/ 521598 h 521598"/>
                <a:gd name="connsiteX5" fmla="*/ 155108 w 310215"/>
                <a:gd name="connsiteY5" fmla="*/ 417278 h 521598"/>
                <a:gd name="connsiteX6" fmla="*/ 0 w 310215"/>
                <a:gd name="connsiteY6" fmla="*/ 417278 h 521598"/>
                <a:gd name="connsiteX7" fmla="*/ 0 w 310215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15" h="521598">
                  <a:moveTo>
                    <a:pt x="310215" y="417278"/>
                  </a:moveTo>
                  <a:lnTo>
                    <a:pt x="155107" y="417278"/>
                  </a:lnTo>
                  <a:lnTo>
                    <a:pt x="155107" y="521598"/>
                  </a:lnTo>
                  <a:lnTo>
                    <a:pt x="0" y="260799"/>
                  </a:lnTo>
                  <a:lnTo>
                    <a:pt x="155107" y="0"/>
                  </a:lnTo>
                  <a:lnTo>
                    <a:pt x="155107" y="104320"/>
                  </a:lnTo>
                  <a:lnTo>
                    <a:pt x="310215" y="104320"/>
                  </a:lnTo>
                  <a:lnTo>
                    <a:pt x="310215" y="417278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62" tIns="104320" rIns="1" bIns="1043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  <p:sp>
          <p:nvSpPr>
            <p:cNvPr id="18" name="Freeform 17"/>
            <p:cNvSpPr/>
            <p:nvPr/>
          </p:nvSpPr>
          <p:spPr>
            <a:xfrm rot="49033">
              <a:off x="5940306" y="3356906"/>
              <a:ext cx="327880" cy="521599"/>
            </a:xfrm>
            <a:custGeom>
              <a:avLst/>
              <a:gdLst>
                <a:gd name="connsiteX0" fmla="*/ 0 w 327879"/>
                <a:gd name="connsiteY0" fmla="*/ 104320 h 521598"/>
                <a:gd name="connsiteX1" fmla="*/ 163940 w 327879"/>
                <a:gd name="connsiteY1" fmla="*/ 104320 h 521598"/>
                <a:gd name="connsiteX2" fmla="*/ 163940 w 327879"/>
                <a:gd name="connsiteY2" fmla="*/ 0 h 521598"/>
                <a:gd name="connsiteX3" fmla="*/ 327879 w 327879"/>
                <a:gd name="connsiteY3" fmla="*/ 260799 h 521598"/>
                <a:gd name="connsiteX4" fmla="*/ 163940 w 327879"/>
                <a:gd name="connsiteY4" fmla="*/ 521598 h 521598"/>
                <a:gd name="connsiteX5" fmla="*/ 163940 w 327879"/>
                <a:gd name="connsiteY5" fmla="*/ 417278 h 521598"/>
                <a:gd name="connsiteX6" fmla="*/ 0 w 327879"/>
                <a:gd name="connsiteY6" fmla="*/ 417278 h 521598"/>
                <a:gd name="connsiteX7" fmla="*/ 0 w 327879"/>
                <a:gd name="connsiteY7" fmla="*/ 104320 h 52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79" h="521598">
                  <a:moveTo>
                    <a:pt x="327879" y="417278"/>
                  </a:moveTo>
                  <a:lnTo>
                    <a:pt x="163939" y="417278"/>
                  </a:lnTo>
                  <a:lnTo>
                    <a:pt x="163939" y="521598"/>
                  </a:lnTo>
                  <a:lnTo>
                    <a:pt x="0" y="260799"/>
                  </a:lnTo>
                  <a:lnTo>
                    <a:pt x="163939" y="0"/>
                  </a:lnTo>
                  <a:lnTo>
                    <a:pt x="163939" y="104320"/>
                  </a:lnTo>
                  <a:lnTo>
                    <a:pt x="327879" y="104320"/>
                  </a:lnTo>
                  <a:lnTo>
                    <a:pt x="327879" y="417278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364" tIns="104320" rIns="0" bIns="1043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 kern="120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251645" y="2835165"/>
            <a:ext cx="1534112" cy="1534112"/>
          </a:xfrm>
          <a:custGeom>
            <a:avLst/>
            <a:gdLst>
              <a:gd name="connsiteX0" fmla="*/ 0 w 1534112"/>
              <a:gd name="connsiteY0" fmla="*/ 767056 h 1534112"/>
              <a:gd name="connsiteX1" fmla="*/ 767056 w 1534112"/>
              <a:gd name="connsiteY1" fmla="*/ 0 h 1534112"/>
              <a:gd name="connsiteX2" fmla="*/ 1534112 w 1534112"/>
              <a:gd name="connsiteY2" fmla="*/ 767056 h 1534112"/>
              <a:gd name="connsiteX3" fmla="*/ 767056 w 1534112"/>
              <a:gd name="connsiteY3" fmla="*/ 1534112 h 1534112"/>
              <a:gd name="connsiteX4" fmla="*/ 0 w 1534112"/>
              <a:gd name="connsiteY4" fmla="*/ 767056 h 15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112" h="1534112">
                <a:moveTo>
                  <a:pt x="0" y="767056"/>
                </a:moveTo>
                <a:cubicBezTo>
                  <a:pt x="0" y="343423"/>
                  <a:pt x="343423" y="0"/>
                  <a:pt x="767056" y="0"/>
                </a:cubicBezTo>
                <a:cubicBezTo>
                  <a:pt x="1190689" y="0"/>
                  <a:pt x="1534112" y="343423"/>
                  <a:pt x="1534112" y="767056"/>
                </a:cubicBezTo>
                <a:cubicBezTo>
                  <a:pt x="1534112" y="1190689"/>
                  <a:pt x="1190689" y="1534112"/>
                  <a:pt x="767056" y="1534112"/>
                </a:cubicBezTo>
                <a:cubicBezTo>
                  <a:pt x="343423" y="1534112"/>
                  <a:pt x="0" y="1190689"/>
                  <a:pt x="0" y="76705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686" tIns="257686" rIns="257686" bIns="25768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600" kern="1200" dirty="0" smtClean="0"/>
              <a:t>মারাত্মক শ্বাসকষ্ট</a:t>
            </a:r>
            <a:endParaRPr lang="en-US" sz="2600" kern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73" y="335511"/>
            <a:ext cx="20193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82" y="2603428"/>
            <a:ext cx="1963226" cy="1959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36" y="5008377"/>
            <a:ext cx="2019300" cy="1642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48" y="2865869"/>
            <a:ext cx="1768410" cy="1636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341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460</Words>
  <Application>Microsoft Office PowerPoint</Application>
  <PresentationFormat>Widescreen</PresentationFormat>
  <Paragraphs>88</Paragraphs>
  <Slides>22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Georgia</vt:lpstr>
      <vt:lpstr>NikoshBAN</vt:lpstr>
      <vt:lpstr>Symbol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 মোঃ-জাহা</dc:title>
  <dc:creator>DOEL</dc:creator>
  <cp:lastModifiedBy>Esha-Afra</cp:lastModifiedBy>
  <cp:revision>137</cp:revision>
  <dcterms:created xsi:type="dcterms:W3CDTF">2015-11-08T09:08:00Z</dcterms:created>
  <dcterms:modified xsi:type="dcterms:W3CDTF">2020-06-21T13:37:43Z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