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70" r:id="rId2"/>
    <p:sldId id="271" r:id="rId3"/>
    <p:sldId id="276" r:id="rId4"/>
    <p:sldId id="257" r:id="rId5"/>
    <p:sldId id="268" r:id="rId6"/>
    <p:sldId id="262" r:id="rId7"/>
    <p:sldId id="287" r:id="rId8"/>
    <p:sldId id="289" r:id="rId9"/>
    <p:sldId id="290" r:id="rId10"/>
    <p:sldId id="283" r:id="rId11"/>
    <p:sldId id="284" r:id="rId12"/>
    <p:sldId id="293" r:id="rId13"/>
    <p:sldId id="291" r:id="rId14"/>
    <p:sldId id="273" r:id="rId15"/>
    <p:sldId id="274" r:id="rId16"/>
    <p:sldId id="265" r:id="rId17"/>
    <p:sldId id="266" r:id="rId18"/>
  </p:sldIdLst>
  <p:sldSz cx="9144000" cy="6858000" type="screen4x3"/>
  <p:notesSz cx="6858000" cy="9144000"/>
  <p:defaultTextStyle>
    <a:defPPr>
      <a:defRPr lang="en-US"/>
    </a:defPPr>
    <a:lvl1pPr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1pPr>
    <a:lvl2pPr marL="4572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2pPr>
    <a:lvl3pPr marL="9144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3pPr>
    <a:lvl4pPr marL="13716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4pPr>
    <a:lvl5pPr marL="18288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974" autoAdjust="0"/>
  </p:normalViewPr>
  <p:slideViewPr>
    <p:cSldViewPr>
      <p:cViewPr varScale="1">
        <p:scale>
          <a:sx n="66" d="100"/>
          <a:sy n="66" d="100"/>
        </p:scale>
        <p:origin x="-14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1BC70-2940-47C6-B59F-3638819C9A3B}" type="datetimeFigureOut">
              <a:rPr lang="en-US" smtClean="0"/>
              <a:pPr/>
              <a:t>22-Jun-20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48E440-4DB5-4F61-9D86-3A63770397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654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১। </a:t>
            </a:r>
            <a:r>
              <a:rPr lang="en-US" dirty="0" err="1" smtClean="0"/>
              <a:t>কী</a:t>
            </a:r>
            <a:r>
              <a:rPr lang="en-US" dirty="0" smtClean="0"/>
              <a:t> </a:t>
            </a:r>
            <a:r>
              <a:rPr lang="en-US" dirty="0" err="1" smtClean="0"/>
              <a:t>ব্যবহার</a:t>
            </a:r>
            <a:r>
              <a:rPr lang="en-US" dirty="0" smtClean="0"/>
              <a:t> </a:t>
            </a:r>
            <a:r>
              <a:rPr lang="en-US" dirty="0" err="1" smtClean="0"/>
              <a:t>করে</a:t>
            </a:r>
            <a:r>
              <a:rPr lang="en-US" dirty="0" smtClean="0"/>
              <a:t> </a:t>
            </a:r>
            <a:r>
              <a:rPr lang="en-US" dirty="0" err="1" smtClean="0"/>
              <a:t>একে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অন্যের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সাথে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যোগাযোগ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করছে</a:t>
            </a:r>
            <a:r>
              <a:rPr lang="en-US" dirty="0" smtClean="0"/>
              <a:t>? </a:t>
            </a:r>
            <a:r>
              <a:rPr lang="en-US" dirty="0" err="1" smtClean="0"/>
              <a:t>প্রশ্নের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বিভিন্ন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আসতে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নিকট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।</a:t>
            </a:r>
          </a:p>
          <a:p>
            <a:r>
              <a:rPr lang="en-US" baseline="0" dirty="0" smtClean="0"/>
              <a:t>২।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যেমনই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কেন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শিক্ষার্থীকে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নেটওর্য়াক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ব্যবহারের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কথা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।</a:t>
            </a:r>
          </a:p>
          <a:p>
            <a:r>
              <a:rPr lang="en-US" baseline="0" dirty="0" err="1" smtClean="0"/>
              <a:t>অত:পর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ঘোষণা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311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2293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1841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দলগত</a:t>
            </a:r>
            <a:r>
              <a:rPr lang="en-US" dirty="0" smtClean="0"/>
              <a:t> </a:t>
            </a:r>
            <a:r>
              <a:rPr lang="en-US" dirty="0" err="1" smtClean="0"/>
              <a:t>কাজে</a:t>
            </a:r>
            <a:r>
              <a:rPr lang="en-US" dirty="0" smtClean="0"/>
              <a:t> </a:t>
            </a:r>
            <a:r>
              <a:rPr lang="en-US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সহযোগিত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356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928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862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cs typeface="Vrinda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044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9334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s-IN" b="0" dirty="0" smtClean="0"/>
              <a:t>ক্লাউড কম্পিউটিং </a:t>
            </a:r>
            <a:r>
              <a:rPr lang="as-IN" dirty="0" smtClean="0"/>
              <a:t>কোনো বিশেষ সামগ্রী নয়। ক্লাউড কম্পিউটিং একটি বিশেষ পরিসেবা। </a:t>
            </a:r>
            <a:r>
              <a:rPr lang="en-US" sz="12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আমরা</a:t>
            </a:r>
            <a:r>
              <a:rPr lang="en-US" sz="12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2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যে</a:t>
            </a:r>
            <a:r>
              <a:rPr lang="en-US" sz="12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2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আইসটি</a:t>
            </a:r>
            <a:r>
              <a:rPr lang="en-US" sz="12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2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ডিভাইস</a:t>
            </a:r>
            <a:r>
              <a:rPr lang="en-US" sz="12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2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ব্যাবহার</a:t>
            </a:r>
            <a:r>
              <a:rPr lang="en-US" sz="12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2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করি</a:t>
            </a:r>
            <a:r>
              <a:rPr lang="en-US" sz="12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2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তা</a:t>
            </a:r>
            <a:r>
              <a:rPr lang="en-US" sz="12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2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দিয়ে</a:t>
            </a:r>
            <a:r>
              <a:rPr lang="en-US" sz="12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12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যে</a:t>
            </a:r>
            <a:r>
              <a:rPr lang="en-US" sz="12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2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এ্যাপ্লিকেশন</a:t>
            </a:r>
            <a:r>
              <a:rPr lang="en-US" sz="12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2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ব্যাবহার</a:t>
            </a:r>
            <a:r>
              <a:rPr lang="en-US" sz="12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2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করি</a:t>
            </a:r>
            <a:r>
              <a:rPr lang="en-US" sz="12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12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যে</a:t>
            </a:r>
            <a:r>
              <a:rPr lang="en-US" sz="12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sz="12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প্ল্যাটফর্ম</a:t>
            </a:r>
            <a:r>
              <a:rPr lang="en-US" sz="12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ে </a:t>
            </a:r>
            <a:r>
              <a:rPr lang="en-US" sz="12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ব্যাবহার</a:t>
            </a:r>
            <a:r>
              <a:rPr lang="en-US" sz="12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2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করি</a:t>
            </a:r>
            <a:r>
              <a:rPr lang="en-US" sz="12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</a:t>
            </a:r>
            <a:r>
              <a:rPr lang="en-US" sz="1200" baseline="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2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যে</a:t>
            </a:r>
            <a:r>
              <a:rPr lang="en-US" sz="12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2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অবকাঠামো</a:t>
            </a:r>
            <a:r>
              <a:rPr lang="en-US" sz="12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2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ব্যাবহার</a:t>
            </a:r>
            <a:r>
              <a:rPr lang="en-US" sz="12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2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করি</a:t>
            </a:r>
            <a:r>
              <a:rPr lang="en-US" sz="12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2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তা</a:t>
            </a:r>
            <a:r>
              <a:rPr lang="en-US" sz="12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2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নেটওয়ার্কের</a:t>
            </a:r>
            <a:r>
              <a:rPr lang="en-US" sz="1200" baseline="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মাধ্যমে</a:t>
            </a:r>
            <a:r>
              <a:rPr lang="en-US" sz="1200" baseline="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ভাগাভগি</a:t>
            </a:r>
            <a:r>
              <a:rPr lang="en-US" sz="1200" baseline="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1200" baseline="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নেয়ার</a:t>
            </a:r>
            <a:r>
              <a:rPr lang="en-US" sz="1200" baseline="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সুযোগকেই</a:t>
            </a:r>
            <a:r>
              <a:rPr lang="en-US" sz="1200" baseline="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আমরা</a:t>
            </a:r>
            <a:r>
              <a:rPr lang="en-US" sz="1200" baseline="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ক্লাউড</a:t>
            </a:r>
            <a:r>
              <a:rPr lang="en-US" sz="1200" baseline="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কম্পিউটিং</a:t>
            </a:r>
            <a:r>
              <a:rPr lang="en-US" sz="1200" baseline="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বলবো</a:t>
            </a:r>
            <a:r>
              <a:rPr lang="en-US" sz="1200" baseline="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1200" dirty="0" smtClean="0">
              <a:solidFill>
                <a:srgbClr val="00B05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>
              <a:buNone/>
            </a:pPr>
            <a:endParaRPr lang="en-US" sz="1200" dirty="0">
              <a:solidFill>
                <a:srgbClr val="00B05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852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0080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1224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3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3C17E-3831-4D5C-8BE8-DE1C2F336DFD}" type="datetime1">
              <a:rPr lang="en-US" smtClean="0"/>
              <a:pPr>
                <a:defRPr/>
              </a:pPr>
              <a:t>22-Jun-20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95BC9-999E-4319-96A3-A3349470F5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059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2D9AB-237A-4E11-B042-368811D83C3B}" type="datetime1">
              <a:rPr lang="en-US" smtClean="0"/>
              <a:pPr>
                <a:defRPr/>
              </a:pPr>
              <a:t>22-Jun-20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54EC5-A823-43AB-AF3E-09AD1881E8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847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3ACF0-005D-4053-B5FC-DEF84936ECA1}" type="datetime1">
              <a:rPr lang="en-US" smtClean="0"/>
              <a:pPr>
                <a:defRPr/>
              </a:pPr>
              <a:t>22-Jun-20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3516D-9A1E-459C-A9CB-B8F45E67DB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613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22-Jun-20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BC71B-8898-4C26-9424-9A1CA44872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178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56AAE-25B1-41E8-B8FB-F497309F36B1}" type="datetime1">
              <a:rPr lang="en-US" smtClean="0"/>
              <a:pPr>
                <a:defRPr/>
              </a:pPr>
              <a:t>22-Jun-20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B5329-F22F-43DF-9F04-6C9BD478D2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352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7E610-A7B3-4A70-A58A-8CFE72593FD2}" type="datetime1">
              <a:rPr lang="en-US" smtClean="0"/>
              <a:pPr>
                <a:defRPr/>
              </a:pPr>
              <a:t>22-Jun-20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07D13-9507-4BFF-BBFD-95400FFECE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707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21D27-E4E3-494C-A005-A4B09ADF2C0F}" type="datetime1">
              <a:rPr lang="en-US" smtClean="0"/>
              <a:pPr>
                <a:defRPr/>
              </a:pPr>
              <a:t>22-Jun-20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EF309-B52F-4B5C-B772-25DE81C21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746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23AED0-B3B8-4395-8692-E42F3ACAF249}" type="datetime1">
              <a:rPr lang="en-US" smtClean="0"/>
              <a:pPr>
                <a:defRPr/>
              </a:pPr>
              <a:t>22-Jun-20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25410-C8E5-4971-848F-E3E72DFA12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37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D938E-B837-4470-A16C-59E8E1CCB9BF}" type="datetime1">
              <a:rPr lang="en-US" smtClean="0"/>
              <a:pPr>
                <a:defRPr/>
              </a:pPr>
              <a:t>22-Jun-20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7023F5-2ACA-4741-BB4F-D0C6E885F1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613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8F4EC-0D38-41A5-AFA4-B8130892248A}" type="datetime1">
              <a:rPr lang="en-US" smtClean="0"/>
              <a:pPr>
                <a:defRPr/>
              </a:pPr>
              <a:t>22-Jun-20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18C3B-CCC7-498A-B37E-94939B9CC2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191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17F5FB-1132-4D1C-B0E3-DD3F06C9651D}" type="datetime1">
              <a:rPr lang="en-US" smtClean="0"/>
              <a:pPr>
                <a:defRPr/>
              </a:pPr>
              <a:t>22-Jun-20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E6130-878E-45C1-B9F0-75387BA93A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766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lue flower ornaments corner vector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67" b="5600"/>
          <a:stretch/>
        </p:blipFill>
        <p:spPr bwMode="auto">
          <a:xfrm>
            <a:off x="7467146" y="5124798"/>
            <a:ext cx="1673225" cy="1733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Blue flower ornaments corner vector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67" b="5600"/>
          <a:stretch/>
        </p:blipFill>
        <p:spPr bwMode="auto">
          <a:xfrm rot="16200000">
            <a:off x="7440786" y="-34977"/>
            <a:ext cx="1673225" cy="1733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Blue flower ornaments corner vector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67" b="5600"/>
          <a:stretch/>
        </p:blipFill>
        <p:spPr bwMode="auto">
          <a:xfrm rot="10800000">
            <a:off x="1" y="3351"/>
            <a:ext cx="1673225" cy="1733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Blue flower ornaments corner vector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67" b="5600"/>
          <a:stretch/>
        </p:blipFill>
        <p:spPr bwMode="auto">
          <a:xfrm rot="5400000">
            <a:off x="29988" y="5154787"/>
            <a:ext cx="1673225" cy="1733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199"/>
            <a:ext cx="1143000" cy="304801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501278F8-BD82-4CA0-94C7-5588F3B8BC54}" type="datetime1">
              <a:rPr lang="en-US" smtClean="0"/>
              <a:pPr>
                <a:defRPr/>
              </a:pPr>
              <a:t>22-Jun-20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2718" y="6567488"/>
            <a:ext cx="457200" cy="307974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0A3B342A-9FAA-4654-88EA-C74C1867F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 bwMode="auto">
          <a:xfrm>
            <a:off x="0" y="1600200"/>
            <a:ext cx="0" cy="3733800"/>
          </a:xfrm>
          <a:prstGeom prst="line">
            <a:avLst/>
          </a:prstGeom>
          <a:ln/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 bwMode="auto">
          <a:xfrm flipH="1">
            <a:off x="1524000" y="14514"/>
            <a:ext cx="6096001" cy="0"/>
          </a:xfrm>
          <a:prstGeom prst="line">
            <a:avLst/>
          </a:prstGeom>
          <a:ln/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 bwMode="auto">
          <a:xfrm flipH="1">
            <a:off x="1596571" y="6857999"/>
            <a:ext cx="6096001" cy="0"/>
          </a:xfrm>
          <a:prstGeom prst="line">
            <a:avLst/>
          </a:prstGeom>
          <a:ln/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 bwMode="auto">
          <a:xfrm>
            <a:off x="9143999" y="1524000"/>
            <a:ext cx="0" cy="3733800"/>
          </a:xfrm>
          <a:prstGeom prst="line">
            <a:avLst/>
          </a:prstGeom>
          <a:ln/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13" Type="http://schemas.openxmlformats.org/officeDocument/2006/relationships/image" Target="../media/image23.png"/><Relationship Id="rId18" Type="http://schemas.openxmlformats.org/officeDocument/2006/relationships/image" Target="../media/image27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12" Type="http://schemas.openxmlformats.org/officeDocument/2006/relationships/image" Target="../media/image13.jpe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2.jpeg"/><Relationship Id="rId5" Type="http://schemas.openxmlformats.org/officeDocument/2006/relationships/image" Target="../media/image17.png"/><Relationship Id="rId1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9.gif"/><Relationship Id="rId9" Type="http://schemas.openxmlformats.org/officeDocument/2006/relationships/image" Target="../media/image20.jpeg"/><Relationship Id="rId1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41E8F-1215-49D7-9C62-E3CF9B7C2DB2}" type="datetime1">
              <a:rPr lang="en-US" smtClean="0"/>
              <a:pPr/>
              <a:t>22-Jun-20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4AC-816D-4F58-812C-2E176D27206C}" type="slidenum">
              <a:rPr lang="en-US" smtClean="0"/>
              <a:pPr/>
              <a:t>1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5410200" y="6132666"/>
            <a:ext cx="914400" cy="914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9" name="Group 8"/>
          <p:cNvGrpSpPr/>
          <p:nvPr/>
        </p:nvGrpSpPr>
        <p:grpSpPr>
          <a:xfrm>
            <a:off x="838200" y="838199"/>
            <a:ext cx="7543799" cy="5388429"/>
            <a:chOff x="838200" y="838199"/>
            <a:chExt cx="7543799" cy="5388429"/>
          </a:xfrm>
        </p:grpSpPr>
        <p:pic>
          <p:nvPicPr>
            <p:cNvPr id="4098" name="Picture 2" descr="https://www.data-hive.com/academy/images/cloud_swiss_army_knife_nobg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10" t="8223" r="3707" b="5342"/>
            <a:stretch/>
          </p:blipFill>
          <p:spPr bwMode="auto">
            <a:xfrm>
              <a:off x="838200" y="838199"/>
              <a:ext cx="7543799" cy="5388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 rot="21431937">
              <a:off x="3014387" y="3442160"/>
              <a:ext cx="3575018" cy="1729320"/>
            </a:xfrm>
            <a:prstGeom prst="rect">
              <a:avLst/>
            </a:prstGeom>
            <a:noFill/>
            <a:scene3d>
              <a:camera prst="isometricOffAxis1Right"/>
              <a:lightRig rig="threePt" dir="t"/>
            </a:scene3d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1500" dirty="0" smtClean="0">
                  <a:latin typeface="Nikosh" panose="02000000000000000000" pitchFamily="2" charset="0"/>
                  <a:cs typeface="Nikosh" panose="02000000000000000000" pitchFamily="2" charset="0"/>
                </a:rPr>
                <a:t>স্বাগতম</a:t>
              </a:r>
              <a:endParaRPr lang="en-US" sz="11500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898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3238"/>
            <a:ext cx="8229600" cy="63976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ক্লাউড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কম্পিউটিং-এর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সুবিধাসমূহ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22-Jun-20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1026" name="Picture 2" descr="http://www.sciformix.com/wp-content/uploads/cloud-computing-ima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438400"/>
            <a:ext cx="4010624" cy="297021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167263" y="1752600"/>
            <a:ext cx="1162498" cy="4909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bn-IN" altLang="en-US" b="1" dirty="0">
                <a:latin typeface="Nikosh" panose="02000000000000000000" pitchFamily="2" charset="0"/>
                <a:cs typeface="Nikosh" panose="02000000000000000000" pitchFamily="2" charset="0"/>
              </a:rPr>
              <a:t>কম </a:t>
            </a:r>
            <a:r>
              <a:rPr lang="bn-IN" altLang="en-US" b="1" dirty="0" smtClean="0">
                <a:latin typeface="Nikosh" panose="02000000000000000000" pitchFamily="2" charset="0"/>
                <a:cs typeface="Nikosh" panose="02000000000000000000" pitchFamily="2" charset="0"/>
              </a:rPr>
              <a:t>খরচ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753824" y="2957756"/>
            <a:ext cx="1654620" cy="4909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bn-IN" altLang="en-US" b="1" dirty="0">
                <a:latin typeface="Nikosh" panose="02000000000000000000" pitchFamily="2" charset="0"/>
                <a:cs typeface="Nikosh" panose="02000000000000000000" pitchFamily="2" charset="0"/>
              </a:rPr>
              <a:t>ব্যবহার </a:t>
            </a:r>
            <a:r>
              <a:rPr lang="bn-IN" altLang="en-US" b="1" dirty="0" smtClean="0">
                <a:latin typeface="Nikosh" panose="02000000000000000000" pitchFamily="2" charset="0"/>
                <a:cs typeface="Nikosh" panose="02000000000000000000" pitchFamily="2" charset="0"/>
              </a:rPr>
              <a:t>বান্ধব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45171" y="5263416"/>
            <a:ext cx="2420856" cy="4909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bn-IN" altLang="en-US" b="1" dirty="0">
                <a:latin typeface="Nikosh" panose="02000000000000000000" pitchFamily="2" charset="0"/>
                <a:cs typeface="Nikosh" panose="02000000000000000000" pitchFamily="2" charset="0"/>
              </a:rPr>
              <a:t>সফটওয়্যার </a:t>
            </a:r>
            <a:r>
              <a:rPr lang="bn-IN" altLang="en-US" b="1" dirty="0" smtClean="0">
                <a:latin typeface="Nikosh" panose="02000000000000000000" pitchFamily="2" charset="0"/>
                <a:cs typeface="Nikosh" panose="02000000000000000000" pitchFamily="2" charset="0"/>
              </a:rPr>
              <a:t>আপডেট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019800" y="5263416"/>
            <a:ext cx="2063385" cy="4909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bn-IN" altLang="en-US" b="1" dirty="0">
                <a:latin typeface="Nikosh" panose="02000000000000000000" pitchFamily="2" charset="0"/>
                <a:cs typeface="Nikosh" panose="02000000000000000000" pitchFamily="2" charset="0"/>
              </a:rPr>
              <a:t>ডকুমেন্ট </a:t>
            </a:r>
            <a:r>
              <a:rPr lang="bn-IN" altLang="en-US" b="1" dirty="0" smtClean="0">
                <a:latin typeface="Nikosh" panose="02000000000000000000" pitchFamily="2" charset="0"/>
                <a:cs typeface="Nikosh" panose="02000000000000000000" pitchFamily="2" charset="0"/>
              </a:rPr>
              <a:t>কন্ট্রোল</a:t>
            </a:r>
            <a:r>
              <a:rPr lang="bn-IN" alt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862923" y="2921530"/>
            <a:ext cx="2105063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en-US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তথ্যের</a:t>
            </a:r>
            <a:r>
              <a:rPr lang="en-US" altLang="en-US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altLang="en-US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নিরাপত্তা</a:t>
            </a:r>
            <a:r>
              <a:rPr lang="en-US" altLang="en-US" dirty="0">
                <a:latin typeface="Nikosh" panose="02000000000000000000" pitchFamily="2" charset="0"/>
                <a:cs typeface="Nikosh" panose="02000000000000000000" pitchFamily="2" charset="0"/>
              </a:rPr>
              <a:t> 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715962"/>
          </a:xfrm>
        </p:spPr>
        <p:txBody>
          <a:bodyPr/>
          <a:lstStyle/>
          <a:p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নেটওয়ার্ক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করে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যোগাযোগ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 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22-Jun-20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228600" y="1524000"/>
            <a:ext cx="8458200" cy="4940957"/>
            <a:chOff x="228600" y="1524000"/>
            <a:chExt cx="8458200" cy="4940957"/>
          </a:xfrm>
        </p:grpSpPr>
        <p:sp>
          <p:nvSpPr>
            <p:cNvPr id="10" name="TextBox 9"/>
            <p:cNvSpPr txBox="1"/>
            <p:nvPr/>
          </p:nvSpPr>
          <p:spPr>
            <a:xfrm>
              <a:off x="1157077" y="5984826"/>
              <a:ext cx="7010400" cy="480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buNone/>
                <a:defRPr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defRPr>
              </a:lvl1pPr>
            </a:lstStyle>
            <a:p>
              <a:r>
                <a:rPr lang="en-US" dirty="0" err="1" smtClean="0"/>
                <a:t>একে</a:t>
              </a:r>
              <a:r>
                <a:rPr lang="en-US" dirty="0" smtClean="0"/>
                <a:t> </a:t>
              </a:r>
              <a:r>
                <a:rPr lang="en-US" dirty="0" err="1" smtClean="0"/>
                <a:t>অন্যের</a:t>
              </a:r>
              <a:r>
                <a:rPr lang="en-US" dirty="0" smtClean="0"/>
                <a:t> </a:t>
              </a:r>
              <a:r>
                <a:rPr lang="en-US" dirty="0" err="1" smtClean="0"/>
                <a:t>সাথে</a:t>
              </a:r>
              <a:r>
                <a:rPr lang="en-US" dirty="0" smtClean="0"/>
                <a:t> </a:t>
              </a:r>
              <a:r>
                <a:rPr lang="en-US" dirty="0" err="1" smtClean="0"/>
                <a:t>ছবি</a:t>
              </a:r>
              <a:r>
                <a:rPr lang="en-US" dirty="0" smtClean="0"/>
                <a:t>, </a:t>
              </a:r>
              <a:r>
                <a:rPr lang="en-US" dirty="0" err="1" smtClean="0"/>
                <a:t>ভিডিও</a:t>
              </a:r>
              <a:r>
                <a:rPr lang="en-US" dirty="0" smtClean="0"/>
                <a:t> </a:t>
              </a:r>
              <a:r>
                <a:rPr lang="en-US" dirty="0" err="1" smtClean="0"/>
                <a:t>বা</a:t>
              </a:r>
              <a:r>
                <a:rPr lang="en-US" dirty="0" smtClean="0"/>
                <a:t> </a:t>
              </a:r>
              <a:r>
                <a:rPr lang="en-US" dirty="0" err="1" smtClean="0"/>
                <a:t>তথ্য</a:t>
              </a:r>
              <a:r>
                <a:rPr lang="en-US" dirty="0" smtClean="0"/>
                <a:t> </a:t>
              </a:r>
              <a:r>
                <a:rPr lang="en-US" dirty="0" err="1" smtClean="0"/>
                <a:t>বিনিময়</a:t>
              </a:r>
              <a:r>
                <a:rPr lang="en-US" dirty="0" smtClean="0"/>
                <a:t> </a:t>
              </a:r>
              <a:r>
                <a:rPr lang="en-US" dirty="0" err="1" smtClean="0"/>
                <a:t>করতে</a:t>
              </a:r>
              <a:r>
                <a:rPr lang="en-US" dirty="0" smtClean="0"/>
                <a:t> </a:t>
              </a:r>
              <a:r>
                <a:rPr lang="en-US" dirty="0" err="1" smtClean="0"/>
                <a:t>পারে</a:t>
              </a:r>
              <a:endParaRPr lang="en-US" dirty="0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228600" y="1524000"/>
              <a:ext cx="8458200" cy="4191000"/>
              <a:chOff x="228600" y="1524000"/>
              <a:chExt cx="8458200" cy="4191000"/>
            </a:xfrm>
          </p:grpSpPr>
          <p:pic>
            <p:nvPicPr>
              <p:cNvPr id="1026" name="Picture 2" descr="http://www.banglamail24.com/wp-content/uploads/2014/11/dogs-house-minimalist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960" r="27482"/>
              <a:stretch/>
            </p:blipFill>
            <p:spPr bwMode="auto">
              <a:xfrm>
                <a:off x="228600" y="1981200"/>
                <a:ext cx="1524000" cy="27432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2" descr="http://www.banglamail24.com/wp-content/uploads/2014/11/dogs-house-minimalist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2584" r="3747"/>
              <a:stretch/>
            </p:blipFill>
            <p:spPr bwMode="auto">
              <a:xfrm>
                <a:off x="7543800" y="1865311"/>
                <a:ext cx="1143000" cy="27432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Rounded Rectangle 11"/>
              <p:cNvSpPr/>
              <p:nvPr/>
            </p:nvSpPr>
            <p:spPr bwMode="auto">
              <a:xfrm>
                <a:off x="2362200" y="1524000"/>
                <a:ext cx="4572000" cy="4191000"/>
              </a:xfrm>
              <a:prstGeom prst="roundRect">
                <a:avLst/>
              </a:prstGeom>
              <a:ln/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iyam Rupali" pitchFamily="2" charset="0"/>
                  <a:cs typeface="Siyam Rupali" pitchFamily="2" charset="0"/>
                </a:endParaRPr>
              </a:p>
            </p:txBody>
          </p:sp>
          <p:cxnSp>
            <p:nvCxnSpPr>
              <p:cNvPr id="15" name="Straight Arrow Connector 14"/>
              <p:cNvCxnSpPr>
                <a:stCxn id="1026" idx="3"/>
              </p:cNvCxnSpPr>
              <p:nvPr/>
            </p:nvCxnSpPr>
            <p:spPr bwMode="auto">
              <a:xfrm flipV="1">
                <a:off x="1752600" y="3352800"/>
                <a:ext cx="609600" cy="1"/>
              </a:xfrm>
              <a:prstGeom prst="straightConnector1">
                <a:avLst/>
              </a:prstGeom>
              <a:ln>
                <a:tailEnd type="triangle"/>
              </a:ln>
              <a:ex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 bwMode="auto">
              <a:xfrm flipV="1">
                <a:off x="6934200" y="3362793"/>
                <a:ext cx="609600" cy="1"/>
              </a:xfrm>
              <a:prstGeom prst="straightConnector1">
                <a:avLst/>
              </a:prstGeom>
              <a:ln>
                <a:tailEnd type="triangle"/>
              </a:ln>
              <a:ex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" name="Group 19"/>
          <p:cNvGrpSpPr/>
          <p:nvPr/>
        </p:nvGrpSpPr>
        <p:grpSpPr>
          <a:xfrm>
            <a:off x="2990056" y="1654966"/>
            <a:ext cx="3163888" cy="3729223"/>
            <a:chOff x="2990056" y="1654966"/>
            <a:chExt cx="3163888" cy="3729223"/>
          </a:xfrm>
        </p:grpSpPr>
        <p:pic>
          <p:nvPicPr>
            <p:cNvPr id="1028" name="Picture 4" descr="http://www.brandeis.edu/otl/images/email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0056" y="1654966"/>
              <a:ext cx="3163888" cy="3163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3456149" y="4893285"/>
              <a:ext cx="2231701" cy="4909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 smtClean="0">
                  <a:solidFill>
                    <a:srgbClr val="7030A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ই-</a:t>
              </a:r>
              <a:r>
                <a:rPr lang="en-US" dirty="0" err="1" smtClean="0">
                  <a:solidFill>
                    <a:srgbClr val="7030A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মেইলের</a:t>
              </a:r>
              <a:r>
                <a:rPr lang="en-US" dirty="0" smtClean="0">
                  <a:solidFill>
                    <a:srgbClr val="7030A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dirty="0" err="1" smtClean="0">
                  <a:solidFill>
                    <a:srgbClr val="7030A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মাধ্যমে</a:t>
              </a:r>
              <a:endParaRPr lang="en-US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899615" y="1751012"/>
            <a:ext cx="3525324" cy="3652837"/>
            <a:chOff x="2899615" y="1751012"/>
            <a:chExt cx="3525324" cy="3652837"/>
          </a:xfrm>
        </p:grpSpPr>
        <p:sp>
          <p:nvSpPr>
            <p:cNvPr id="18" name="TextBox 17"/>
            <p:cNvSpPr txBox="1"/>
            <p:nvPr/>
          </p:nvSpPr>
          <p:spPr>
            <a:xfrm>
              <a:off x="2899615" y="4912945"/>
              <a:ext cx="3525324" cy="4909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 err="1">
                  <a:solidFill>
                    <a:srgbClr val="7030A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সামাজিক</a:t>
              </a:r>
              <a:r>
                <a:rPr lang="en-US" dirty="0">
                  <a:solidFill>
                    <a:srgbClr val="7030A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dirty="0" err="1">
                  <a:solidFill>
                    <a:srgbClr val="7030A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নেটওয়ার্কের</a:t>
              </a:r>
              <a:r>
                <a:rPr lang="en-US" dirty="0" smtClean="0">
                  <a:solidFill>
                    <a:srgbClr val="7030A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dirty="0" err="1" smtClean="0">
                  <a:solidFill>
                    <a:srgbClr val="7030A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মাধ্যমে</a:t>
              </a:r>
              <a:endParaRPr lang="en-US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pic>
          <p:nvPicPr>
            <p:cNvPr id="1030" name="Picture 6" descr="http://geekfairy.co.uk/wp-content/uploads/2013/02/Coloured-Social-Media-Icons-Round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9450" y="1751012"/>
              <a:ext cx="2857500" cy="2857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8103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নেটওয়ার্ক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করে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বিনোদন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22-Jun-20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775678" y="2149956"/>
            <a:ext cx="3778737" cy="3685213"/>
            <a:chOff x="541283" y="2093455"/>
            <a:chExt cx="3778737" cy="3685213"/>
          </a:xfrm>
        </p:grpSpPr>
        <p:pic>
          <p:nvPicPr>
            <p:cNvPr id="3078" name="Picture 6" descr="https://www.southernadvantage.com/images/P/JVC-SRVS10U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160" y="2093455"/>
              <a:ext cx="3502840" cy="30745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541283" y="5409336"/>
              <a:ext cx="37787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2000" dirty="0" err="1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সিনেমা</a:t>
              </a:r>
              <a:r>
                <a:rPr lang="en-US" sz="2000" dirty="0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দেথার</a:t>
              </a:r>
              <a:r>
                <a:rPr lang="en-US" sz="2000" dirty="0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জন্য</a:t>
              </a:r>
              <a:r>
                <a:rPr lang="en-US" sz="2000" dirty="0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সিডি</a:t>
              </a:r>
              <a:r>
                <a:rPr lang="en-US" sz="2000" dirty="0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প্লেয়ার</a:t>
              </a:r>
              <a:r>
                <a:rPr lang="en-US" sz="2000" dirty="0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ব্যবহার</a:t>
              </a:r>
              <a:r>
                <a:rPr lang="en-US" sz="2000" dirty="0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হতো</a:t>
              </a:r>
              <a:endParaRPr lang="en-US" sz="2000" dirty="0">
                <a:solidFill>
                  <a:srgbClr val="002060"/>
                </a:solidFill>
                <a:latin typeface="Nikosh" pitchFamily="2" charset="0"/>
                <a:cs typeface="Nikosh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800600" y="1682849"/>
            <a:ext cx="3657600" cy="4152320"/>
            <a:chOff x="4774099" y="1667702"/>
            <a:chExt cx="3657600" cy="4152320"/>
          </a:xfrm>
        </p:grpSpPr>
        <p:sp>
          <p:nvSpPr>
            <p:cNvPr id="15" name="TextBox 14"/>
            <p:cNvSpPr txBox="1"/>
            <p:nvPr/>
          </p:nvSpPr>
          <p:spPr>
            <a:xfrm>
              <a:off x="4786927" y="5442996"/>
              <a:ext cx="3595073" cy="3770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2000" dirty="0" err="1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বর্তমানে</a:t>
              </a:r>
              <a:r>
                <a:rPr lang="en-US" sz="2000" dirty="0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তা</a:t>
              </a:r>
              <a:r>
                <a:rPr lang="en-US" sz="2000" dirty="0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অনলাইনেই</a:t>
              </a:r>
              <a:r>
                <a:rPr lang="en-US" sz="2000" dirty="0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দেখতে</a:t>
              </a:r>
              <a:r>
                <a:rPr lang="en-US" sz="2000" dirty="0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পারে</a:t>
              </a:r>
              <a:endParaRPr lang="en-US" sz="2000" dirty="0">
                <a:solidFill>
                  <a:srgbClr val="002060"/>
                </a:solidFill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/>
            <a:srcRect t="5208" r="1563" b="6251"/>
            <a:stretch/>
          </p:blipFill>
          <p:spPr>
            <a:xfrm>
              <a:off x="4774099" y="1667702"/>
              <a:ext cx="3657600" cy="35252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44512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নেটওয়ার্ক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করে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রাষ্ট্র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পরিচালনা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22-Jun-20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463423" y="1346746"/>
            <a:ext cx="4232921" cy="4891415"/>
            <a:chOff x="2463423" y="1346746"/>
            <a:chExt cx="4232921" cy="4891415"/>
          </a:xfrm>
        </p:grpSpPr>
        <p:sp>
          <p:nvSpPr>
            <p:cNvPr id="11" name="TextBox 10"/>
            <p:cNvSpPr txBox="1"/>
            <p:nvPr/>
          </p:nvSpPr>
          <p:spPr>
            <a:xfrm>
              <a:off x="2463423" y="5758030"/>
              <a:ext cx="4232921" cy="480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dirty="0" err="1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নতুন</a:t>
              </a:r>
              <a:r>
                <a:rPr lang="en-US" dirty="0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পৃথিবীতে</a:t>
              </a:r>
              <a:r>
                <a:rPr lang="en-US" dirty="0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সম্পদ</a:t>
              </a:r>
              <a:r>
                <a:rPr lang="en-US" dirty="0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হচ্ছে</a:t>
              </a:r>
              <a:r>
                <a:rPr lang="en-US" dirty="0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তথ্য</a:t>
              </a:r>
              <a:endParaRPr lang="en-US" dirty="0">
                <a:solidFill>
                  <a:srgbClr val="002060"/>
                </a:solidFill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4098" name="Picture 2" descr="https://cdn0.iconfinder.com/data/icons/ie_Bright/512/information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9066" y="1346746"/>
              <a:ext cx="3924300" cy="44042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1219200" y="1614031"/>
            <a:ext cx="7197884" cy="4634369"/>
            <a:chOff x="1447800" y="1600200"/>
            <a:chExt cx="7197884" cy="4634369"/>
          </a:xfrm>
        </p:grpSpPr>
        <p:grpSp>
          <p:nvGrpSpPr>
            <p:cNvPr id="6" name="Group 5"/>
            <p:cNvGrpSpPr/>
            <p:nvPr/>
          </p:nvGrpSpPr>
          <p:grpSpPr>
            <a:xfrm>
              <a:off x="1482884" y="1600200"/>
              <a:ext cx="7162800" cy="4634369"/>
              <a:chOff x="1655343" y="1531913"/>
              <a:chExt cx="7162800" cy="4634369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1655343" y="5686151"/>
                <a:ext cx="7162800" cy="4801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:r>
                  <a:rPr lang="en-US" dirty="0" err="1" smtClean="0">
                    <a:solidFill>
                      <a:srgbClr val="002060"/>
                    </a:solidFill>
                    <a:latin typeface="Nikosh" pitchFamily="2" charset="0"/>
                    <a:cs typeface="Nikosh" pitchFamily="2" charset="0"/>
                  </a:rPr>
                  <a:t>যুদ্ধে</a:t>
                </a:r>
                <a:r>
                  <a:rPr lang="en-US" dirty="0" smtClean="0">
                    <a:solidFill>
                      <a:srgbClr val="002060"/>
                    </a:solidFill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en-US" dirty="0" err="1" smtClean="0">
                    <a:solidFill>
                      <a:srgbClr val="002060"/>
                    </a:solidFill>
                    <a:latin typeface="Nikosh" pitchFamily="2" charset="0"/>
                    <a:cs typeface="Nikosh" pitchFamily="2" charset="0"/>
                  </a:rPr>
                  <a:t>অস্ত্রশস্ত্র</a:t>
                </a:r>
                <a:r>
                  <a:rPr lang="en-US" dirty="0" smtClean="0">
                    <a:solidFill>
                      <a:srgbClr val="002060"/>
                    </a:solidFill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en-US" dirty="0" err="1" smtClean="0">
                    <a:solidFill>
                      <a:srgbClr val="002060"/>
                    </a:solidFill>
                    <a:latin typeface="Nikosh" pitchFamily="2" charset="0"/>
                    <a:cs typeface="Nikosh" pitchFamily="2" charset="0"/>
                  </a:rPr>
                  <a:t>পাঠানোর</a:t>
                </a:r>
                <a:r>
                  <a:rPr lang="en-US" dirty="0" smtClean="0">
                    <a:solidFill>
                      <a:srgbClr val="002060"/>
                    </a:solidFill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en-US" dirty="0" err="1" smtClean="0">
                    <a:solidFill>
                      <a:srgbClr val="002060"/>
                    </a:solidFill>
                    <a:latin typeface="Nikosh" pitchFamily="2" charset="0"/>
                    <a:cs typeface="Nikosh" pitchFamily="2" charset="0"/>
                  </a:rPr>
                  <a:t>জন্য</a:t>
                </a:r>
                <a:r>
                  <a:rPr lang="en-US" dirty="0" smtClean="0">
                    <a:solidFill>
                      <a:srgbClr val="002060"/>
                    </a:solidFill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en-US" dirty="0" err="1" smtClean="0">
                    <a:solidFill>
                      <a:srgbClr val="002060"/>
                    </a:solidFill>
                    <a:latin typeface="Nikosh" pitchFamily="2" charset="0"/>
                    <a:cs typeface="Nikosh" pitchFamily="2" charset="0"/>
                  </a:rPr>
                  <a:t>নেটওয়ার্ক</a:t>
                </a:r>
                <a:r>
                  <a:rPr lang="en-US" dirty="0" smtClean="0">
                    <a:solidFill>
                      <a:srgbClr val="002060"/>
                    </a:solidFill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en-US" dirty="0" err="1" smtClean="0">
                    <a:solidFill>
                      <a:srgbClr val="002060"/>
                    </a:solidFill>
                    <a:latin typeface="Nikosh" pitchFamily="2" charset="0"/>
                    <a:cs typeface="Nikosh" pitchFamily="2" charset="0"/>
                  </a:rPr>
                  <a:t>ব্যবহার</a:t>
                </a:r>
                <a:r>
                  <a:rPr lang="en-US" dirty="0" smtClean="0">
                    <a:solidFill>
                      <a:srgbClr val="002060"/>
                    </a:solidFill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en-US" dirty="0" err="1" smtClean="0">
                    <a:solidFill>
                      <a:srgbClr val="002060"/>
                    </a:solidFill>
                    <a:latin typeface="Nikosh" pitchFamily="2" charset="0"/>
                    <a:cs typeface="Nikosh" pitchFamily="2" charset="0"/>
                  </a:rPr>
                  <a:t>করা</a:t>
                </a:r>
                <a:r>
                  <a:rPr lang="en-US" dirty="0" smtClean="0">
                    <a:solidFill>
                      <a:srgbClr val="002060"/>
                    </a:solidFill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en-US" dirty="0" err="1" smtClean="0">
                    <a:solidFill>
                      <a:srgbClr val="002060"/>
                    </a:solidFill>
                    <a:latin typeface="Nikosh" pitchFamily="2" charset="0"/>
                    <a:cs typeface="Nikosh" pitchFamily="2" charset="0"/>
                  </a:rPr>
                  <a:t>হয়</a:t>
                </a:r>
                <a:endParaRPr lang="en-US" dirty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endParaRPr>
              </a:p>
            </p:txBody>
          </p:sp>
          <p:pic>
            <p:nvPicPr>
              <p:cNvPr id="4100" name="Picture 4" descr="http://weaponsman.com/wp-content/uploads/2012/01/800px-M4w-att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68259" y="1531913"/>
                <a:ext cx="3886200" cy="40752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9218" name="Picture 2" descr="http://www.brightsideofnews.com/Data/2009_12_7/Northrop-Grumman-launches-Digitalized-War-network/Northrop_Grumman_TDL_675.jpg"/>
            <p:cNvPicPr>
              <a:picLocks noChangeAspect="1" noChangeArrowheads="1"/>
            </p:cNvPicPr>
            <p:nvPr/>
          </p:nvPicPr>
          <p:blipFill>
            <a:blip r:embed="rId5"/>
            <a:srcRect t="15686" r="34728" b="14846"/>
            <a:stretch>
              <a:fillRect/>
            </a:stretch>
          </p:blipFill>
          <p:spPr bwMode="auto">
            <a:xfrm>
              <a:off x="1447800" y="1676400"/>
              <a:ext cx="2971800" cy="39624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88956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দলগত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কাজ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693" y="5048223"/>
            <a:ext cx="7848600" cy="6096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কম্পিউটার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নেটওয়ার্ক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ছাড়া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আর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নেটওয়ার্ক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রয়েছে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লেখ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22-Jun-20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7193" y="1981200"/>
            <a:ext cx="8229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bn-BD" sz="2400" smtClean="0">
                <a:latin typeface="Nikosh" pitchFamily="2" charset="0"/>
                <a:cs typeface="Nikosh" pitchFamily="2" charset="0"/>
              </a:rPr>
              <a:t>প্রথমে শিক্ষার্থীরা দলে বিভক্ত হবে</a:t>
            </a:r>
            <a:endParaRPr lang="bn-BD" sz="24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7" name="Picture 2" descr="http://www.gmcacanada.com/wp-content/uploads/2014/07/icon_5412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944" y="2667000"/>
            <a:ext cx="39243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16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মূল্যায়ন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7467600" cy="1143000"/>
          </a:xfrm>
        </p:spPr>
        <p:txBody>
          <a:bodyPr/>
          <a:lstStyle/>
          <a:p>
            <a:r>
              <a:rPr lang="as-IN" kern="1200" dirty="0" smtClean="0">
                <a:latin typeface="Nikosh" pitchFamily="2" charset="0"/>
                <a:cs typeface="Nikosh" pitchFamily="2" charset="0"/>
              </a:rPr>
              <a:t>ক্লাউড</a:t>
            </a:r>
            <a:r>
              <a:rPr lang="en-US" kern="1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as-IN" kern="1200" dirty="0" smtClean="0">
                <a:latin typeface="Nikosh" pitchFamily="2" charset="0"/>
                <a:cs typeface="Nikosh" pitchFamily="2" charset="0"/>
              </a:rPr>
              <a:t>কম্পিউটিং-এর মাধ্যমে তুমি কোন তথ্য কতভাবে শেয়ার করতে পারবে?</a:t>
            </a:r>
            <a:endParaRPr lang="en-US" kern="1200" dirty="0" smtClean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22-Jun-20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77147" y="3200400"/>
            <a:ext cx="7999306" cy="91440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eaLnBrk="0" hangingPunct="0">
              <a:defRPr sz="3200">
                <a:latin typeface="Nikosh" pitchFamily="2" charset="0"/>
                <a:cs typeface="Nikosh" pitchFamily="2" charset="0"/>
              </a:defRPr>
            </a:lvl1pPr>
            <a:lvl2pPr marL="742950" indent="-285750" eaLnBrk="0" hangingPunct="0">
              <a:buChar char="–"/>
              <a:defRPr>
                <a:latin typeface="+mn-lt"/>
                <a:cs typeface="+mn-cs"/>
              </a:defRPr>
            </a:lvl2pPr>
            <a:lvl3pPr marL="1143000" indent="-228600" eaLnBrk="0" hangingPunct="0">
              <a:defRPr sz="2400">
                <a:latin typeface="+mn-lt"/>
                <a:cs typeface="+mn-cs"/>
              </a:defRPr>
            </a:lvl3pPr>
            <a:lvl4pPr marL="1600200" indent="-228600" eaLnBrk="0" hangingPunct="0">
              <a:buChar char="–"/>
              <a:defRPr sz="2000">
                <a:latin typeface="+mn-lt"/>
                <a:cs typeface="+mn-cs"/>
              </a:defRPr>
            </a:lvl4pPr>
            <a:lvl5pPr marL="2057400" indent="-228600" eaLnBrk="0" hangingPunct="0">
              <a:buChar char="»"/>
              <a:defRPr sz="2000">
                <a:latin typeface="+mn-lt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9pPr>
          </a:lstStyle>
          <a:p>
            <a:r>
              <a:rPr lang="as-IN" dirty="0" smtClean="0"/>
              <a:t>তুমি আইসিটি বইয়ের পিডিএফ কপি নেটওয়ার্ক ব্যবহার করে</a:t>
            </a:r>
            <a:br>
              <a:rPr lang="as-IN" dirty="0" smtClean="0"/>
            </a:br>
            <a:r>
              <a:rPr lang="as-IN" dirty="0" smtClean="0"/>
              <a:t>কীভাবে সংগ্রহ করতে পারো?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4572000"/>
            <a:ext cx="2590800" cy="54784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 eaLnBrk="0" hangingPunct="0">
              <a:defRPr sz="3200">
                <a:latin typeface="Nikosh" pitchFamily="2" charset="0"/>
                <a:cs typeface="Nikosh" pitchFamily="2" charset="0"/>
              </a:defRPr>
            </a:lvl1pPr>
            <a:lvl2pPr marL="742950" indent="-285750" eaLnBrk="0" hangingPunct="0">
              <a:buChar char="–"/>
              <a:defRPr>
                <a:latin typeface="+mn-lt"/>
                <a:cs typeface="+mn-cs"/>
              </a:defRPr>
            </a:lvl2pPr>
            <a:lvl3pPr marL="1143000" indent="-228600" eaLnBrk="0" hangingPunct="0">
              <a:defRPr sz="2400">
                <a:latin typeface="+mn-lt"/>
                <a:cs typeface="+mn-cs"/>
              </a:defRPr>
            </a:lvl3pPr>
            <a:lvl4pPr marL="1600200" indent="-228600" eaLnBrk="0" hangingPunct="0">
              <a:buChar char="–"/>
              <a:defRPr sz="2000">
                <a:latin typeface="+mn-lt"/>
                <a:cs typeface="+mn-cs"/>
              </a:defRPr>
            </a:lvl4pPr>
            <a:lvl5pPr marL="2057400" indent="-228600" eaLnBrk="0" hangingPunct="0">
              <a:buChar char="»"/>
              <a:defRPr sz="2000">
                <a:latin typeface="+mn-lt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ক) </a:t>
            </a:r>
            <a:r>
              <a:rPr lang="en-US" sz="2400" dirty="0" err="1" smtClean="0"/>
              <a:t>টেলিফোনের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মাধ্যমে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029200" y="4572000"/>
            <a:ext cx="3726134" cy="54784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 eaLnBrk="0" hangingPunct="0">
              <a:defRPr sz="3200">
                <a:latin typeface="Nikosh" pitchFamily="2" charset="0"/>
                <a:cs typeface="Nikosh" pitchFamily="2" charset="0"/>
              </a:defRPr>
            </a:lvl1pPr>
            <a:lvl2pPr marL="742950" indent="-285750" eaLnBrk="0" hangingPunct="0">
              <a:buChar char="–"/>
              <a:defRPr>
                <a:latin typeface="+mn-lt"/>
                <a:cs typeface="+mn-cs"/>
              </a:defRPr>
            </a:lvl2pPr>
            <a:lvl3pPr marL="1143000" indent="-228600" eaLnBrk="0" hangingPunct="0">
              <a:defRPr sz="2400">
                <a:latin typeface="+mn-lt"/>
                <a:cs typeface="+mn-cs"/>
              </a:defRPr>
            </a:lvl3pPr>
            <a:lvl4pPr marL="1600200" indent="-228600" eaLnBrk="0" hangingPunct="0">
              <a:buChar char="–"/>
              <a:defRPr sz="2000">
                <a:latin typeface="+mn-lt"/>
                <a:cs typeface="+mn-cs"/>
              </a:defRPr>
            </a:lvl4pPr>
            <a:lvl5pPr marL="2057400" indent="-228600" eaLnBrk="0" hangingPunct="0">
              <a:buChar char="»"/>
              <a:defRPr sz="2000">
                <a:latin typeface="+mn-lt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খ) </a:t>
            </a:r>
            <a:r>
              <a:rPr lang="en-US" sz="2400" dirty="0" err="1" smtClean="0"/>
              <a:t>সামাজিক</a:t>
            </a:r>
            <a:r>
              <a:rPr lang="en-US" sz="2400" dirty="0" smtClean="0"/>
              <a:t> </a:t>
            </a:r>
            <a:r>
              <a:rPr lang="en-US" sz="2400" dirty="0" err="1" smtClean="0"/>
              <a:t>নেটওয়ার্কের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মাধ্যমে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676400" y="5257800"/>
            <a:ext cx="2590800" cy="54784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 eaLnBrk="0" hangingPunct="0">
              <a:defRPr sz="3200">
                <a:latin typeface="Nikosh" pitchFamily="2" charset="0"/>
                <a:cs typeface="Nikosh" pitchFamily="2" charset="0"/>
              </a:defRPr>
            </a:lvl1pPr>
            <a:lvl2pPr marL="742950" indent="-285750" eaLnBrk="0" hangingPunct="0">
              <a:buChar char="–"/>
              <a:defRPr>
                <a:latin typeface="+mn-lt"/>
                <a:cs typeface="+mn-cs"/>
              </a:defRPr>
            </a:lvl2pPr>
            <a:lvl3pPr marL="1143000" indent="-228600" eaLnBrk="0" hangingPunct="0">
              <a:defRPr sz="2400">
                <a:latin typeface="+mn-lt"/>
                <a:cs typeface="+mn-cs"/>
              </a:defRPr>
            </a:lvl3pPr>
            <a:lvl4pPr marL="1600200" indent="-228600" eaLnBrk="0" hangingPunct="0">
              <a:buChar char="–"/>
              <a:defRPr sz="2000">
                <a:latin typeface="+mn-lt"/>
                <a:cs typeface="+mn-cs"/>
              </a:defRPr>
            </a:lvl4pPr>
            <a:lvl5pPr marL="2057400" indent="-228600" eaLnBrk="0" hangingPunct="0">
              <a:buChar char="»"/>
              <a:defRPr sz="2000">
                <a:latin typeface="+mn-lt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গ) </a:t>
            </a:r>
            <a:r>
              <a:rPr lang="en-US" sz="2400" dirty="0" err="1" smtClean="0"/>
              <a:t>ফেক্সের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মাধ্যমে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029200" y="5257800"/>
            <a:ext cx="3956428" cy="54784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 eaLnBrk="0" hangingPunct="0">
              <a:defRPr sz="3200">
                <a:latin typeface="Nikosh" pitchFamily="2" charset="0"/>
                <a:cs typeface="Nikosh" pitchFamily="2" charset="0"/>
              </a:defRPr>
            </a:lvl1pPr>
            <a:lvl2pPr marL="742950" indent="-285750" eaLnBrk="0" hangingPunct="0">
              <a:buChar char="–"/>
              <a:defRPr>
                <a:latin typeface="+mn-lt"/>
                <a:cs typeface="+mn-cs"/>
              </a:defRPr>
            </a:lvl2pPr>
            <a:lvl3pPr marL="1143000" indent="-228600" eaLnBrk="0" hangingPunct="0">
              <a:defRPr sz="2400">
                <a:latin typeface="+mn-lt"/>
                <a:cs typeface="+mn-cs"/>
              </a:defRPr>
            </a:lvl3pPr>
            <a:lvl4pPr marL="1600200" indent="-228600" eaLnBrk="0" hangingPunct="0">
              <a:buChar char="–"/>
              <a:defRPr sz="2000">
                <a:latin typeface="+mn-lt"/>
                <a:cs typeface="+mn-cs"/>
              </a:defRPr>
            </a:lvl4pPr>
            <a:lvl5pPr marL="2057400" indent="-228600" eaLnBrk="0" hangingPunct="0">
              <a:buChar char="»"/>
              <a:defRPr sz="2000">
                <a:latin typeface="+mn-lt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ঘ) </a:t>
            </a:r>
            <a:r>
              <a:rPr lang="en-US" sz="2400" dirty="0" err="1" smtClean="0"/>
              <a:t>সিডির</a:t>
            </a:r>
            <a:r>
              <a:rPr lang="en-US" sz="2400" dirty="0" smtClean="0"/>
              <a:t> </a:t>
            </a:r>
            <a:r>
              <a:rPr lang="en-US" sz="2400" dirty="0" err="1" smtClean="0"/>
              <a:t>মাধ্যমে</a:t>
            </a:r>
            <a:endParaRPr lang="en-US" sz="2400" dirty="0"/>
          </a:p>
        </p:txBody>
      </p:sp>
      <p:sp>
        <p:nvSpPr>
          <p:cNvPr id="8" name="Multiply 7"/>
          <p:cNvSpPr/>
          <p:nvPr/>
        </p:nvSpPr>
        <p:spPr bwMode="auto">
          <a:xfrm>
            <a:off x="1670779" y="4498413"/>
            <a:ext cx="533400" cy="609600"/>
          </a:xfrm>
          <a:prstGeom prst="mathMultiply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6" name="Multiply 15"/>
          <p:cNvSpPr/>
          <p:nvPr/>
        </p:nvSpPr>
        <p:spPr bwMode="auto">
          <a:xfrm>
            <a:off x="1670779" y="5157942"/>
            <a:ext cx="533400" cy="609600"/>
          </a:xfrm>
          <a:prstGeom prst="mathMultiply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7" name="Multiply 16"/>
          <p:cNvSpPr/>
          <p:nvPr/>
        </p:nvSpPr>
        <p:spPr bwMode="auto">
          <a:xfrm>
            <a:off x="4955498" y="5134284"/>
            <a:ext cx="533400" cy="609600"/>
          </a:xfrm>
          <a:prstGeom prst="mathMultiply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8" name="Half Frame 17"/>
          <p:cNvSpPr/>
          <p:nvPr/>
        </p:nvSpPr>
        <p:spPr bwMode="auto">
          <a:xfrm rot="13257552">
            <a:off x="5087842" y="4086962"/>
            <a:ext cx="418253" cy="800100"/>
          </a:xfrm>
          <a:prstGeom prst="halfFrame">
            <a:avLst>
              <a:gd name="adj1" fmla="val 26165"/>
              <a:gd name="adj2" fmla="val 22581"/>
            </a:avLst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24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9" grpId="0"/>
      <p:bldP spid="10" grpId="0"/>
      <p:bldP spid="11" grpId="0"/>
      <p:bldP spid="8" grpId="0" animBg="1"/>
      <p:bldP spid="16" grpId="0" animBg="1"/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8080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বাড়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ি</a:t>
            </a:r>
            <a:r>
              <a:rPr lang="bn-BD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র </a:t>
            </a:r>
            <a:r>
              <a:rPr lang="bn-BD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কাজ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4800600"/>
            <a:ext cx="7315200" cy="1143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as-IN" dirty="0" smtClean="0">
                <a:latin typeface="Nikosh" pitchFamily="2" charset="0"/>
                <a:cs typeface="Nikosh" pitchFamily="2" charset="0"/>
              </a:rPr>
              <a:t>নেটওয়ার্ক ব্যবহারের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as-IN" dirty="0" smtClean="0">
                <a:latin typeface="Nikosh" pitchFamily="2" charset="0"/>
                <a:cs typeface="Nikosh" pitchFamily="2" charset="0"/>
              </a:rPr>
              <a:t>মাধ্যমে বাড়িতে কোন কোন কাজ করা যেতে পারে বর্ণনাসহ একটি তালিকা তৈর</a:t>
            </a:r>
            <a:r>
              <a:rPr lang="en-US" smtClean="0">
                <a:latin typeface="Nikosh" pitchFamily="2" charset="0"/>
                <a:cs typeface="Nikosh" pitchFamily="2" charset="0"/>
              </a:rPr>
              <a:t>ি</a:t>
            </a:r>
            <a:r>
              <a:rPr lang="as-IN" smtClean="0">
                <a:latin typeface="Nikosh" pitchFamily="2" charset="0"/>
                <a:cs typeface="Nikosh" pitchFamily="2" charset="0"/>
              </a:rPr>
              <a:t> </a:t>
            </a:r>
            <a:r>
              <a:rPr lang="as-IN" dirty="0" smtClean="0">
                <a:latin typeface="Nikosh" pitchFamily="2" charset="0"/>
                <a:cs typeface="Nikosh" pitchFamily="2" charset="0"/>
              </a:rPr>
              <a:t>কর।</a:t>
            </a:r>
            <a:endParaRPr lang="en-US" dirty="0" smtClean="0"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14E328-9D49-4C26-9C76-0AEC5AD2229D}" type="datetime1">
              <a:rPr lang="en-US" smtClean="0"/>
              <a:pPr>
                <a:defRPr/>
              </a:pPr>
              <a:t>22-Jun-20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4" name="Picture 2" descr="http://png-5.findicons.com/files/icons/1788/large_icons_social/512/social_networ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679" y="1572198"/>
            <a:ext cx="3073841" cy="3073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80291" y="1219200"/>
            <a:ext cx="7582605" cy="4267200"/>
            <a:chOff x="780291" y="1219200"/>
            <a:chExt cx="7582605" cy="4267200"/>
          </a:xfrm>
        </p:grpSpPr>
        <p:pic>
          <p:nvPicPr>
            <p:cNvPr id="2050" name="Picture 2" descr="http://www4.pcmag.com/media/images/424782-cloud-computing.jpg?thumb=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0291" y="1219200"/>
              <a:ext cx="7582605" cy="426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 rot="1369906">
              <a:off x="6292225" y="3734929"/>
              <a:ext cx="1574470" cy="7755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4800" dirty="0" err="1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ধন্যবাদ</a:t>
              </a:r>
              <a:endParaRPr lang="en-US" sz="4800" dirty="0">
                <a:solidFill>
                  <a:srgbClr val="002060"/>
                </a:solidFill>
                <a:latin typeface="Nikosh" pitchFamily="2" charset="0"/>
                <a:cs typeface="Nikosh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420806">
              <a:off x="3647892" y="3689957"/>
              <a:ext cx="994183" cy="4909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 err="1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ধন্যবাদ</a:t>
              </a:r>
              <a:endParaRPr lang="en-US" dirty="0">
                <a:solidFill>
                  <a:srgbClr val="002060"/>
                </a:solidFill>
                <a:latin typeface="Nikosh" pitchFamily="2" charset="0"/>
                <a:cs typeface="Nikosh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197718" y="4536696"/>
              <a:ext cx="503664" cy="2489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100" dirty="0" err="1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ধন্যবাদ</a:t>
              </a:r>
              <a:endParaRPr lang="en-US" sz="1100" dirty="0">
                <a:solidFill>
                  <a:srgbClr val="002060"/>
                </a:solidFill>
                <a:latin typeface="Nikosh" pitchFamily="2" charset="0"/>
                <a:cs typeface="Nikosh" pitchFamily="2" charset="0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585651"/>
            <a:ext cx="990600" cy="304801"/>
          </a:xfrm>
        </p:spPr>
        <p:txBody>
          <a:bodyPr/>
          <a:lstStyle/>
          <a:p>
            <a:pPr>
              <a:defRPr/>
            </a:pPr>
            <a:fld id="{4C6B2656-8EB8-4B36-B85D-ACFB88423968}" type="datetime1">
              <a:rPr lang="en-US" smtClean="0"/>
              <a:pPr>
                <a:defRPr/>
              </a:pPr>
              <a:t>22-Jun-20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 rot="1744434">
            <a:off x="1287165" y="3864335"/>
            <a:ext cx="1745991" cy="8610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54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ধন্যবাদ</a:t>
            </a:r>
            <a:endParaRPr lang="en-US" sz="54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53000" y="914400"/>
            <a:ext cx="33528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kern="1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পাঠ</a:t>
            </a:r>
            <a:r>
              <a:rPr lang="en-US" b="1" kern="1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kern="1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পরিচিতি</a:t>
            </a:r>
            <a:endParaRPr lang="en-US" b="1" kern="1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kern="12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bn-BD" kern="12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তথ্য </a:t>
            </a:r>
            <a:r>
              <a:rPr lang="bn-BD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ও যোগাযোগ প্রযুক্তি</a:t>
            </a:r>
            <a:endParaRPr lang="en-US" kern="12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bn-BD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শ্রেণি</a:t>
            </a:r>
            <a:r>
              <a:rPr lang="en-US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: অ</a:t>
            </a:r>
            <a:r>
              <a:rPr lang="bn-BD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ষ্টম </a:t>
            </a:r>
            <a:endParaRPr lang="en-US" sz="2400" kern="12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bn-BD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অধ্যায়</a:t>
            </a:r>
            <a:r>
              <a:rPr lang="en-US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: </a:t>
            </a:r>
            <a:r>
              <a:rPr lang="bn-BD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দ্বিতীয়</a:t>
            </a:r>
            <a:endParaRPr lang="en-US" sz="2400" kern="12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400" kern="1200" dirty="0" err="1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পাঠ</a:t>
            </a:r>
            <a:r>
              <a:rPr lang="en-US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: </a:t>
            </a:r>
            <a:r>
              <a:rPr lang="en-US" sz="2400" kern="12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১১</a:t>
            </a:r>
            <a:endParaRPr lang="bn-BD" sz="2400" kern="12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838200" y="914400"/>
            <a:ext cx="37338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শিক্ষক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পরিচিতি</a:t>
            </a:r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8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755566"/>
            <a:ext cx="1625061" cy="2188034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1031-A06E-4B86-9FCA-158417A87459}" type="datetime1">
              <a:rPr lang="en-US" smtClean="0"/>
              <a:pPr/>
              <a:t>22-Jun-20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FD1D-6E81-4B63-8A69-79648248B86E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866" y="1524001"/>
            <a:ext cx="2856468" cy="31242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09600" y="4849583"/>
            <a:ext cx="5105400" cy="1902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শরিফুল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ইংরেজী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ছিটমীরগঞ্জ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শালনগ্রাম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ফাফিল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মাদরাসা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জলঢকা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নীলফামারী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bn-BD" sz="2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63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747357"/>
          </a:xfrm>
        </p:spPr>
        <p:txBody>
          <a:bodyPr/>
          <a:lstStyle/>
          <a:p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কী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করে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একে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অন্যের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সাথে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যোগাযোগ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করছে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?</a:t>
            </a:r>
            <a:endParaRPr lang="en-US" sz="32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22-Jun-20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7" name="Right Arrow 6"/>
          <p:cNvSpPr/>
          <p:nvPr/>
        </p:nvSpPr>
        <p:spPr bwMode="auto">
          <a:xfrm>
            <a:off x="1752600" y="4876800"/>
            <a:ext cx="838200" cy="685800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62000" y="1600200"/>
            <a:ext cx="3518912" cy="4387133"/>
            <a:chOff x="685800" y="1600199"/>
            <a:chExt cx="3518912" cy="4387133"/>
          </a:xfrm>
        </p:grpSpPr>
        <p:pic>
          <p:nvPicPr>
            <p:cNvPr id="1028" name="Picture 4" descr="https://upload.wikimedia.org/wikipedia/commons/thumb/9/98/XJACK_network_card_in_use.jpg/1024px-XJACK_network_card_in_use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865"/>
            <a:stretch/>
          </p:blipFill>
          <p:spPr bwMode="auto">
            <a:xfrm>
              <a:off x="732020" y="1600199"/>
              <a:ext cx="3435246" cy="37045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685800" y="5562600"/>
              <a:ext cx="3518912" cy="424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24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ল্যাপটপে</a:t>
              </a:r>
              <a:r>
                <a:rPr lang="en-US" sz="2400" dirty="0" smtClean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4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নেটওয়ার্ক</a:t>
              </a:r>
              <a:r>
                <a:rPr lang="en-US" sz="2400" dirty="0" smtClean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4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ক্যাবল</a:t>
              </a:r>
              <a:r>
                <a:rPr lang="en-US" sz="2400" dirty="0" smtClean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4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লাগানো</a:t>
              </a:r>
              <a:endParaRPr lang="en-US" sz="2400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419600" y="1600200"/>
            <a:ext cx="4143375" cy="4387132"/>
            <a:chOff x="4267200" y="1600200"/>
            <a:chExt cx="4143375" cy="4387132"/>
          </a:xfrm>
        </p:grpSpPr>
        <p:pic>
          <p:nvPicPr>
            <p:cNvPr id="3" name="Picture 2" descr="http://tech.co/wp-content/uploads/2015/01/social-network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7200" y="1600200"/>
              <a:ext cx="4143375" cy="3581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4572000" y="5562600"/>
              <a:ext cx="3496470" cy="424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24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একে</a:t>
              </a:r>
              <a:r>
                <a:rPr lang="en-US" sz="2400" dirty="0" smtClean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4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অন্যের</a:t>
              </a:r>
              <a:r>
                <a:rPr lang="en-US" sz="2400" dirty="0" smtClean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4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সাথে</a:t>
              </a:r>
              <a:r>
                <a:rPr lang="en-US" sz="2400" dirty="0" smtClean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4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যোগাযোগ</a:t>
              </a:r>
              <a:r>
                <a:rPr lang="en-US" sz="2400" dirty="0" smtClean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4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করছে</a:t>
              </a:r>
              <a:endParaRPr lang="en-US" sz="2400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045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0"/>
            <a:ext cx="8229600" cy="6858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bn-BD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আজকের আলোচ্য </a:t>
            </a:r>
            <a:r>
              <a:rPr lang="bn-BD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বিষয়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 …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0537" y="1752600"/>
            <a:ext cx="8305800" cy="9144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" pitchFamily="2" charset="0"/>
                <a:cs typeface="Nikosh" pitchFamily="2" charset="0"/>
              </a:rPr>
              <a:t>নেটওয়ার্কের</a:t>
            </a:r>
            <a:r>
              <a:rPr 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" pitchFamily="2" charset="0"/>
                <a:cs typeface="Nikosh" pitchFamily="2" charset="0"/>
              </a:rPr>
              <a:t>ব্যবহার</a:t>
            </a:r>
            <a:endParaRPr lang="en-US" sz="66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28F922-5163-4F6B-B63E-7BA975F8BED9}" type="datetime1">
              <a:rPr lang="en-US" smtClean="0"/>
              <a:pPr>
                <a:defRPr/>
              </a:pPr>
              <a:t>22-Jun-20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4" name="Picture 2" descr="https://seoservicesnewyork.org/wp-content/uploads/2013/06/SEONewYork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905"/>
          <a:stretch/>
        </p:blipFill>
        <p:spPr bwMode="auto">
          <a:xfrm>
            <a:off x="3352800" y="3324294"/>
            <a:ext cx="3352800" cy="2543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8842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শিখনফল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2438400"/>
            <a:ext cx="7467600" cy="3352800"/>
          </a:xfrm>
        </p:spPr>
        <p:txBody>
          <a:bodyPr/>
          <a:lstStyle/>
          <a:p>
            <a:pPr eaLnBrk="1" hangingPunct="1"/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ক্লাউড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কম্পিউটিং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এর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ধারণা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বর্ণনা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;</a:t>
            </a:r>
          </a:p>
          <a:p>
            <a:pPr eaLnBrk="1" hangingPunct="1"/>
            <a:r>
              <a:rPr lang="en-US" sz="2800" dirty="0" err="1">
                <a:latin typeface="Nikosh" pitchFamily="2" charset="0"/>
                <a:cs typeface="Nikosh" pitchFamily="2" charset="0"/>
              </a:rPr>
              <a:t>নেটওয়ার্ক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করে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কীভাবে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যোগাযোগের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প্রক্রিয়া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ব্যাখ্যা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;</a:t>
            </a:r>
          </a:p>
          <a:p>
            <a:pPr eaLnBrk="1" hangingPunct="1"/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বিনোদনে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নেটওয়ার্কের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বর্ণনা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;</a:t>
            </a:r>
          </a:p>
          <a:p>
            <a:pPr eaLnBrk="1" hangingPunct="1"/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রাষ্ট্রের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শক্তি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সঞ্চয়ে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নেটওয়ার্ক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ব্যবহারের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সুবিধাসমূহ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বর্ণনা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।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BD8C77-E052-4CA2-87ED-9B25F76235B9}" type="datetime1">
              <a:rPr lang="en-US" smtClean="0"/>
              <a:pPr>
                <a:defRPr/>
              </a:pPr>
              <a:t>22-Jun-20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33400" y="1600200"/>
            <a:ext cx="7010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buNone/>
            </a:pPr>
            <a:r>
              <a:rPr lang="en-US" sz="3200" b="1" spc="50" dirty="0" err="1" smtClean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এই</a:t>
            </a:r>
            <a:r>
              <a:rPr lang="en-US" sz="3200" b="1" spc="50" dirty="0" smtClean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পাঠ</a:t>
            </a:r>
            <a:r>
              <a:rPr lang="en-US" sz="3200" b="1" spc="50" dirty="0" smtClean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শেষে</a:t>
            </a:r>
            <a:r>
              <a:rPr lang="en-US" sz="3200" b="1" spc="50" dirty="0" smtClean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শিক্ষার্থীরা</a:t>
            </a:r>
            <a:r>
              <a:rPr lang="en-US" sz="3200" b="1" spc="50" dirty="0" smtClean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…</a:t>
            </a:r>
            <a:endParaRPr lang="en-US" sz="3200" b="1" spc="50" dirty="0">
              <a:ln w="11430"/>
              <a:solidFill>
                <a:srgbClr val="00206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8620" y="381000"/>
            <a:ext cx="8229600" cy="8080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ক্লাউড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কম্পিউটিং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511F69-9EBC-4CE4-B96C-76EA49573B73}" type="datetime1">
              <a:rPr lang="en-US" smtClean="0"/>
              <a:pPr>
                <a:defRPr/>
              </a:pPr>
              <a:t>22-Jun-20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589612" y="1151563"/>
            <a:ext cx="2382188" cy="2229166"/>
            <a:chOff x="589612" y="1151563"/>
            <a:chExt cx="1476631" cy="1644916"/>
          </a:xfrm>
        </p:grpSpPr>
        <p:pic>
          <p:nvPicPr>
            <p:cNvPr id="3074" name="Picture 2" descr="http://www.alokitobangladesh.com/assets/images/news_images/2014/07/16/2011-04-18_004548_85498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612" y="1151563"/>
              <a:ext cx="1476631" cy="1314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744683" y="2434238"/>
              <a:ext cx="961697" cy="3622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ল্যাপটপ</a:t>
              </a:r>
              <a:endParaRPr lang="en-US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57200" y="3429000"/>
            <a:ext cx="2514600" cy="2503787"/>
            <a:chOff x="457200" y="4553749"/>
            <a:chExt cx="1219200" cy="1681294"/>
          </a:xfrm>
        </p:grpSpPr>
        <p:pic>
          <p:nvPicPr>
            <p:cNvPr id="3080" name="Picture 8" descr="http://techtunes.com.bd/uploads/images/tune-images/texting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686" y="4553749"/>
              <a:ext cx="921772" cy="1229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457200" y="5912635"/>
              <a:ext cx="1219200" cy="32240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মোবাইল</a:t>
              </a:r>
              <a:r>
                <a:rPr lang="en-US" dirty="0" smtClean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ফোন</a:t>
              </a:r>
              <a:endParaRPr lang="en-US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392749" y="813234"/>
            <a:ext cx="2426464" cy="2545482"/>
            <a:chOff x="7330137" y="813234"/>
            <a:chExt cx="1489075" cy="1793072"/>
          </a:xfrm>
        </p:grpSpPr>
        <p:pic>
          <p:nvPicPr>
            <p:cNvPr id="3076" name="Picture 4" descr="http://cyberhome.weebly.com/uploads/6/8/3/2/6832988/2198391.png?52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0137" y="813234"/>
              <a:ext cx="1489075" cy="1489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7532809" y="2260507"/>
              <a:ext cx="762000" cy="3457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ডেস্কটপ</a:t>
              </a:r>
              <a:endParaRPr lang="en-US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392749" y="3810000"/>
            <a:ext cx="2225472" cy="2140474"/>
            <a:chOff x="7209399" y="5029200"/>
            <a:chExt cx="1408821" cy="1239074"/>
          </a:xfrm>
        </p:grpSpPr>
        <p:pic>
          <p:nvPicPr>
            <p:cNvPr id="3082" name="Picture 10" descr="http://ecx.images-amazon.com/images/I/81z6O3sGIfL._SL1500_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79" t="14014" r="10126" b="13838"/>
            <a:stretch/>
          </p:blipFill>
          <p:spPr bwMode="auto">
            <a:xfrm>
              <a:off x="7209399" y="5029200"/>
              <a:ext cx="1408821" cy="9579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7259540" y="5990337"/>
              <a:ext cx="979231" cy="27793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ট্যাবলয়েড</a:t>
              </a:r>
              <a:endParaRPr lang="en-US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446249" y="2225734"/>
            <a:ext cx="2362200" cy="2597539"/>
            <a:chOff x="3807455" y="5363078"/>
            <a:chExt cx="1312286" cy="1164749"/>
          </a:xfrm>
        </p:grpSpPr>
        <p:sp>
          <p:nvSpPr>
            <p:cNvPr id="19" name="TextBox 18"/>
            <p:cNvSpPr txBox="1"/>
            <p:nvPr/>
          </p:nvSpPr>
          <p:spPr>
            <a:xfrm>
              <a:off x="3811203" y="6312534"/>
              <a:ext cx="1308538" cy="21529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সার্ভার</a:t>
              </a:r>
              <a:endParaRPr lang="en-US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836" r="45431" b="86500"/>
            <a:stretch/>
          </p:blipFill>
          <p:spPr>
            <a:xfrm>
              <a:off x="3807455" y="5363078"/>
              <a:ext cx="1308538" cy="930166"/>
            </a:xfrm>
            <a:prstGeom prst="rect">
              <a:avLst/>
            </a:prstGeom>
          </p:spPr>
        </p:pic>
      </p:grpSp>
      <p:sp>
        <p:nvSpPr>
          <p:cNvPr id="29" name="TextBox 28"/>
          <p:cNvSpPr txBox="1"/>
          <p:nvPr/>
        </p:nvSpPr>
        <p:spPr>
          <a:xfrm>
            <a:off x="990600" y="5981872"/>
            <a:ext cx="716280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40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আমরা</a:t>
            </a:r>
            <a:r>
              <a:rPr lang="en-US" sz="40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যে</a:t>
            </a:r>
            <a:r>
              <a:rPr lang="en-US" sz="40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আইসিটি</a:t>
            </a:r>
            <a:r>
              <a:rPr lang="en-US" sz="40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ডিভাইস</a:t>
            </a:r>
            <a:r>
              <a:rPr lang="en-US" sz="40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ব্যবহার</a:t>
            </a:r>
            <a:r>
              <a:rPr lang="en-US" sz="40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করি</a:t>
            </a:r>
            <a:endParaRPr lang="en-US" sz="4000" dirty="0">
              <a:solidFill>
                <a:srgbClr val="00B05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487362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ক্লাউড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কম্পিউটিং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22-Jun-20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990600" y="5867400"/>
            <a:ext cx="7162800" cy="547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32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আমরা</a:t>
            </a:r>
            <a:r>
              <a:rPr lang="en-US" sz="32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আইসিটি</a:t>
            </a:r>
            <a:r>
              <a:rPr lang="en-US" sz="32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ডিভাইস</a:t>
            </a:r>
            <a:r>
              <a:rPr lang="en-US" sz="32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যে</a:t>
            </a:r>
            <a:r>
              <a:rPr lang="en-US" sz="32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sz="32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প্ল্যাটফর্ম</a:t>
            </a:r>
            <a:r>
              <a:rPr lang="en-US" sz="32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ে </a:t>
            </a:r>
            <a:r>
              <a:rPr lang="en-US" sz="32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ব্যবহার</a:t>
            </a:r>
            <a:r>
              <a:rPr lang="en-US" sz="32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করি</a:t>
            </a:r>
            <a:endParaRPr lang="en-US" sz="3200" dirty="0">
              <a:solidFill>
                <a:srgbClr val="00B05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61999" y="1362766"/>
            <a:ext cx="2492804" cy="2364697"/>
            <a:chOff x="761999" y="1362766"/>
            <a:chExt cx="2492804" cy="2364697"/>
          </a:xfrm>
        </p:grpSpPr>
        <p:sp>
          <p:nvSpPr>
            <p:cNvPr id="12" name="TextBox 11"/>
            <p:cNvSpPr txBox="1"/>
            <p:nvPr/>
          </p:nvSpPr>
          <p:spPr>
            <a:xfrm>
              <a:off x="761999" y="3293498"/>
              <a:ext cx="2492803" cy="4339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buNone/>
                <a:defRPr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defRPr>
              </a:lvl1pPr>
            </a:lstStyle>
            <a:p>
              <a:r>
                <a:rPr lang="en-US" sz="2400" dirty="0" err="1" smtClean="0"/>
                <a:t>পরিচয়</a:t>
              </a:r>
              <a:endParaRPr lang="en-US" sz="2400" dirty="0"/>
            </a:p>
          </p:txBody>
        </p:sp>
        <p:pic>
          <p:nvPicPr>
            <p:cNvPr id="6146" name="Picture 2" descr="http://worldkhobar.com/wp-content/uploads/2014/10/id-card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1362766"/>
              <a:ext cx="2492803" cy="18665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5659611" y="1110114"/>
            <a:ext cx="2060575" cy="2480211"/>
            <a:chOff x="6113761" y="1054966"/>
            <a:chExt cx="2060575" cy="2480211"/>
          </a:xfrm>
        </p:grpSpPr>
        <p:sp>
          <p:nvSpPr>
            <p:cNvPr id="21" name="TextBox 20"/>
            <p:cNvSpPr txBox="1"/>
            <p:nvPr/>
          </p:nvSpPr>
          <p:spPr>
            <a:xfrm>
              <a:off x="6585372" y="3101212"/>
              <a:ext cx="1119087" cy="4339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2400" dirty="0" err="1" smtClean="0">
                  <a:solidFill>
                    <a:srgbClr val="7030A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ডাটবেজ</a:t>
              </a:r>
              <a:endParaRPr lang="en-US" sz="2400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pic>
          <p:nvPicPr>
            <p:cNvPr id="6148" name="Picture 4" descr="https://cdn4.iconfinder.com/data/icons/LUMINA/database/png/400/database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3761" y="1054966"/>
              <a:ext cx="2060575" cy="2060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990600" y="3466439"/>
            <a:ext cx="2093898" cy="2272557"/>
            <a:chOff x="990600" y="3466439"/>
            <a:chExt cx="2093898" cy="2272557"/>
          </a:xfrm>
        </p:grpSpPr>
        <p:sp>
          <p:nvSpPr>
            <p:cNvPr id="24" name="TextBox 23"/>
            <p:cNvSpPr txBox="1"/>
            <p:nvPr/>
          </p:nvSpPr>
          <p:spPr>
            <a:xfrm>
              <a:off x="1247587" y="5305031"/>
              <a:ext cx="1071127" cy="43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2400" dirty="0" err="1" smtClean="0">
                  <a:solidFill>
                    <a:srgbClr val="7030A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সংগ্রহস্থল</a:t>
              </a:r>
              <a:endParaRPr lang="en-US" sz="2400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pic>
          <p:nvPicPr>
            <p:cNvPr id="6150" name="Picture 6" descr="http://www.graphicsfuel.com/wp-content/uploads/2012/03/folder-icon-512x512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3466439"/>
              <a:ext cx="2093898" cy="20938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5712512" y="3590325"/>
            <a:ext cx="1745719" cy="2123544"/>
            <a:chOff x="6255281" y="3618703"/>
            <a:chExt cx="1745719" cy="2123544"/>
          </a:xfrm>
        </p:grpSpPr>
        <p:sp>
          <p:nvSpPr>
            <p:cNvPr id="11" name="TextBox 10"/>
            <p:cNvSpPr txBox="1"/>
            <p:nvPr/>
          </p:nvSpPr>
          <p:spPr>
            <a:xfrm>
              <a:off x="6615352" y="5308282"/>
              <a:ext cx="1234633" cy="43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2400" dirty="0" err="1" smtClean="0">
                  <a:solidFill>
                    <a:srgbClr val="7030A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বিভিন্ন</a:t>
              </a:r>
              <a:r>
                <a:rPr lang="en-US" sz="2400" dirty="0" smtClean="0">
                  <a:solidFill>
                    <a:srgbClr val="7030A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rgbClr val="7030A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তথ্য</a:t>
              </a:r>
              <a:endParaRPr lang="en-US" sz="2400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pic>
          <p:nvPicPr>
            <p:cNvPr id="6152" name="Picture 8" descr="https://cdn2.iconfinder.com/data/icons/large-svg-icons-part-3/512/tables_tablet_ipad_input_device-512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5281" y="3618703"/>
              <a:ext cx="1745719" cy="1745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6263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8621" y="37333"/>
            <a:ext cx="8229600" cy="8080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ক্লাউড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কম্পিউটিং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511F69-9EBC-4CE4-B96C-76EA49573B73}" type="datetime1">
              <a:rPr lang="en-US" smtClean="0"/>
              <a:pPr>
                <a:defRPr/>
              </a:pPr>
              <a:t>22-Jun-20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856109" y="615444"/>
            <a:ext cx="934388" cy="1223336"/>
            <a:chOff x="589612" y="1151563"/>
            <a:chExt cx="1476631" cy="1621267"/>
          </a:xfrm>
        </p:grpSpPr>
        <p:pic>
          <p:nvPicPr>
            <p:cNvPr id="3074" name="Picture 2" descr="http://www.alokitobangladesh.com/assets/images/news_images/2014/07/16/2011-04-18_004548_85498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612" y="1151563"/>
              <a:ext cx="1476631" cy="1314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744682" y="2434238"/>
              <a:ext cx="1321561" cy="33859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4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ল্যাপটপ</a:t>
              </a:r>
              <a:endParaRPr lang="en-US" sz="1400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98013" y="4589187"/>
            <a:ext cx="1071797" cy="1395744"/>
            <a:chOff x="457200" y="4553749"/>
            <a:chExt cx="1219200" cy="1551091"/>
          </a:xfrm>
        </p:grpSpPr>
        <p:pic>
          <p:nvPicPr>
            <p:cNvPr id="3080" name="Picture 8" descr="http://techtunes.com.bd/uploads/images/tune-images/texting.g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686" y="4553749"/>
              <a:ext cx="921772" cy="1229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457200" y="5912635"/>
              <a:ext cx="1219200" cy="19220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4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মোবাইল</a:t>
              </a:r>
              <a:r>
                <a:rPr lang="en-US" sz="1400" dirty="0" smtClean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14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ফোন</a:t>
              </a:r>
              <a:endParaRPr lang="en-US" sz="1400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212334" y="346791"/>
            <a:ext cx="1504013" cy="1487425"/>
            <a:chOff x="7330137" y="813234"/>
            <a:chExt cx="1489075" cy="1648899"/>
          </a:xfrm>
        </p:grpSpPr>
        <p:pic>
          <p:nvPicPr>
            <p:cNvPr id="3076" name="Picture 4" descr="http://cyberhome.weebly.com/uploads/6/8/3/2/6832988/2198391.png?52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0137" y="813234"/>
              <a:ext cx="1489075" cy="1489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7532809" y="2260507"/>
              <a:ext cx="762000" cy="20162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4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ডেস্কটপ</a:t>
              </a:r>
              <a:endParaRPr lang="en-US" sz="1400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426914" y="4755964"/>
            <a:ext cx="1074851" cy="1147674"/>
            <a:chOff x="7209399" y="5029200"/>
            <a:chExt cx="1408821" cy="1126831"/>
          </a:xfrm>
        </p:grpSpPr>
        <p:pic>
          <p:nvPicPr>
            <p:cNvPr id="3082" name="Picture 10" descr="http://ecx.images-amazon.com/images/I/81z6O3sGIfL._SL1500_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79" t="14014" r="10126" b="13838"/>
            <a:stretch/>
          </p:blipFill>
          <p:spPr bwMode="auto">
            <a:xfrm>
              <a:off x="7209399" y="5029200"/>
              <a:ext cx="1408821" cy="9579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7259540" y="5990337"/>
              <a:ext cx="979231" cy="16569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4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ট্যাবলয়েড</a:t>
              </a:r>
              <a:endParaRPr lang="en-US" sz="1400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229545" y="5470789"/>
            <a:ext cx="1084049" cy="1276577"/>
            <a:chOff x="3807455" y="5363078"/>
            <a:chExt cx="1312286" cy="1077804"/>
          </a:xfrm>
        </p:grpSpPr>
        <p:sp>
          <p:nvSpPr>
            <p:cNvPr id="19" name="TextBox 18"/>
            <p:cNvSpPr txBox="1"/>
            <p:nvPr/>
          </p:nvSpPr>
          <p:spPr>
            <a:xfrm>
              <a:off x="3811203" y="6312534"/>
              <a:ext cx="1308538" cy="1283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4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সার্ভার</a:t>
              </a:r>
              <a:endParaRPr lang="en-US" sz="1400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836" r="45431" b="86500"/>
            <a:stretch/>
          </p:blipFill>
          <p:spPr>
            <a:xfrm>
              <a:off x="3807455" y="5363078"/>
              <a:ext cx="1308538" cy="930166"/>
            </a:xfrm>
            <a:prstGeom prst="rect">
              <a:avLst/>
            </a:prstGeom>
          </p:spPr>
        </p:pic>
      </p:grpSp>
      <p:sp>
        <p:nvSpPr>
          <p:cNvPr id="6" name="Cross 5"/>
          <p:cNvSpPr/>
          <p:nvPr/>
        </p:nvSpPr>
        <p:spPr bwMode="auto">
          <a:xfrm>
            <a:off x="692734" y="734518"/>
            <a:ext cx="7635989" cy="4983548"/>
          </a:xfrm>
          <a:prstGeom prst="plus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831121" y="2672785"/>
            <a:ext cx="7425090" cy="1268594"/>
            <a:chOff x="831121" y="2672785"/>
            <a:chExt cx="7425090" cy="1268594"/>
          </a:xfrm>
        </p:grpSpPr>
        <p:grpSp>
          <p:nvGrpSpPr>
            <p:cNvPr id="22" name="Group 21"/>
            <p:cNvGrpSpPr/>
            <p:nvPr/>
          </p:nvGrpSpPr>
          <p:grpSpPr>
            <a:xfrm>
              <a:off x="831121" y="2707257"/>
              <a:ext cx="1485900" cy="1033611"/>
              <a:chOff x="647700" y="1371599"/>
              <a:chExt cx="2419980" cy="2208131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647700" y="3293498"/>
                <a:ext cx="2419980" cy="2862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buNone/>
                  <a:defRPr>
                    <a:solidFill>
                      <a:srgbClr val="002060"/>
                    </a:solidFill>
                    <a:latin typeface="Nikosh" pitchFamily="2" charset="0"/>
                    <a:cs typeface="Nikosh" pitchFamily="2" charset="0"/>
                  </a:defRPr>
                </a:lvl1pPr>
              </a:lstStyle>
              <a:p>
                <a:r>
                  <a:rPr lang="en-US" sz="1400" dirty="0" err="1" smtClean="0"/>
                  <a:t>মনিটরিং</a:t>
                </a:r>
                <a:endParaRPr lang="en-US" sz="1400" dirty="0"/>
              </a:p>
            </p:txBody>
          </p:sp>
          <p:pic>
            <p:nvPicPr>
              <p:cNvPr id="24" name="Picture 2" descr="https://jointheeclub.files.wordpress.com/2013/09/a-closer-look-at-gps-monitoring-of-individuals-and-belongings.gif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5800" y="1371599"/>
                <a:ext cx="2381880" cy="18536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5" name="Group 24"/>
            <p:cNvGrpSpPr/>
            <p:nvPr/>
          </p:nvGrpSpPr>
          <p:grpSpPr>
            <a:xfrm>
              <a:off x="2514586" y="2672785"/>
              <a:ext cx="1676399" cy="1112658"/>
              <a:chOff x="5849471" y="1246187"/>
              <a:chExt cx="2837328" cy="2143655"/>
            </a:xfrm>
          </p:grpSpPr>
          <p:pic>
            <p:nvPicPr>
              <p:cNvPr id="27" name="Picture 4" descr="The Daily News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49471" y="1246187"/>
                <a:ext cx="2837328" cy="19444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8" name="TextBox 27"/>
              <p:cNvSpPr txBox="1"/>
              <p:nvPr/>
            </p:nvSpPr>
            <p:spPr>
              <a:xfrm>
                <a:off x="6729513" y="3103610"/>
                <a:ext cx="559769" cy="2862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1400" dirty="0" err="1" smtClean="0">
                    <a:solidFill>
                      <a:srgbClr val="7030A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কন্টেন্ট</a:t>
                </a:r>
                <a:endParaRPr lang="en-US" sz="1400" dirty="0">
                  <a:solidFill>
                    <a:srgbClr val="7030A0"/>
                  </a:solidFill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5874450" y="2812984"/>
              <a:ext cx="1115988" cy="981856"/>
              <a:chOff x="647700" y="3848142"/>
              <a:chExt cx="2585282" cy="1743121"/>
            </a:xfrm>
          </p:grpSpPr>
          <p:pic>
            <p:nvPicPr>
              <p:cNvPr id="31" name="Picture 30"/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776" t="30661" r="45431" b="60186"/>
              <a:stretch/>
            </p:blipFill>
            <p:spPr>
              <a:xfrm>
                <a:off x="647700" y="3848142"/>
                <a:ext cx="2585282" cy="1520755"/>
              </a:xfrm>
              <a:prstGeom prst="rect">
                <a:avLst/>
              </a:prstGeom>
            </p:spPr>
          </p:pic>
          <p:sp>
            <p:nvSpPr>
              <p:cNvPr id="32" name="TextBox 31"/>
              <p:cNvSpPr txBox="1"/>
              <p:nvPr/>
            </p:nvSpPr>
            <p:spPr>
              <a:xfrm>
                <a:off x="1247587" y="5305031"/>
                <a:ext cx="790601" cy="2862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bn-IN" sz="1400" dirty="0" smtClean="0">
                    <a:solidFill>
                      <a:srgbClr val="7030A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সহযোগিতা</a:t>
                </a:r>
                <a:endParaRPr lang="en-US" sz="1400" dirty="0">
                  <a:solidFill>
                    <a:srgbClr val="7030A0"/>
                  </a:solidFill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6983789" y="2811188"/>
              <a:ext cx="1272422" cy="1130191"/>
              <a:chOff x="5849471" y="3654346"/>
              <a:chExt cx="2514536" cy="2074554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6583639" y="5442668"/>
                <a:ext cx="732893" cy="2862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1400" dirty="0" err="1" smtClean="0">
                    <a:solidFill>
                      <a:srgbClr val="7030A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যোগাযোগ</a:t>
                </a:r>
                <a:endParaRPr lang="en-US" sz="1400" dirty="0">
                  <a:solidFill>
                    <a:srgbClr val="7030A0"/>
                  </a:solidFill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  <p:pic>
            <p:nvPicPr>
              <p:cNvPr id="35" name="Picture 10" descr="https://www.uninett.no/sites/drupal.uninett.no.uninett/files/chat_bobler.jp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49471" y="3654346"/>
                <a:ext cx="2514536" cy="16662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6" name="Group 35"/>
            <p:cNvGrpSpPr/>
            <p:nvPr/>
          </p:nvGrpSpPr>
          <p:grpSpPr>
            <a:xfrm>
              <a:off x="4395981" y="2734459"/>
              <a:ext cx="1290808" cy="1206920"/>
              <a:chOff x="3527041" y="2361189"/>
              <a:chExt cx="2240732" cy="1939075"/>
            </a:xfrm>
          </p:grpSpPr>
          <p:sp>
            <p:nvSpPr>
              <p:cNvPr id="37" name="TextBox 36"/>
              <p:cNvSpPr txBox="1"/>
              <p:nvPr/>
            </p:nvSpPr>
            <p:spPr>
              <a:xfrm>
                <a:off x="3587480" y="4014032"/>
                <a:ext cx="1249060" cy="2862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1400" dirty="0" err="1" smtClean="0">
                    <a:solidFill>
                      <a:srgbClr val="7030A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অর্থনৈতিক</a:t>
                </a:r>
                <a:r>
                  <a:rPr lang="en-US" sz="1400" dirty="0" smtClean="0">
                    <a:solidFill>
                      <a:srgbClr val="7030A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1400" dirty="0" err="1" smtClean="0">
                    <a:solidFill>
                      <a:srgbClr val="7030A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কর্মকান্ড</a:t>
                </a:r>
                <a:endParaRPr lang="en-US" sz="1400" dirty="0">
                  <a:solidFill>
                    <a:srgbClr val="7030A0"/>
                  </a:solidFill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  <p:pic>
            <p:nvPicPr>
              <p:cNvPr id="38" name="Picture 12" descr="http://equimea.com/wp-content/uploads/sites/10/2013/08/coins_on_chart.jpg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27041" y="2361189"/>
                <a:ext cx="2240732" cy="14953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0" name="Rectangle 9"/>
          <p:cNvSpPr/>
          <p:nvPr/>
        </p:nvSpPr>
        <p:spPr>
          <a:xfrm>
            <a:off x="3802490" y="2261823"/>
            <a:ext cx="1468672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err="1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এ্যাপ্লিকেশন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2379967" y="710356"/>
            <a:ext cx="4648724" cy="1608638"/>
            <a:chOff x="2379967" y="710356"/>
            <a:chExt cx="4648724" cy="1608638"/>
          </a:xfrm>
        </p:grpSpPr>
        <p:grpSp>
          <p:nvGrpSpPr>
            <p:cNvPr id="39" name="Group 38"/>
            <p:cNvGrpSpPr/>
            <p:nvPr/>
          </p:nvGrpSpPr>
          <p:grpSpPr>
            <a:xfrm>
              <a:off x="3288349" y="1089842"/>
              <a:ext cx="979964" cy="1119958"/>
              <a:chOff x="761999" y="1362766"/>
              <a:chExt cx="2492804" cy="2216964"/>
            </a:xfrm>
          </p:grpSpPr>
          <p:sp>
            <p:nvSpPr>
              <p:cNvPr id="40" name="TextBox 39"/>
              <p:cNvSpPr txBox="1"/>
              <p:nvPr/>
            </p:nvSpPr>
            <p:spPr>
              <a:xfrm>
                <a:off x="761999" y="3293498"/>
                <a:ext cx="2492803" cy="2862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buNone/>
                  <a:defRPr>
                    <a:solidFill>
                      <a:srgbClr val="002060"/>
                    </a:solidFill>
                    <a:latin typeface="Nikosh" pitchFamily="2" charset="0"/>
                    <a:cs typeface="Nikosh" pitchFamily="2" charset="0"/>
                  </a:defRPr>
                </a:lvl1pPr>
              </a:lstStyle>
              <a:p>
                <a:r>
                  <a:rPr lang="en-US" sz="1400" dirty="0" err="1" smtClean="0"/>
                  <a:t>পরিচয়</a:t>
                </a:r>
                <a:endParaRPr lang="en-US" sz="1400" dirty="0"/>
              </a:p>
            </p:txBody>
          </p:sp>
          <p:pic>
            <p:nvPicPr>
              <p:cNvPr id="41" name="Picture 2" descr="http://worldkhobar.com/wp-content/uploads/2014/10/id-card.jpg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2000" y="1362766"/>
                <a:ext cx="2492803" cy="18665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2" name="Group 41"/>
            <p:cNvGrpSpPr/>
            <p:nvPr/>
          </p:nvGrpSpPr>
          <p:grpSpPr>
            <a:xfrm>
              <a:off x="5654352" y="1252451"/>
              <a:ext cx="1374339" cy="806138"/>
              <a:chOff x="6113761" y="1054966"/>
              <a:chExt cx="2060575" cy="2332478"/>
            </a:xfrm>
          </p:grpSpPr>
          <p:sp>
            <p:nvSpPr>
              <p:cNvPr id="43" name="TextBox 42"/>
              <p:cNvSpPr txBox="1"/>
              <p:nvPr/>
            </p:nvSpPr>
            <p:spPr>
              <a:xfrm>
                <a:off x="6585372" y="3101212"/>
                <a:ext cx="1119087" cy="2862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US" sz="1400" dirty="0" err="1" smtClean="0">
                    <a:solidFill>
                      <a:srgbClr val="7030A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ডাটবেজ</a:t>
                </a:r>
                <a:endParaRPr lang="en-US" sz="1400" dirty="0">
                  <a:solidFill>
                    <a:srgbClr val="7030A0"/>
                  </a:solidFill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  <p:pic>
            <p:nvPicPr>
              <p:cNvPr id="44" name="Picture 4" descr="https://cdn4.iconfinder.com/data/icons/LUMINA/database/png/400/database.png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13761" y="1054966"/>
                <a:ext cx="2060575" cy="20605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5" name="Group 44"/>
            <p:cNvGrpSpPr/>
            <p:nvPr/>
          </p:nvGrpSpPr>
          <p:grpSpPr>
            <a:xfrm>
              <a:off x="2379967" y="1190460"/>
              <a:ext cx="819947" cy="1128534"/>
              <a:chOff x="990600" y="3466439"/>
              <a:chExt cx="2093898" cy="2479238"/>
            </a:xfrm>
          </p:grpSpPr>
          <p:sp>
            <p:nvSpPr>
              <p:cNvPr id="46" name="TextBox 45"/>
              <p:cNvSpPr txBox="1"/>
              <p:nvPr/>
            </p:nvSpPr>
            <p:spPr>
              <a:xfrm>
                <a:off x="1247586" y="5305031"/>
                <a:ext cx="1793810" cy="640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1400" dirty="0" err="1" smtClean="0">
                    <a:solidFill>
                      <a:srgbClr val="7030A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সংগ্রহস্থল</a:t>
                </a:r>
                <a:endParaRPr lang="en-US" sz="1400" dirty="0">
                  <a:solidFill>
                    <a:srgbClr val="7030A0"/>
                  </a:solidFill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  <p:pic>
            <p:nvPicPr>
              <p:cNvPr id="47" name="Picture 6" descr="http://www.graphicsfuel.com/wp-content/uploads/2012/03/folder-icon-512x512.png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0600" y="3466439"/>
                <a:ext cx="2093898" cy="20938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8" name="Group 47"/>
            <p:cNvGrpSpPr/>
            <p:nvPr/>
          </p:nvGrpSpPr>
          <p:grpSpPr>
            <a:xfrm>
              <a:off x="4632893" y="1266161"/>
              <a:ext cx="905031" cy="853239"/>
              <a:chOff x="6255281" y="3618703"/>
              <a:chExt cx="1745719" cy="1975811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6615352" y="5308282"/>
                <a:ext cx="797013" cy="2862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1400" dirty="0" err="1" smtClean="0">
                    <a:solidFill>
                      <a:srgbClr val="7030A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বিভিন্ন</a:t>
                </a:r>
                <a:r>
                  <a:rPr lang="en-US" sz="1400" dirty="0" smtClean="0">
                    <a:solidFill>
                      <a:srgbClr val="7030A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1400" dirty="0" err="1" smtClean="0">
                    <a:solidFill>
                      <a:srgbClr val="7030A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তথ্য</a:t>
                </a:r>
                <a:endParaRPr lang="en-US" sz="1400" dirty="0">
                  <a:solidFill>
                    <a:srgbClr val="7030A0"/>
                  </a:solidFill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  <p:pic>
            <p:nvPicPr>
              <p:cNvPr id="50" name="Picture 8" descr="https://cdn2.iconfinder.com/data/icons/large-svg-icons-part-3/512/tables_tablet_ipad_input_device-512.png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55281" y="3618703"/>
                <a:ext cx="1745719" cy="17457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1" name="Rectangle 10"/>
            <p:cNvSpPr/>
            <p:nvPr/>
          </p:nvSpPr>
          <p:spPr>
            <a:xfrm>
              <a:off x="4097443" y="710356"/>
              <a:ext cx="1173719" cy="4909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bn-IN" dirty="0" smtClean="0">
                  <a:solidFill>
                    <a:srgbClr val="00B05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প্ল্যাটফর্ম</a:t>
              </a:r>
              <a:r>
                <a:rPr lang="en-US" dirty="0" smtClean="0">
                  <a:solidFill>
                    <a:srgbClr val="00B05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endParaRPr lang="en-US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905000" y="4073429"/>
            <a:ext cx="4800118" cy="1666485"/>
            <a:chOff x="1905000" y="4073429"/>
            <a:chExt cx="4800118" cy="1666485"/>
          </a:xfrm>
        </p:grpSpPr>
        <p:sp>
          <p:nvSpPr>
            <p:cNvPr id="14" name="Rectangle 13"/>
            <p:cNvSpPr/>
            <p:nvPr/>
          </p:nvSpPr>
          <p:spPr>
            <a:xfrm>
              <a:off x="3966660" y="4073429"/>
              <a:ext cx="1446230" cy="4801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dirty="0" err="1">
                  <a:solidFill>
                    <a:srgbClr val="00B05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অবকাঠামো</a:t>
              </a:r>
              <a:endParaRPr lang="en-US" dirty="0"/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1905000" y="4469116"/>
              <a:ext cx="1434075" cy="1270798"/>
              <a:chOff x="-13939" y="1674263"/>
              <a:chExt cx="3047816" cy="3127787"/>
            </a:xfrm>
          </p:grpSpPr>
          <p:sp>
            <p:nvSpPr>
              <p:cNvPr id="55" name="TextBox 54"/>
              <p:cNvSpPr txBox="1"/>
              <p:nvPr/>
            </p:nvSpPr>
            <p:spPr>
              <a:xfrm>
                <a:off x="314009" y="4084297"/>
                <a:ext cx="2419980" cy="7177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buNone/>
                  <a:defRPr>
                    <a:solidFill>
                      <a:srgbClr val="002060"/>
                    </a:solidFill>
                    <a:latin typeface="Nikosh" pitchFamily="2" charset="0"/>
                    <a:cs typeface="Nikosh" pitchFamily="2" charset="0"/>
                  </a:defRPr>
                </a:lvl1pPr>
              </a:lstStyle>
              <a:p>
                <a:r>
                  <a:rPr lang="en-US" sz="1400" dirty="0" err="1" smtClean="0"/>
                  <a:t>নিজস্ব</a:t>
                </a:r>
                <a:r>
                  <a:rPr lang="en-US" sz="1400" dirty="0" smtClean="0"/>
                  <a:t> </a:t>
                </a:r>
                <a:r>
                  <a:rPr lang="en-US" sz="1400" dirty="0" err="1" smtClean="0"/>
                  <a:t>সার্ভার</a:t>
                </a:r>
                <a:endParaRPr lang="en-US" sz="1400" dirty="0"/>
              </a:p>
            </p:txBody>
          </p:sp>
          <p:pic>
            <p:nvPicPr>
              <p:cNvPr id="56" name="Picture 2"/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-13939" y="1674263"/>
                <a:ext cx="3047816" cy="217662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7" name="Group 56"/>
            <p:cNvGrpSpPr/>
            <p:nvPr/>
          </p:nvGrpSpPr>
          <p:grpSpPr>
            <a:xfrm>
              <a:off x="5561688" y="4402715"/>
              <a:ext cx="1143430" cy="1222185"/>
              <a:chOff x="3429000" y="1588285"/>
              <a:chExt cx="2438400" cy="2571484"/>
            </a:xfrm>
          </p:grpSpPr>
          <p:sp>
            <p:nvSpPr>
              <p:cNvPr id="58" name="TextBox 57"/>
              <p:cNvSpPr txBox="1"/>
              <p:nvPr/>
            </p:nvSpPr>
            <p:spPr>
              <a:xfrm>
                <a:off x="4096606" y="3873537"/>
                <a:ext cx="720069" cy="2862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1400" dirty="0" err="1" smtClean="0">
                    <a:solidFill>
                      <a:srgbClr val="7030A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নেটওয়ার্ক</a:t>
                </a:r>
                <a:endParaRPr lang="en-US" sz="1400" dirty="0">
                  <a:solidFill>
                    <a:srgbClr val="7030A0"/>
                  </a:solidFill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  <p:pic>
            <p:nvPicPr>
              <p:cNvPr id="59" name="Picture 4" descr="http://icons.iconseeker.com/png/fullsize/refresh-cl/network-internet-connection.png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9000" y="1588285"/>
                <a:ext cx="2438400" cy="24384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0" name="Group 59"/>
            <p:cNvGrpSpPr/>
            <p:nvPr/>
          </p:nvGrpSpPr>
          <p:grpSpPr>
            <a:xfrm>
              <a:off x="3733800" y="4561753"/>
              <a:ext cx="1457043" cy="992552"/>
              <a:chOff x="3282654" y="2057530"/>
              <a:chExt cx="2174875" cy="2446820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3662121" y="4218118"/>
                <a:ext cx="873957" cy="2862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1400" dirty="0" err="1" smtClean="0">
                    <a:solidFill>
                      <a:srgbClr val="7030A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আউটপুট</a:t>
                </a:r>
                <a:r>
                  <a:rPr lang="en-US" sz="1400" dirty="0" smtClean="0">
                    <a:solidFill>
                      <a:srgbClr val="7030A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1400" dirty="0" err="1" smtClean="0">
                    <a:solidFill>
                      <a:srgbClr val="7030A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যন্ত্র</a:t>
                </a:r>
                <a:endParaRPr lang="en-US" sz="1400" dirty="0">
                  <a:solidFill>
                    <a:srgbClr val="7030A0"/>
                  </a:solidFill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  <p:pic>
            <p:nvPicPr>
              <p:cNvPr id="62" name="Picture 6" descr="http://www.iconexperience.com/_img/i_collection_png/512x512/plain/print_calculator.png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82654" y="2057530"/>
                <a:ext cx="2174875" cy="21748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816959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ক্লাউড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কম্পিউটিং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ব্যবহার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22-Jun-20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457200" y="1416389"/>
            <a:ext cx="7651750" cy="2490938"/>
            <a:chOff x="457200" y="1416389"/>
            <a:chExt cx="7651750" cy="2490938"/>
          </a:xfrm>
        </p:grpSpPr>
        <p:pic>
          <p:nvPicPr>
            <p:cNvPr id="9218" name="Picture 2" descr="http://safeyoutubelikes.com/wp-content/uploads/2014/01/120605-404694-hotmail-logo-vertical-page.blocks_desktop_tease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535905"/>
              <a:ext cx="2491184" cy="1588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0" name="Picture 4" descr="http://www.consumerwatchdog.org/sites/default/files/images/icon-gmail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1416389"/>
              <a:ext cx="2012950" cy="1860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2" name="Picture 6" descr="http://cdn.appstorm.net/windows.appstorm.net/authors/wilsonmark/yahoo_icon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1792" y="1529659"/>
              <a:ext cx="1580800" cy="1580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946150" y="3359485"/>
              <a:ext cx="7162800" cy="5478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3200" dirty="0" smtClean="0">
                  <a:solidFill>
                    <a:srgbClr val="00B05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ই-</a:t>
              </a:r>
              <a:r>
                <a:rPr lang="en-US" sz="3200" dirty="0" err="1" smtClean="0">
                  <a:solidFill>
                    <a:srgbClr val="00B05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মেইল</a:t>
              </a:r>
              <a:r>
                <a:rPr lang="en-US" sz="3200" dirty="0" smtClean="0">
                  <a:solidFill>
                    <a:srgbClr val="00B05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rgbClr val="00B05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করা</a:t>
              </a:r>
              <a:endParaRPr lang="en-US" sz="3200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43218" y="4160101"/>
            <a:ext cx="7459689" cy="2325189"/>
            <a:chOff x="843218" y="4160101"/>
            <a:chExt cx="7459689" cy="2325189"/>
          </a:xfrm>
        </p:grpSpPr>
        <p:pic>
          <p:nvPicPr>
            <p:cNvPr id="9224" name="Picture 8" descr="http://3.bp.blogspot.com/-YuDD_UjQlXs/Uc_--rl6-UI/AAAAAAAAAAY/xDo6SmEIZwc/s894/Pipilika-search-engine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218" y="4160101"/>
              <a:ext cx="2897318" cy="17396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6" name="Picture 10" descr="https://www.ics.uci.edu/computing/bin/img/email/google/googleicon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1000" y="4390071"/>
              <a:ext cx="1515880" cy="1515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8" name="Picture 12" descr="http://www.cliparthut.com/clip-arts/781/bing-icon-781959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5182" y="4438698"/>
              <a:ext cx="2117725" cy="1559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3613899" y="6005159"/>
              <a:ext cx="2494593" cy="4801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buNone/>
              </a:pPr>
              <a:r>
                <a:rPr lang="en-US" dirty="0" err="1">
                  <a:solidFill>
                    <a:srgbClr val="00B05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সার্চ</a:t>
              </a:r>
              <a:r>
                <a:rPr lang="en-US" dirty="0">
                  <a:solidFill>
                    <a:srgbClr val="00B05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dirty="0" err="1">
                  <a:solidFill>
                    <a:srgbClr val="00B05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ইঞ্জিনে</a:t>
              </a:r>
              <a:r>
                <a:rPr lang="en-US" dirty="0">
                  <a:solidFill>
                    <a:srgbClr val="00B05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dirty="0" err="1">
                  <a:solidFill>
                    <a:srgbClr val="00B05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তথ্য</a:t>
              </a:r>
              <a:r>
                <a:rPr lang="en-US" dirty="0">
                  <a:solidFill>
                    <a:srgbClr val="00B05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dirty="0" err="1">
                  <a:solidFill>
                    <a:srgbClr val="00B05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খুঁজা</a:t>
              </a:r>
              <a:endParaRPr lang="en-US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645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iyam Rupali" pitchFamily="2" charset="0"/>
            <a:cs typeface="Siyam Rupali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iyam Rupali" pitchFamily="2" charset="0"/>
            <a:cs typeface="Siyam Rupali" pitchFamily="2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1266</TotalTime>
  <Words>454</Words>
  <Application>Microsoft Office PowerPoint</Application>
  <PresentationFormat>On-screen Show (4:3)</PresentationFormat>
  <Paragraphs>148</Paragraphs>
  <Slides>17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Default Design</vt:lpstr>
      <vt:lpstr>PowerPoint Presentation</vt:lpstr>
      <vt:lpstr>PowerPoint Presentation</vt:lpstr>
      <vt:lpstr>কী ব্যবহার করে একে অন্যের সাথে যোগাযোগ করছে?</vt:lpstr>
      <vt:lpstr>আজকের আলোচ্য বিষয় …</vt:lpstr>
      <vt:lpstr>শিখনফল</vt:lpstr>
      <vt:lpstr>ক্লাউড কম্পিউটিং </vt:lpstr>
      <vt:lpstr>ক্লাউড কম্পিউটিং </vt:lpstr>
      <vt:lpstr>ক্লাউড কম্পিউটিং </vt:lpstr>
      <vt:lpstr>ক্লাউড কম্পিউটিং ব্যবহার</vt:lpstr>
      <vt:lpstr>ক্লাউড কম্পিউটিং-এর সুবিধাসমূহ</vt:lpstr>
      <vt:lpstr>নেটওয়ার্ক ব্যবহার করে যোগাযোগ </vt:lpstr>
      <vt:lpstr>নেটওয়ার্ক ব্যবহার করে বিনোদন</vt:lpstr>
      <vt:lpstr>নেটওয়ার্ক ব্যবহার করে রাষ্ট্র পরিচালনা</vt:lpstr>
      <vt:lpstr>দলগত কাজ</vt:lpstr>
      <vt:lpstr>মূল্যায়ন</vt:lpstr>
      <vt:lpstr>বাড়ির কাজ</vt:lpstr>
      <vt:lpstr>PowerPoint Presentation</vt:lpstr>
    </vt:vector>
  </TitlesOfParts>
  <Company>Dhaka Residential Model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Sayed Mahbub Hasan Amiri</dc:creator>
  <cp:lastModifiedBy>Microsoft</cp:lastModifiedBy>
  <cp:revision>183</cp:revision>
  <dcterms:created xsi:type="dcterms:W3CDTF">2014-05-10T11:53:28Z</dcterms:created>
  <dcterms:modified xsi:type="dcterms:W3CDTF">2020-06-22T03:13:49Z</dcterms:modified>
</cp:coreProperties>
</file>