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73990-23B1-47B2-BA35-9E7F6D5BBB65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A9A14-D2C1-48A7-8C54-99A15CAF9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3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A9A14-D2C1-48A7-8C54-99A15CAF99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87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A9A14-D2C1-48A7-8C54-99A15CAF99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56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A9A14-D2C1-48A7-8C54-99A15CAF99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A9A14-D2C1-48A7-8C54-99A15CAF99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08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A9A14-D2C1-48A7-8C54-99A15CAF99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57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A9A14-D2C1-48A7-8C54-99A15CAF99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91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A9A14-D2C1-48A7-8C54-99A15CAF99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8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A9A14-D2C1-48A7-8C54-99A15CAF99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4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A9A14-D2C1-48A7-8C54-99A15CAF99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0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A9A14-D2C1-48A7-8C54-99A15CAF99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4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A9A14-D2C1-48A7-8C54-99A15CAF99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00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A9A14-D2C1-48A7-8C54-99A15CAF99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5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A9A14-D2C1-48A7-8C54-99A15CAF99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45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A9A14-D2C1-48A7-8C54-99A15CAF99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50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A9A14-D2C1-48A7-8C54-99A15CAF99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77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),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ীতলা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চাঁপাইনবাবগঞ্জ।০১৭২৩০৮৪০৩৩ md.junirali1130009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A9A14-D2C1-48A7-8C54-99A15CAF99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2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0DB5AF-1E87-4981-8220-4DCC0E2FE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950334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8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আজকের</a:t>
            </a:r>
            <a:r>
              <a:rPr lang="en-US" sz="8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ক্লাসে</a:t>
            </a:r>
            <a:r>
              <a:rPr lang="en-US" sz="8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সবাইকে</a:t>
            </a:r>
            <a:endParaRPr lang="en-US" sz="88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A73F2D8-B753-4A80-8976-9A57821A2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50335"/>
            <a:ext cx="12191998" cy="4907664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3900" dirty="0" err="1">
                <a:solidFill>
                  <a:srgbClr val="FFC000"/>
                </a:solidFill>
              </a:rPr>
              <a:t>স্বাগতম</a:t>
            </a:r>
            <a:endParaRPr lang="en-US" sz="239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456A39-28A4-446C-AD55-5D01CFEA2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3458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7BF478-1729-47E3-AE8E-145816F8A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008" y="0"/>
            <a:ext cx="6068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7C46-9EDF-42E5-8518-11E9B431B69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26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500">
                <a:solidFill>
                  <a:schemeClr val="accent5">
                    <a:lumMod val="75000"/>
                  </a:schemeClr>
                </a:solidFill>
              </a:rPr>
              <a:t>শব্দার্থ</a:t>
            </a:r>
            <a:endParaRPr lang="en-US" sz="12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EAEFF1-65C5-40F8-B82B-F0061EF6A946}"/>
              </a:ext>
            </a:extLst>
          </p:cNvPr>
          <p:cNvSpPr/>
          <p:nvPr/>
        </p:nvSpPr>
        <p:spPr>
          <a:xfrm>
            <a:off x="0" y="1629731"/>
            <a:ext cx="3946358" cy="147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dirty="0"/>
              <a:t>রানার</a:t>
            </a:r>
            <a:endParaRPr lang="en-US" sz="2800" dirty="0"/>
          </a:p>
        </p:txBody>
      </p:sp>
      <p:pic>
        <p:nvPicPr>
          <p:cNvPr id="4" name="Picture 3" descr="cd_5194.jpg">
            <a:extLst>
              <a:ext uri="{FF2B5EF4-FFF2-40B4-BE49-F238E27FC236}">
                <a16:creationId xmlns:a16="http://schemas.microsoft.com/office/drawing/2014/main" id="{C8049DA2-AF0A-485D-B700-F953F45CB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714" y="1668363"/>
            <a:ext cx="3477241" cy="14972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FA0B4B-D5CA-4C79-815B-149508098C31}"/>
              </a:ext>
            </a:extLst>
          </p:cNvPr>
          <p:cNvSpPr/>
          <p:nvPr/>
        </p:nvSpPr>
        <p:spPr>
          <a:xfrm>
            <a:off x="7423484" y="1630826"/>
            <a:ext cx="4768516" cy="1509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/>
              <a:t>ডাক হরকরা</a:t>
            </a:r>
            <a:endParaRPr lang="en-US" sz="6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B4DE5A-95D3-45F4-B0DA-9C997A4767E1}"/>
              </a:ext>
            </a:extLst>
          </p:cNvPr>
          <p:cNvSpPr/>
          <p:nvPr/>
        </p:nvSpPr>
        <p:spPr>
          <a:xfrm>
            <a:off x="0" y="3087532"/>
            <a:ext cx="3958389" cy="19644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 dirty="0"/>
              <a:t>লন্ঠন</a:t>
            </a:r>
            <a:r>
              <a:rPr lang="bn-IN" sz="2800" dirty="0"/>
              <a:t>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4E092-49C5-4C4B-B4BC-AA6C2BD50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27" y="3134032"/>
            <a:ext cx="3446489" cy="20154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1DDDFA-47D9-434C-A991-DDF3685FF428}"/>
              </a:ext>
            </a:extLst>
          </p:cNvPr>
          <p:cNvSpPr/>
          <p:nvPr/>
        </p:nvSpPr>
        <p:spPr>
          <a:xfrm>
            <a:off x="7468328" y="3157378"/>
            <a:ext cx="4723671" cy="187182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dirty="0"/>
              <a:t>হারিকেন</a:t>
            </a:r>
            <a:endParaRPr lang="en-US" sz="7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F84E67-4B6C-494C-A1E5-E9549492BF41}"/>
              </a:ext>
            </a:extLst>
          </p:cNvPr>
          <p:cNvSpPr/>
          <p:nvPr/>
        </p:nvSpPr>
        <p:spPr>
          <a:xfrm>
            <a:off x="0" y="5099202"/>
            <a:ext cx="3970421" cy="17587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/>
              <a:t>ডাক</a:t>
            </a:r>
            <a:endParaRPr lang="en-US" sz="9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8844B3-7802-45FD-9284-EAE4B4A52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17" y="5149516"/>
            <a:ext cx="3501462" cy="17084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EFAE21-DEC6-4FDE-849A-F8216E27EA82}"/>
              </a:ext>
            </a:extLst>
          </p:cNvPr>
          <p:cNvSpPr/>
          <p:nvPr/>
        </p:nvSpPr>
        <p:spPr>
          <a:xfrm>
            <a:off x="7470152" y="5029564"/>
            <a:ext cx="4721848" cy="18284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/>
              <a:t>চিঠিপত্রাদি</a:t>
            </a:r>
            <a:r>
              <a:rPr lang="bn-IN" sz="5400" dirty="0"/>
              <a:t>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573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3C8A-8BFF-4DB7-8A88-7B6F2314662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782501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800">
                <a:solidFill>
                  <a:schemeClr val="accent1">
                    <a:lumMod val="75000"/>
                  </a:schemeClr>
                </a:solidFill>
              </a:rPr>
              <a:t>একক কাজ</a:t>
            </a:r>
            <a:endParaRPr lang="en-US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262E57-1991-4B2F-9163-D5F9CE9F65C0}"/>
              </a:ext>
            </a:extLst>
          </p:cNvPr>
          <p:cNvSpPr/>
          <p:nvPr/>
        </p:nvSpPr>
        <p:spPr>
          <a:xfrm>
            <a:off x="0" y="1780674"/>
            <a:ext cx="12191999" cy="507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>
                <a:solidFill>
                  <a:srgbClr val="00B0F0"/>
                </a:solidFill>
              </a:rPr>
              <a:t>১। </a:t>
            </a:r>
            <a:r>
              <a:rPr lang="en-US" sz="7200" dirty="0" err="1">
                <a:solidFill>
                  <a:srgbClr val="00B0F0"/>
                </a:solidFill>
              </a:rPr>
              <a:t>কিশোর</a:t>
            </a:r>
            <a:r>
              <a:rPr lang="en-US" sz="7200" dirty="0">
                <a:solidFill>
                  <a:srgbClr val="00B0F0"/>
                </a:solidFill>
              </a:rPr>
              <a:t> </a:t>
            </a:r>
            <a:r>
              <a:rPr lang="en-US" sz="7200" dirty="0" err="1">
                <a:solidFill>
                  <a:srgbClr val="00B0F0"/>
                </a:solidFill>
              </a:rPr>
              <a:t>কবি</a:t>
            </a:r>
            <a:r>
              <a:rPr lang="en-US" sz="7200" dirty="0">
                <a:solidFill>
                  <a:srgbClr val="00B0F0"/>
                </a:solidFill>
              </a:rPr>
              <a:t> </a:t>
            </a:r>
            <a:r>
              <a:rPr lang="en-US" sz="7200" dirty="0" err="1">
                <a:solidFill>
                  <a:srgbClr val="00B0F0"/>
                </a:solidFill>
              </a:rPr>
              <a:t>কাকে</a:t>
            </a:r>
            <a:r>
              <a:rPr lang="en-US" sz="7200" dirty="0">
                <a:solidFill>
                  <a:srgbClr val="00B0F0"/>
                </a:solidFill>
              </a:rPr>
              <a:t> </a:t>
            </a:r>
            <a:r>
              <a:rPr lang="en-US" sz="7200" dirty="0" err="1">
                <a:solidFill>
                  <a:srgbClr val="00B0F0"/>
                </a:solidFill>
              </a:rPr>
              <a:t>বলা</a:t>
            </a:r>
            <a:r>
              <a:rPr lang="en-US" sz="7200" dirty="0">
                <a:solidFill>
                  <a:srgbClr val="00B0F0"/>
                </a:solidFill>
              </a:rPr>
              <a:t> </a:t>
            </a:r>
            <a:r>
              <a:rPr lang="en-US" sz="7200" dirty="0" err="1">
                <a:solidFill>
                  <a:srgbClr val="00B0F0"/>
                </a:solidFill>
              </a:rPr>
              <a:t>হয়</a:t>
            </a:r>
            <a:r>
              <a:rPr lang="en-US" sz="7200" dirty="0">
                <a:solidFill>
                  <a:srgbClr val="00B0F0"/>
                </a:solidFill>
              </a:rPr>
              <a:t>?</a:t>
            </a:r>
          </a:p>
          <a:p>
            <a:r>
              <a:rPr lang="en-US" sz="6000" dirty="0">
                <a:solidFill>
                  <a:schemeClr val="accent6">
                    <a:lumMod val="50000"/>
                  </a:schemeClr>
                </a:solidFill>
              </a:rPr>
              <a:t>২।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</a:rPr>
              <a:t>রানার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</a:rPr>
              <a:t>ভোরে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</a:rPr>
              <a:t>কোথায়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</a:rPr>
              <a:t>পৌঁছে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</a:rPr>
              <a:t>যাবে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r>
              <a:rPr lang="en-US" sz="6000" dirty="0">
                <a:solidFill>
                  <a:srgbClr val="002060"/>
                </a:solidFill>
              </a:rPr>
              <a:t>৩। </a:t>
            </a:r>
            <a:r>
              <a:rPr lang="en-US" sz="6000" dirty="0" err="1">
                <a:solidFill>
                  <a:srgbClr val="002060"/>
                </a:solidFill>
              </a:rPr>
              <a:t>কবি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সুকান্ত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ভট্টাচার্য</a:t>
            </a:r>
            <a:r>
              <a:rPr lang="en-US" sz="6000" dirty="0">
                <a:solidFill>
                  <a:srgbClr val="002060"/>
                </a:solidFill>
              </a:rPr>
              <a:t>  </a:t>
            </a:r>
            <a:r>
              <a:rPr lang="en-US" sz="6000" dirty="0" err="1">
                <a:solidFill>
                  <a:srgbClr val="002060"/>
                </a:solidFill>
              </a:rPr>
              <a:t>এর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জন্মগ্রহন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কখন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করেন</a:t>
            </a:r>
            <a:r>
              <a:rPr lang="en-US" sz="6000" dirty="0">
                <a:solidFill>
                  <a:srgbClr val="00206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270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CB0D7-02CF-44FE-95FE-2A43DE182A11}"/>
              </a:ext>
            </a:extLst>
          </p:cNvPr>
          <p:cNvSpPr txBox="1">
            <a:spLocks/>
          </p:cNvSpPr>
          <p:nvPr/>
        </p:nvSpPr>
        <p:spPr>
          <a:xfrm>
            <a:off x="1" y="-1"/>
            <a:ext cx="12191998" cy="18750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as-IN" sz="960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en-US" sz="960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ড়</a:t>
            </a:r>
            <a:r>
              <a:rPr lang="as-IN" sz="960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en-US" sz="960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 </a:t>
            </a:r>
            <a:r>
              <a:rPr lang="as-IN" sz="960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960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960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</a:t>
            </a:r>
            <a:r>
              <a:rPr lang="en-US" sz="9600"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ঃ</a:t>
            </a:r>
            <a:endParaRPr lang="en-US" sz="8000" dirty="0">
              <a:solidFill>
                <a:schemeClr val="accent3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ABED6D-BE4E-44E7-AB23-DEEB39E5A77E}"/>
              </a:ext>
            </a:extLst>
          </p:cNvPr>
          <p:cNvSpPr/>
          <p:nvPr/>
        </p:nvSpPr>
        <p:spPr>
          <a:xfrm>
            <a:off x="0" y="1864895"/>
            <a:ext cx="12191999" cy="4993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>
                <a:solidFill>
                  <a:srgbClr val="C00000"/>
                </a:solidFill>
              </a:rPr>
              <a:t>১। </a:t>
            </a:r>
            <a:r>
              <a:rPr lang="en-US" sz="7200" dirty="0" err="1">
                <a:solidFill>
                  <a:srgbClr val="C00000"/>
                </a:solidFill>
              </a:rPr>
              <a:t>রানার</a:t>
            </a:r>
            <a:r>
              <a:rPr lang="en-US" sz="7200" dirty="0">
                <a:solidFill>
                  <a:srgbClr val="C00000"/>
                </a:solidFill>
              </a:rPr>
              <a:t> </a:t>
            </a:r>
            <a:r>
              <a:rPr lang="en-US" sz="7200" dirty="0" err="1">
                <a:solidFill>
                  <a:srgbClr val="C00000"/>
                </a:solidFill>
              </a:rPr>
              <a:t>কিভাবে</a:t>
            </a:r>
            <a:r>
              <a:rPr lang="en-US" sz="7200" dirty="0">
                <a:solidFill>
                  <a:srgbClr val="C00000"/>
                </a:solidFill>
              </a:rPr>
              <a:t> </a:t>
            </a:r>
            <a:r>
              <a:rPr lang="en-US" sz="7200" dirty="0" err="1">
                <a:solidFill>
                  <a:srgbClr val="C00000"/>
                </a:solidFill>
              </a:rPr>
              <a:t>ছুটে</a:t>
            </a:r>
            <a:r>
              <a:rPr lang="en-US" sz="7200" dirty="0">
                <a:solidFill>
                  <a:srgbClr val="C00000"/>
                </a:solidFill>
              </a:rPr>
              <a:t> </a:t>
            </a:r>
            <a:r>
              <a:rPr lang="en-US" sz="7200" dirty="0" err="1">
                <a:solidFill>
                  <a:srgbClr val="C00000"/>
                </a:solidFill>
              </a:rPr>
              <a:t>চলে</a:t>
            </a:r>
            <a:r>
              <a:rPr lang="en-US" sz="7200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as-IN" sz="7200" dirty="0">
                <a:solidFill>
                  <a:srgbClr val="002060"/>
                </a:solidFill>
              </a:rPr>
              <a:t>২</a:t>
            </a:r>
            <a:r>
              <a:rPr lang="en-US" sz="6600" dirty="0">
                <a:solidFill>
                  <a:srgbClr val="002060"/>
                </a:solidFill>
              </a:rPr>
              <a:t>। </a:t>
            </a:r>
            <a:r>
              <a:rPr lang="en-US" sz="6600" dirty="0" err="1">
                <a:solidFill>
                  <a:srgbClr val="002060"/>
                </a:solidFill>
              </a:rPr>
              <a:t>রাত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শেষ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হয়ে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সুর্য</a:t>
            </a:r>
            <a:r>
              <a:rPr lang="en-US" sz="6600" dirty="0">
                <a:solidFill>
                  <a:srgbClr val="002060"/>
                </a:solidFill>
              </a:rPr>
              <a:t>  </a:t>
            </a:r>
            <a:r>
              <a:rPr lang="en-US" sz="6600" dirty="0" err="1">
                <a:solidFill>
                  <a:srgbClr val="002060"/>
                </a:solidFill>
              </a:rPr>
              <a:t>কবে</a:t>
            </a:r>
            <a:r>
              <a:rPr lang="en-US" sz="6600" dirty="0">
                <a:solidFill>
                  <a:srgbClr val="002060"/>
                </a:solidFill>
              </a:rPr>
              <a:t>? </a:t>
            </a:r>
            <a:r>
              <a:rPr lang="en-US" sz="6600" dirty="0" err="1">
                <a:solidFill>
                  <a:srgbClr val="002060"/>
                </a:solidFill>
              </a:rPr>
              <a:t>বলতে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কবি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কী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বুঝাতে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চেয়েছেন</a:t>
            </a:r>
            <a:r>
              <a:rPr lang="en-US" sz="6600" dirty="0">
                <a:solidFill>
                  <a:srgbClr val="002060"/>
                </a:solidFill>
              </a:rPr>
              <a:t>?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27513-52C1-4887-9468-810C64E6346B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14557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>
                <a:solidFill>
                  <a:schemeClr val="accent3"/>
                </a:solidFill>
              </a:rPr>
              <a:t>দলগত কাজ</a:t>
            </a:r>
            <a:endParaRPr lang="en-US" sz="9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7101F9-7D0E-4EC4-9DD6-6AE0FF78EB26}"/>
              </a:ext>
            </a:extLst>
          </p:cNvPr>
          <p:cNvSpPr/>
          <p:nvPr/>
        </p:nvSpPr>
        <p:spPr>
          <a:xfrm>
            <a:off x="0" y="1419727"/>
            <a:ext cx="12192000" cy="5438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জীবনে চলার ক্ষেত্রে রানার মতো কেন আমাদের দায়িত্বশীল হওয়া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                                                    </a:t>
            </a:r>
          </a:p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6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জীবনের সব রাত্রিকে ওরা কিনেছে অল্প দামে’ বিশ্লেষন কর। 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8">
            <a:extLst>
              <a:ext uri="{FF2B5EF4-FFF2-40B4-BE49-F238E27FC236}">
                <a16:creationId xmlns:a16="http://schemas.microsoft.com/office/drawing/2014/main" id="{C7020B68-10EA-4A6D-845F-BEEB6B33430E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12978" cy="1455738"/>
          </a:xfrm>
          <a:prstGeom prst="ribbon">
            <a:avLst/>
          </a:prstGeom>
          <a:solidFill>
            <a:schemeClr val="bg2">
              <a:lumMod val="50000"/>
            </a:schemeClr>
          </a:solidFill>
          <a:ln w="38100" cap="rnd" cmpd="sng" algn="ctr">
            <a:solidFill>
              <a:srgbClr val="C00000"/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FF6598-E8F3-47AD-B6D7-F6A32D07317E}"/>
              </a:ext>
            </a:extLst>
          </p:cNvPr>
          <p:cNvSpPr/>
          <p:nvPr/>
        </p:nvSpPr>
        <p:spPr>
          <a:xfrm>
            <a:off x="0" y="1540042"/>
            <a:ext cx="12192000" cy="5317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srgbClr val="00B050"/>
                </a:solidFill>
              </a:rPr>
              <a:t>১। </a:t>
            </a:r>
            <a:r>
              <a:rPr lang="bn-IN" sz="5400" dirty="0">
                <a:solidFill>
                  <a:srgbClr val="00B050"/>
                </a:solidFill>
              </a:rPr>
              <a:t>ঘরে</a:t>
            </a:r>
            <a:r>
              <a:rPr lang="en-US" sz="5400" dirty="0">
                <a:solidFill>
                  <a:srgbClr val="00B050"/>
                </a:solidFill>
              </a:rPr>
              <a:t> </a:t>
            </a:r>
            <a:r>
              <a:rPr lang="bn-IN" sz="5400" dirty="0">
                <a:solidFill>
                  <a:srgbClr val="00B050"/>
                </a:solidFill>
              </a:rPr>
              <a:t>একা বিনিদ্র রাত জাগে কে ? </a:t>
            </a:r>
            <a:endParaRPr lang="en-US" sz="5400" dirty="0">
              <a:solidFill>
                <a:srgbClr val="00B050"/>
              </a:solidFill>
            </a:endParaRPr>
          </a:p>
          <a:p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>
                <a:solidFill>
                  <a:srgbClr val="002060"/>
                </a:solidFill>
              </a:rPr>
              <a:t>(</a:t>
            </a:r>
            <a:r>
              <a:rPr lang="en-US" sz="4000" dirty="0">
                <a:solidFill>
                  <a:srgbClr val="002060"/>
                </a:solidFill>
              </a:rPr>
              <a:t>ক) </a:t>
            </a:r>
            <a:r>
              <a:rPr lang="en-US" sz="4000" dirty="0" err="1">
                <a:solidFill>
                  <a:srgbClr val="002060"/>
                </a:solidFill>
              </a:rPr>
              <a:t>রানার</a:t>
            </a:r>
            <a:r>
              <a:rPr lang="en-US" sz="4000" dirty="0">
                <a:solidFill>
                  <a:srgbClr val="002060"/>
                </a:solidFill>
              </a:rPr>
              <a:t> (খ) </a:t>
            </a:r>
            <a:r>
              <a:rPr lang="en-US" sz="4000" dirty="0" err="1">
                <a:solidFill>
                  <a:srgbClr val="002060"/>
                </a:solidFill>
              </a:rPr>
              <a:t>রানার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প্রিয়া</a:t>
            </a:r>
            <a:r>
              <a:rPr lang="en-US" sz="4000" dirty="0">
                <a:solidFill>
                  <a:srgbClr val="002060"/>
                </a:solidFill>
              </a:rPr>
              <a:t> (গ) </a:t>
            </a:r>
            <a:r>
              <a:rPr lang="en-US" sz="4000" dirty="0" err="1">
                <a:solidFill>
                  <a:srgbClr val="002060"/>
                </a:solidFill>
              </a:rPr>
              <a:t>কবি</a:t>
            </a:r>
            <a:r>
              <a:rPr lang="en-US" sz="4000" dirty="0">
                <a:solidFill>
                  <a:srgbClr val="002060"/>
                </a:solidFill>
              </a:rPr>
              <a:t> (ঘ) </a:t>
            </a:r>
            <a:r>
              <a:rPr lang="en-US" sz="4000" dirty="0" err="1">
                <a:solidFill>
                  <a:srgbClr val="002060"/>
                </a:solidFill>
              </a:rPr>
              <a:t>রানার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সহধর্মীনি</a:t>
            </a:r>
            <a:endParaRPr lang="en-US" sz="4800" dirty="0">
              <a:solidFill>
                <a:srgbClr val="00206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২। </a:t>
            </a:r>
            <a:r>
              <a:rPr lang="en-US" sz="4400" dirty="0" err="1">
                <a:solidFill>
                  <a:srgbClr val="FF0000"/>
                </a:solidFill>
              </a:rPr>
              <a:t>কার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দুঃখে</a:t>
            </a:r>
            <a:r>
              <a:rPr lang="as-IN" sz="4400" dirty="0">
                <a:solidFill>
                  <a:srgbClr val="FF0000"/>
                </a:solidFill>
              </a:rPr>
              <a:t>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চিঠি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কেউ</a:t>
            </a:r>
            <a:r>
              <a:rPr lang="en-US" sz="4400" dirty="0">
                <a:solidFill>
                  <a:srgbClr val="FF0000"/>
                </a:solidFill>
              </a:rPr>
              <a:t>  </a:t>
            </a:r>
            <a:r>
              <a:rPr lang="en-US" sz="4400" dirty="0" err="1">
                <a:solidFill>
                  <a:srgbClr val="FF0000"/>
                </a:solidFill>
              </a:rPr>
              <a:t>কোনদিনও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পড়বে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না</a:t>
            </a:r>
            <a:r>
              <a:rPr lang="en-US" sz="4400" dirty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rgbClr val="002060"/>
                </a:solidFill>
              </a:rPr>
              <a:t>(</a:t>
            </a:r>
            <a:r>
              <a:rPr lang="en-US" sz="4400" dirty="0">
                <a:solidFill>
                  <a:srgbClr val="002060"/>
                </a:solidFill>
              </a:rPr>
              <a:t>ক) </a:t>
            </a:r>
            <a:r>
              <a:rPr lang="en-US" sz="4400" dirty="0" err="1">
                <a:solidFill>
                  <a:srgbClr val="002060"/>
                </a:solidFill>
              </a:rPr>
              <a:t>রানার</a:t>
            </a:r>
            <a:r>
              <a:rPr lang="en-US" sz="4400" dirty="0">
                <a:solidFill>
                  <a:srgbClr val="002060"/>
                </a:solidFill>
              </a:rPr>
              <a:t> (খ) </a:t>
            </a:r>
            <a:r>
              <a:rPr lang="en-US" sz="4400" dirty="0" err="1">
                <a:solidFill>
                  <a:srgbClr val="002060"/>
                </a:solidFill>
              </a:rPr>
              <a:t>রানার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প্রিয়া</a:t>
            </a:r>
            <a:r>
              <a:rPr lang="en-US" sz="4400" dirty="0">
                <a:solidFill>
                  <a:srgbClr val="002060"/>
                </a:solidFill>
              </a:rPr>
              <a:t> (গ) </a:t>
            </a:r>
            <a:r>
              <a:rPr lang="en-US" sz="4400" dirty="0" err="1">
                <a:solidFill>
                  <a:srgbClr val="002060"/>
                </a:solidFill>
              </a:rPr>
              <a:t>কবি</a:t>
            </a:r>
            <a:r>
              <a:rPr lang="en-US" sz="4400" dirty="0">
                <a:solidFill>
                  <a:srgbClr val="002060"/>
                </a:solidFill>
              </a:rPr>
              <a:t> (ঘ) </a:t>
            </a:r>
            <a:r>
              <a:rPr lang="en-US" sz="4400" dirty="0" err="1">
                <a:solidFill>
                  <a:srgbClr val="002060"/>
                </a:solidFill>
              </a:rPr>
              <a:t>তারার</a:t>
            </a:r>
            <a:endParaRPr lang="en-US" sz="4400" dirty="0">
              <a:solidFill>
                <a:srgbClr val="002060"/>
              </a:solidFill>
            </a:endParaRPr>
          </a:p>
          <a:p>
            <a:r>
              <a:rPr lang="en-US" sz="4800" dirty="0">
                <a:solidFill>
                  <a:srgbClr val="FFFF00"/>
                </a:solidFill>
              </a:rPr>
              <a:t>৩। </a:t>
            </a:r>
            <a:r>
              <a:rPr lang="en-US" sz="4800" dirty="0" err="1">
                <a:solidFill>
                  <a:srgbClr val="FFFF00"/>
                </a:solidFill>
              </a:rPr>
              <a:t>দরদে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কার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চোখ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মিটিমিটি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কাঁপে</a:t>
            </a:r>
            <a:r>
              <a:rPr lang="en-US" sz="4800" dirty="0">
                <a:solidFill>
                  <a:srgbClr val="FFFF00"/>
                </a:solidFill>
              </a:rPr>
              <a:t>?</a:t>
            </a:r>
          </a:p>
          <a:p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>
                <a:solidFill>
                  <a:srgbClr val="C00000"/>
                </a:solidFill>
              </a:rPr>
              <a:t>(ক) </a:t>
            </a:r>
            <a:r>
              <a:rPr lang="en-US" sz="4800" dirty="0" err="1">
                <a:solidFill>
                  <a:srgbClr val="C00000"/>
                </a:solidFill>
              </a:rPr>
              <a:t>রানার</a:t>
            </a:r>
            <a:r>
              <a:rPr lang="en-US" sz="4800" dirty="0">
                <a:solidFill>
                  <a:srgbClr val="C00000"/>
                </a:solidFill>
              </a:rPr>
              <a:t> (খ) </a:t>
            </a:r>
            <a:r>
              <a:rPr lang="en-US" sz="4800" dirty="0" err="1">
                <a:solidFill>
                  <a:srgbClr val="C00000"/>
                </a:solidFill>
              </a:rPr>
              <a:t>রানার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প্রিয়া</a:t>
            </a:r>
            <a:r>
              <a:rPr lang="en-US" sz="4800" dirty="0">
                <a:solidFill>
                  <a:srgbClr val="C00000"/>
                </a:solidFill>
              </a:rPr>
              <a:t> (গ) </a:t>
            </a:r>
            <a:r>
              <a:rPr lang="en-US" sz="4800" dirty="0" err="1">
                <a:solidFill>
                  <a:srgbClr val="C00000"/>
                </a:solidFill>
              </a:rPr>
              <a:t>কবি</a:t>
            </a:r>
            <a:r>
              <a:rPr lang="en-US" sz="4800" dirty="0">
                <a:solidFill>
                  <a:srgbClr val="C00000"/>
                </a:solidFill>
              </a:rPr>
              <a:t> (ঘ) </a:t>
            </a:r>
            <a:r>
              <a:rPr lang="en-US" sz="4800" dirty="0" err="1">
                <a:solidFill>
                  <a:srgbClr val="C00000"/>
                </a:solidFill>
              </a:rPr>
              <a:t>তারার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B3E2B-BF20-4270-98FF-5AE147831DC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88962"/>
          </a:xfrm>
          <a:prstGeom prst="rect">
            <a:avLst/>
          </a:prstGeom>
          <a:solidFill>
            <a:srgbClr val="00B050"/>
          </a:solidFill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800"/>
              <a:t>বাড়ির কাজঃ</a:t>
            </a:r>
            <a:endParaRPr lang="en-US" sz="8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4705B-AFCC-43F2-BF38-A4926CA1F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158" y="1383633"/>
            <a:ext cx="7559842" cy="54743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130F46-386C-4550-AF5C-A6BC6AA225DD}"/>
              </a:ext>
            </a:extLst>
          </p:cNvPr>
          <p:cNvSpPr/>
          <p:nvPr/>
        </p:nvSpPr>
        <p:spPr>
          <a:xfrm>
            <a:off x="0" y="1335505"/>
            <a:ext cx="4608095" cy="55224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রানারের মতো তোমার এলাকার শ্রমজীবি মানুষের জীবন কাহিনী নিজের ভাষায় লিখ।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CBF3-CE93-4ACB-840D-C658E51C357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15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সবাইকে</a:t>
            </a:r>
            <a:r>
              <a:rPr lang="en-US" sz="215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15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ধন্যবাদ</a:t>
            </a:r>
            <a:endParaRPr lang="en-US" sz="215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57CF2-9D8F-41ED-A662-225BFCE1D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5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4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889B7-5595-4334-913F-64E937B32852}"/>
              </a:ext>
            </a:extLst>
          </p:cNvPr>
          <p:cNvSpPr txBox="1">
            <a:spLocks/>
          </p:cNvSpPr>
          <p:nvPr/>
        </p:nvSpPr>
        <p:spPr>
          <a:xfrm>
            <a:off x="2201335" y="0"/>
            <a:ext cx="7755465" cy="221654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err="1">
                <a:solidFill>
                  <a:srgbClr val="002060"/>
                </a:solidFill>
              </a:rPr>
              <a:t>শিক্ষক</a:t>
            </a:r>
            <a:r>
              <a:rPr lang="en-US" sz="8000" dirty="0">
                <a:solidFill>
                  <a:srgbClr val="002060"/>
                </a:solidFill>
              </a:rPr>
              <a:t> </a:t>
            </a:r>
            <a:r>
              <a:rPr lang="en-US" sz="8000" dirty="0" err="1">
                <a:solidFill>
                  <a:srgbClr val="002060"/>
                </a:solidFill>
              </a:rPr>
              <a:t>পরিচিতি</a:t>
            </a:r>
            <a:endParaRPr lang="en-US" sz="8000" dirty="0">
              <a:solidFill>
                <a:srgbClr val="002060"/>
              </a:solidFill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42D7652C-BA11-439C-9787-F828D1B9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766"/>
            <a:ext cx="2178756" cy="2216542"/>
          </a:xfrm>
          <a:prstGeom prst="rect">
            <a:avLst/>
          </a:prstGeo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BDA8318-CBDA-41FD-92B5-3C6A737AF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01" y="0"/>
            <a:ext cx="2235200" cy="2216542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2F748797-CBF9-4607-B93F-F354D8F7E706}"/>
              </a:ext>
            </a:extLst>
          </p:cNvPr>
          <p:cNvSpPr txBox="1">
            <a:spLocks/>
          </p:cNvSpPr>
          <p:nvPr/>
        </p:nvSpPr>
        <p:spPr>
          <a:xfrm>
            <a:off x="11290" y="2190776"/>
            <a:ext cx="5729754" cy="46672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 cap="rnd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মোঃজুনির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(বাংলা),এমএ 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,বি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এড</a:t>
            </a:r>
          </a:p>
          <a:p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পিঠালীতলা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শিবগঞ্জ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নং-০১৭২৩০৮৪০৩৩</a:t>
            </a:r>
            <a:endParaRPr lang="bn-BD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md.junirali1130009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bn-BD" sz="1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DBC11-A4B7-46DA-82A2-6F910AAB04CE}"/>
              </a:ext>
            </a:extLst>
          </p:cNvPr>
          <p:cNvSpPr/>
          <p:nvPr/>
        </p:nvSpPr>
        <p:spPr>
          <a:xfrm>
            <a:off x="7859210" y="2238198"/>
            <a:ext cx="4332790" cy="45550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5400" dirty="0" err="1">
                <a:solidFill>
                  <a:srgbClr val="00B0F0"/>
                </a:solidFill>
              </a:rPr>
              <a:t>পাঠ</a:t>
            </a:r>
            <a:r>
              <a:rPr lang="en-US" sz="5400" dirty="0">
                <a:solidFill>
                  <a:srgbClr val="00B0F0"/>
                </a:solidFill>
              </a:rPr>
              <a:t> </a:t>
            </a:r>
            <a:r>
              <a:rPr lang="en-US" sz="5400" dirty="0" err="1">
                <a:solidFill>
                  <a:srgbClr val="00B0F0"/>
                </a:solidFill>
              </a:rPr>
              <a:t>পরিচিতি</a:t>
            </a:r>
            <a:endParaRPr lang="en-US" sz="5400" dirty="0">
              <a:solidFill>
                <a:srgbClr val="00B0F0"/>
              </a:solidFill>
            </a:endParaRPr>
          </a:p>
          <a:p>
            <a:r>
              <a:rPr lang="en-US" sz="5400" dirty="0" err="1">
                <a:solidFill>
                  <a:srgbClr val="00B0F0"/>
                </a:solidFill>
              </a:rPr>
              <a:t>বিষয়ঃ</a:t>
            </a:r>
            <a:r>
              <a:rPr lang="en-US" sz="3600" dirty="0">
                <a:solidFill>
                  <a:srgbClr val="00B0F0"/>
                </a:solidFill>
              </a:rPr>
              <a:t>  </a:t>
            </a:r>
            <a:r>
              <a:rPr lang="en-US" sz="7200" dirty="0" err="1">
                <a:solidFill>
                  <a:srgbClr val="00B0F0"/>
                </a:solidFill>
              </a:rPr>
              <a:t>বাংলা</a:t>
            </a:r>
            <a:endParaRPr lang="en-US" sz="5400" dirty="0">
              <a:solidFill>
                <a:srgbClr val="00B0F0"/>
              </a:solidFill>
            </a:endParaRPr>
          </a:p>
          <a:p>
            <a:r>
              <a:rPr lang="en-US" sz="6600" dirty="0" err="1">
                <a:solidFill>
                  <a:srgbClr val="00B0F0"/>
                </a:solidFill>
              </a:rPr>
              <a:t>সাহিত্য</a:t>
            </a:r>
            <a:endParaRPr lang="en-US" sz="7200" dirty="0">
              <a:solidFill>
                <a:srgbClr val="00B0F0"/>
              </a:solidFill>
            </a:endParaRPr>
          </a:p>
          <a:p>
            <a:r>
              <a:rPr lang="en-US" sz="4800" dirty="0" err="1">
                <a:solidFill>
                  <a:srgbClr val="00B0F0"/>
                </a:solidFill>
              </a:rPr>
              <a:t>শ্রেণিঃ</a:t>
            </a:r>
            <a:r>
              <a:rPr lang="en-US" sz="4800" dirty="0">
                <a:solidFill>
                  <a:srgbClr val="00B0F0"/>
                </a:solidFill>
              </a:rPr>
              <a:t> ৯ম-১০ম</a:t>
            </a:r>
          </a:p>
          <a:p>
            <a:r>
              <a:rPr lang="en-US" sz="4400" dirty="0" err="1">
                <a:solidFill>
                  <a:srgbClr val="00B0F0"/>
                </a:solidFill>
              </a:rPr>
              <a:t>সময়ঃ</a:t>
            </a:r>
            <a:r>
              <a:rPr lang="en-US" sz="4400" dirty="0">
                <a:solidFill>
                  <a:srgbClr val="00B0F0"/>
                </a:solidFill>
              </a:rPr>
              <a:t> ৫০ </a:t>
            </a:r>
            <a:r>
              <a:rPr lang="en-US" sz="4400" dirty="0" err="1">
                <a:solidFill>
                  <a:srgbClr val="00B0F0"/>
                </a:solidFill>
              </a:rPr>
              <a:t>মিনিট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2C4E95-B2A9-49F3-9DB4-343B2F441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882" y="2204181"/>
            <a:ext cx="2057400" cy="3190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256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6E6A9-2FD3-4140-AA69-ECFAFC61BE20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2192000" cy="1493134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নিচের</a:t>
            </a:r>
            <a:r>
              <a:rPr lang="en-US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ছবিগুলোতে</a:t>
            </a:r>
            <a:r>
              <a:rPr lang="en-US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কি</a:t>
            </a:r>
            <a:r>
              <a:rPr lang="en-US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দেখতে</a:t>
            </a:r>
            <a:r>
              <a:rPr lang="en-US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পাচ্ছো</a:t>
            </a:r>
            <a:r>
              <a:rPr lang="en-US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</a:t>
            </a:r>
          </a:p>
        </p:txBody>
      </p:sp>
      <p:pic>
        <p:nvPicPr>
          <p:cNvPr id="3" name="Picture 2" descr="images (8).jpeg">
            <a:extLst>
              <a:ext uri="{FF2B5EF4-FFF2-40B4-BE49-F238E27FC236}">
                <a16:creationId xmlns:a16="http://schemas.microsoft.com/office/drawing/2014/main" id="{E144BFF1-461E-4FEE-91EA-DD71DA453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5344"/>
            <a:ext cx="4009071" cy="4493962"/>
          </a:xfrm>
          <a:prstGeom prst="rect">
            <a:avLst/>
          </a:prstGeom>
        </p:spPr>
      </p:pic>
      <p:pic>
        <p:nvPicPr>
          <p:cNvPr id="4" name="Picture 3" descr="cd_5194.jpg">
            <a:extLst>
              <a:ext uri="{FF2B5EF4-FFF2-40B4-BE49-F238E27FC236}">
                <a16:creationId xmlns:a16="http://schemas.microsoft.com/office/drawing/2014/main" id="{849A6737-F146-440C-A328-A946924A5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188" y="1539884"/>
            <a:ext cx="3162844" cy="45368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downloadx.jpg">
            <a:extLst>
              <a:ext uri="{FF2B5EF4-FFF2-40B4-BE49-F238E27FC236}">
                <a16:creationId xmlns:a16="http://schemas.microsoft.com/office/drawing/2014/main" id="{258A66FA-FB4B-4F16-A8E6-E3E0B1DC6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6222" y="1695210"/>
            <a:ext cx="4795777" cy="44162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38B189-3260-46D9-BED5-9C23A02871A0}"/>
              </a:ext>
            </a:extLst>
          </p:cNvPr>
          <p:cNvSpPr/>
          <p:nvPr/>
        </p:nvSpPr>
        <p:spPr>
          <a:xfrm>
            <a:off x="0" y="6150114"/>
            <a:ext cx="121920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উপরের ছবিতে লোকটিকে আমরা কী নামে ডাকতে পারি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9D432-BC59-431A-B090-727008794E8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8922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1500" dirty="0" err="1"/>
              <a:t>পাঠের</a:t>
            </a:r>
            <a:r>
              <a:rPr lang="en-US" sz="11500" dirty="0"/>
              <a:t> </a:t>
            </a:r>
            <a:r>
              <a:rPr lang="en-US" sz="11500" dirty="0" err="1"/>
              <a:t>শিরোনামঃ</a:t>
            </a:r>
            <a:endParaRPr lang="en-US" sz="11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22DB7-4F18-47F3-BAB7-0703FD382FB1}"/>
              </a:ext>
            </a:extLst>
          </p:cNvPr>
          <p:cNvSpPr txBox="1">
            <a:spLocks/>
          </p:cNvSpPr>
          <p:nvPr/>
        </p:nvSpPr>
        <p:spPr>
          <a:xfrm>
            <a:off x="1" y="1892249"/>
            <a:ext cx="12192000" cy="496575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3800" u="sng" dirty="0" err="1"/>
              <a:t>রানার</a:t>
            </a:r>
            <a:endParaRPr lang="en-US" sz="13800" u="sng" dirty="0"/>
          </a:p>
          <a:p>
            <a:pPr marL="0" indent="0" algn="ctr">
              <a:buFont typeface="Arial"/>
              <a:buNone/>
            </a:pPr>
            <a:r>
              <a:rPr lang="en-US" sz="13800" dirty="0" err="1"/>
              <a:t>সুকান্ত</a:t>
            </a:r>
            <a:r>
              <a:rPr lang="en-US" sz="13800" dirty="0"/>
              <a:t> </a:t>
            </a:r>
            <a:r>
              <a:rPr lang="en-US" sz="13800" dirty="0" err="1"/>
              <a:t>ভট্টাচার্য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63696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4C474-896A-40AB-B83E-7282ADCB0DCF}"/>
              </a:ext>
            </a:extLst>
          </p:cNvPr>
          <p:cNvSpPr/>
          <p:nvPr/>
        </p:nvSpPr>
        <p:spPr>
          <a:xfrm>
            <a:off x="0" y="0"/>
            <a:ext cx="5028037" cy="1536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>
                <a:solidFill>
                  <a:srgbClr val="002060"/>
                </a:solidFill>
              </a:rPr>
              <a:t>কবি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err="1">
                <a:solidFill>
                  <a:srgbClr val="002060"/>
                </a:solidFill>
              </a:rPr>
              <a:t>পরিচিতি</a:t>
            </a:r>
            <a:endParaRPr lang="en-US" sz="6600" dirty="0">
              <a:solidFill>
                <a:srgbClr val="00206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2A2F39-89DE-45C9-AF5A-4AD5592D5A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t="4849" r="6566" b="6666"/>
          <a:stretch/>
        </p:blipFill>
        <p:spPr>
          <a:xfrm>
            <a:off x="5272008" y="2309048"/>
            <a:ext cx="2586445" cy="2576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DB9568C0-92C9-4F00-B179-3A94D20230DC}"/>
              </a:ext>
            </a:extLst>
          </p:cNvPr>
          <p:cNvSpPr/>
          <p:nvPr/>
        </p:nvSpPr>
        <p:spPr>
          <a:xfrm rot="10952387">
            <a:off x="6319916" y="1367814"/>
            <a:ext cx="751769" cy="9537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F51BC30-E059-4DAA-B3F6-05A0A4742AF6}"/>
              </a:ext>
            </a:extLst>
          </p:cNvPr>
          <p:cNvSpPr/>
          <p:nvPr/>
        </p:nvSpPr>
        <p:spPr>
          <a:xfrm>
            <a:off x="5040069" y="0"/>
            <a:ext cx="3730951" cy="13781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4"/>
                </a:solidFill>
              </a:rPr>
              <a:t>জন্মঃ</a:t>
            </a:r>
            <a:endParaRPr lang="en-US" sz="3600" dirty="0">
              <a:solidFill>
                <a:schemeClr val="accent4"/>
              </a:solidFill>
            </a:endParaRPr>
          </a:p>
          <a:p>
            <a:pPr algn="ctr"/>
            <a:r>
              <a:rPr lang="en-US" sz="3600" dirty="0">
                <a:solidFill>
                  <a:schemeClr val="accent4"/>
                </a:solidFill>
              </a:rPr>
              <a:t>১৯২১ </a:t>
            </a:r>
            <a:r>
              <a:rPr lang="en-US" sz="3600" dirty="0" err="1">
                <a:solidFill>
                  <a:schemeClr val="accent4"/>
                </a:solidFill>
              </a:rPr>
              <a:t>সাল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8471AF-936A-4AEE-AB67-53CB47C16430}"/>
              </a:ext>
            </a:extLst>
          </p:cNvPr>
          <p:cNvSpPr/>
          <p:nvPr/>
        </p:nvSpPr>
        <p:spPr>
          <a:xfrm>
            <a:off x="8884588" y="1458042"/>
            <a:ext cx="3307412" cy="197217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</a:rPr>
              <a:t>পৈতৃক নিবাস : গোপালগঞ্জ, কোটালীপাড়া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52833236-8719-4DF2-A926-C9077CACBE08}"/>
              </a:ext>
            </a:extLst>
          </p:cNvPr>
          <p:cNvSpPr/>
          <p:nvPr/>
        </p:nvSpPr>
        <p:spPr>
          <a:xfrm rot="18207542">
            <a:off x="7795879" y="4017167"/>
            <a:ext cx="751769" cy="1127567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4993A35-3C72-4030-BAC7-5B75F76B0E1F}"/>
              </a:ext>
            </a:extLst>
          </p:cNvPr>
          <p:cNvSpPr/>
          <p:nvPr/>
        </p:nvSpPr>
        <p:spPr>
          <a:xfrm>
            <a:off x="8649731" y="4213351"/>
            <a:ext cx="3542270" cy="219780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</a:rPr>
              <a:t>পিতা-মাতাঃ</a:t>
            </a:r>
            <a:endParaRPr lang="en-US" sz="3600" dirty="0">
              <a:solidFill>
                <a:srgbClr val="FFFF00"/>
              </a:solidFill>
            </a:endParaRPr>
          </a:p>
          <a:p>
            <a:pPr algn="ctr"/>
            <a:r>
              <a:rPr lang="en-US" sz="3600" dirty="0" err="1">
                <a:solidFill>
                  <a:srgbClr val="FFFF00"/>
                </a:solidFill>
              </a:rPr>
              <a:t>নিবারণচন্দ্র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ভট্টাচার্য</a:t>
            </a:r>
            <a:r>
              <a:rPr lang="en-US" sz="3600" dirty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</a:rPr>
              <a:t>সুনীতি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দেবী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9294CFE-4BC2-45E6-9CF9-25851D0DC58B}"/>
              </a:ext>
            </a:extLst>
          </p:cNvPr>
          <p:cNvSpPr/>
          <p:nvPr/>
        </p:nvSpPr>
        <p:spPr>
          <a:xfrm>
            <a:off x="6266011" y="4950120"/>
            <a:ext cx="751769" cy="84910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C566E6C-2A47-4DA8-B226-DDA38D06B0E4}"/>
              </a:ext>
            </a:extLst>
          </p:cNvPr>
          <p:cNvSpPr/>
          <p:nvPr/>
        </p:nvSpPr>
        <p:spPr>
          <a:xfrm>
            <a:off x="3929388" y="5787189"/>
            <a:ext cx="4605418" cy="107081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উপাধীঃ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কিশোরকবি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2CD38D86-E58D-4912-9DE3-3EC960BC59A2}"/>
              </a:ext>
            </a:extLst>
          </p:cNvPr>
          <p:cNvSpPr/>
          <p:nvPr/>
        </p:nvSpPr>
        <p:spPr>
          <a:xfrm rot="4068786">
            <a:off x="4469794" y="3822387"/>
            <a:ext cx="751769" cy="109510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0721A2C-BB6D-4132-B2F6-DCFB55C31690}"/>
              </a:ext>
            </a:extLst>
          </p:cNvPr>
          <p:cNvSpPr/>
          <p:nvPr/>
        </p:nvSpPr>
        <p:spPr>
          <a:xfrm>
            <a:off x="0" y="3465095"/>
            <a:ext cx="4371474" cy="20814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উল্লেখ্যযোগ্য গ্রন্থ : ছাড়পত্র, ঘুম নেই, পূর্বাভাস, অভিযান, হরতাল।      </a:t>
            </a:r>
            <a:endParaRPr lang="en-US" sz="3200" dirty="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7A4E812C-1C1C-4A7B-9265-25705BFA102D}"/>
              </a:ext>
            </a:extLst>
          </p:cNvPr>
          <p:cNvSpPr/>
          <p:nvPr/>
        </p:nvSpPr>
        <p:spPr>
          <a:xfrm rot="7020758">
            <a:off x="4530008" y="2182872"/>
            <a:ext cx="751769" cy="114555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855E788-AA82-4E3B-8487-BA34191AEB2F}"/>
              </a:ext>
            </a:extLst>
          </p:cNvPr>
          <p:cNvSpPr/>
          <p:nvPr/>
        </p:nvSpPr>
        <p:spPr>
          <a:xfrm>
            <a:off x="0" y="1576138"/>
            <a:ext cx="4414847" cy="185286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মৃত্যুঃ</a:t>
            </a:r>
            <a:endParaRPr lang="en-US" sz="5400" dirty="0">
              <a:solidFill>
                <a:srgbClr val="002060"/>
              </a:solidFill>
            </a:endParaRPr>
          </a:p>
          <a:p>
            <a:pPr algn="ctr"/>
            <a:r>
              <a:rPr lang="en-US" sz="5400" dirty="0">
                <a:solidFill>
                  <a:srgbClr val="002060"/>
                </a:solidFill>
              </a:rPr>
              <a:t>১৯৪</a:t>
            </a:r>
            <a:r>
              <a:rPr lang="as-IN" sz="5400" dirty="0">
                <a:solidFill>
                  <a:srgbClr val="002060"/>
                </a:solidFill>
              </a:rPr>
              <a:t>৭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সাল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11C4A870-071B-488B-9CB8-9607B7ED4702}"/>
              </a:ext>
            </a:extLst>
          </p:cNvPr>
          <p:cNvSpPr/>
          <p:nvPr/>
        </p:nvSpPr>
        <p:spPr>
          <a:xfrm rot="14417921">
            <a:off x="7922674" y="2067102"/>
            <a:ext cx="751769" cy="1284447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6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8">
            <a:extLst>
              <a:ext uri="{FF2B5EF4-FFF2-40B4-BE49-F238E27FC236}">
                <a16:creationId xmlns:a16="http://schemas.microsoft.com/office/drawing/2014/main" id="{71399FF4-6745-4F27-9B88-D92D0DA3A906}"/>
              </a:ext>
            </a:extLst>
          </p:cNvPr>
          <p:cNvSpPr txBox="1">
            <a:spLocks/>
          </p:cNvSpPr>
          <p:nvPr/>
        </p:nvSpPr>
        <p:spPr>
          <a:xfrm>
            <a:off x="535489" y="1"/>
            <a:ext cx="11209337" cy="1395662"/>
          </a:xfrm>
          <a:prstGeom prst="ribbon">
            <a:avLst/>
          </a:prstGeom>
          <a:solidFill>
            <a:srgbClr val="92D050"/>
          </a:solidFill>
          <a:ln w="38100" cap="rnd" cmpd="sng" algn="ctr">
            <a:solidFill>
              <a:srgbClr val="C00000"/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7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7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7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72E2C94-9804-4405-A55F-787075886016}"/>
              </a:ext>
            </a:extLst>
          </p:cNvPr>
          <p:cNvSpPr txBox="1">
            <a:spLocks/>
          </p:cNvSpPr>
          <p:nvPr/>
        </p:nvSpPr>
        <p:spPr>
          <a:xfrm>
            <a:off x="0" y="1431758"/>
            <a:ext cx="12192000" cy="5426242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440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করা যাচ্ছে যে </a:t>
            </a:r>
            <a:r>
              <a:rPr lang="bn-BD" sz="440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440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endParaRPr lang="en-US" sz="44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5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পরিচিতি বলতে পারবে</a:t>
            </a:r>
            <a:endParaRPr lang="en-US" sz="54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নতুন শব্দের অর্থ বলতে পারবে।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কবিতাটিতা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আদর্শভাবে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রানারদের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করতেপারবে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00" dirty="0" err="1"/>
              <a:t>রা</a:t>
            </a:r>
            <a:endParaRPr lang="en-US" sz="300" dirty="0"/>
          </a:p>
        </p:txBody>
      </p:sp>
    </p:spTree>
    <p:extLst>
      <p:ext uri="{BB962C8B-B14F-4D97-AF65-F5344CB8AC3E}">
        <p14:creationId xmlns:p14="http://schemas.microsoft.com/office/powerpoint/2010/main" val="16782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AF07B-93EC-427A-8525-476556D08BBC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6605337" cy="1246909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>
                <a:solidFill>
                  <a:schemeClr val="accent5">
                    <a:lumMod val="60000"/>
                    <a:lumOff val="40000"/>
                  </a:schemeClr>
                </a:solidFill>
              </a:rPr>
              <a:t>আদর্শ পাঠঃ</a:t>
            </a:r>
            <a:endParaRPr lang="en-US" sz="7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5A56C-E1B4-4C53-A3A1-C08CE6C902A6}"/>
              </a:ext>
            </a:extLst>
          </p:cNvPr>
          <p:cNvSpPr txBox="1">
            <a:spLocks/>
          </p:cNvSpPr>
          <p:nvPr/>
        </p:nvSpPr>
        <p:spPr>
          <a:xfrm>
            <a:off x="-1" y="1239253"/>
            <a:ext cx="6545179" cy="5618747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রানার</a:t>
            </a:r>
            <a:r>
              <a:rPr lang="en-US" sz="2400" dirty="0"/>
              <a:t> </a:t>
            </a:r>
            <a:r>
              <a:rPr lang="en-US" sz="2400" dirty="0" err="1"/>
              <a:t>ছুটেছে</a:t>
            </a:r>
            <a:r>
              <a:rPr lang="en-US" sz="2400" dirty="0"/>
              <a:t> </a:t>
            </a:r>
            <a:r>
              <a:rPr lang="en-US" sz="2400" dirty="0" err="1"/>
              <a:t>তাই</a:t>
            </a:r>
            <a:r>
              <a:rPr lang="en-US" sz="2400" dirty="0"/>
              <a:t> </a:t>
            </a:r>
            <a:r>
              <a:rPr lang="en-US" sz="2400" dirty="0" err="1"/>
              <a:t>ঝুমঝুম</a:t>
            </a:r>
            <a:r>
              <a:rPr lang="en-US" sz="2400" dirty="0"/>
              <a:t> </a:t>
            </a:r>
            <a:r>
              <a:rPr lang="en-US" sz="2400" dirty="0" err="1"/>
              <a:t>ঘণ্টা</a:t>
            </a:r>
            <a:r>
              <a:rPr lang="en-US" sz="2400" dirty="0"/>
              <a:t> </a:t>
            </a:r>
            <a:r>
              <a:rPr lang="en-US" sz="2400" dirty="0" err="1"/>
              <a:t>বাজছে</a:t>
            </a:r>
            <a:r>
              <a:rPr lang="en-US" sz="2400" dirty="0"/>
              <a:t> </a:t>
            </a:r>
            <a:r>
              <a:rPr lang="en-US" sz="2400" dirty="0" err="1"/>
              <a:t>রাতে</a:t>
            </a:r>
            <a:endParaRPr lang="en-US" sz="2400" dirty="0"/>
          </a:p>
          <a:p>
            <a:r>
              <a:rPr lang="en-US" sz="3200" dirty="0" err="1"/>
              <a:t>রানার</a:t>
            </a:r>
            <a:r>
              <a:rPr lang="en-US" sz="3200" dirty="0"/>
              <a:t> </a:t>
            </a:r>
            <a:r>
              <a:rPr lang="en-US" sz="3200" dirty="0" err="1"/>
              <a:t>চলেছে</a:t>
            </a:r>
            <a:r>
              <a:rPr lang="en-US" sz="3200" dirty="0"/>
              <a:t> </a:t>
            </a:r>
            <a:r>
              <a:rPr lang="en-US" sz="3200" dirty="0" err="1"/>
              <a:t>খবরের</a:t>
            </a:r>
            <a:r>
              <a:rPr lang="en-US" sz="3200" dirty="0"/>
              <a:t> </a:t>
            </a:r>
            <a:r>
              <a:rPr lang="en-US" sz="3200" dirty="0" err="1"/>
              <a:t>বোঝা</a:t>
            </a:r>
            <a:r>
              <a:rPr lang="en-US" sz="3200" dirty="0"/>
              <a:t> </a:t>
            </a:r>
            <a:r>
              <a:rPr lang="en-US" sz="3200" dirty="0" err="1"/>
              <a:t>হাতে</a:t>
            </a:r>
            <a:endParaRPr lang="en-US" sz="3200" dirty="0"/>
          </a:p>
          <a:p>
            <a:r>
              <a:rPr lang="en-US" sz="3200" dirty="0" err="1"/>
              <a:t>রানার</a:t>
            </a:r>
            <a:r>
              <a:rPr lang="en-US" sz="3200" dirty="0"/>
              <a:t> </a:t>
            </a:r>
            <a:r>
              <a:rPr lang="en-US" sz="3200" dirty="0" err="1"/>
              <a:t>চলেছে</a:t>
            </a:r>
            <a:r>
              <a:rPr lang="en-US" sz="3200" dirty="0"/>
              <a:t>, </a:t>
            </a:r>
            <a:r>
              <a:rPr lang="en-US" sz="3200" dirty="0" err="1"/>
              <a:t>রানার</a:t>
            </a:r>
            <a:r>
              <a:rPr lang="en-US" sz="3200" dirty="0"/>
              <a:t>!</a:t>
            </a:r>
          </a:p>
          <a:p>
            <a:r>
              <a:rPr lang="en-US" sz="3200" dirty="0" err="1"/>
              <a:t>রাত্রির</a:t>
            </a:r>
            <a:r>
              <a:rPr lang="en-US" sz="3200" dirty="0"/>
              <a:t> </a:t>
            </a:r>
            <a:r>
              <a:rPr lang="en-US" sz="3200" dirty="0" err="1"/>
              <a:t>পথে</a:t>
            </a:r>
            <a:r>
              <a:rPr lang="en-US" sz="3200" dirty="0"/>
              <a:t> </a:t>
            </a:r>
            <a:r>
              <a:rPr lang="en-US" sz="3200" dirty="0" err="1"/>
              <a:t>পথে</a:t>
            </a:r>
            <a:r>
              <a:rPr lang="en-US" sz="3200" dirty="0"/>
              <a:t> </a:t>
            </a:r>
            <a:r>
              <a:rPr lang="en-US" sz="3200" dirty="0" err="1"/>
              <a:t>চলে</a:t>
            </a:r>
            <a:r>
              <a:rPr lang="en-US" sz="3200" dirty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নিষেধ</a:t>
            </a:r>
            <a:r>
              <a:rPr lang="en-US" sz="3200" dirty="0"/>
              <a:t> </a:t>
            </a:r>
            <a:r>
              <a:rPr lang="en-US" sz="3200" dirty="0" err="1"/>
              <a:t>জানেনা</a:t>
            </a:r>
            <a:r>
              <a:rPr lang="en-US" sz="3200" dirty="0"/>
              <a:t> </a:t>
            </a:r>
            <a:r>
              <a:rPr lang="en-US" sz="3200" dirty="0" err="1"/>
              <a:t>মানার</a:t>
            </a:r>
            <a:r>
              <a:rPr lang="en-US" sz="3200" dirty="0"/>
              <a:t>।</a:t>
            </a:r>
          </a:p>
          <a:p>
            <a:r>
              <a:rPr lang="en-US" sz="3200" dirty="0" err="1"/>
              <a:t>দিগন্ত</a:t>
            </a:r>
            <a:r>
              <a:rPr lang="en-US" sz="3200" dirty="0"/>
              <a:t> </a:t>
            </a:r>
            <a:r>
              <a:rPr lang="en-US" sz="3200" dirty="0" err="1"/>
              <a:t>থেকে</a:t>
            </a:r>
            <a:r>
              <a:rPr lang="en-US" sz="3200" dirty="0"/>
              <a:t> </a:t>
            </a:r>
            <a:r>
              <a:rPr lang="en-US" sz="3200" dirty="0" err="1"/>
              <a:t>দিগন্তে</a:t>
            </a:r>
            <a:r>
              <a:rPr lang="en-US" sz="3200" dirty="0"/>
              <a:t> </a:t>
            </a:r>
            <a:r>
              <a:rPr lang="en-US" sz="3200" dirty="0" err="1"/>
              <a:t>ছোটে</a:t>
            </a:r>
            <a:r>
              <a:rPr lang="en-US" sz="3200" dirty="0"/>
              <a:t> </a:t>
            </a:r>
            <a:r>
              <a:rPr lang="en-US" sz="3200" dirty="0" err="1"/>
              <a:t>রানার</a:t>
            </a:r>
            <a:r>
              <a:rPr lang="en-US" sz="3200" dirty="0"/>
              <a:t>-</a:t>
            </a:r>
          </a:p>
          <a:p>
            <a:r>
              <a:rPr lang="en-US" sz="3200" dirty="0" err="1"/>
              <a:t>কাজ</a:t>
            </a:r>
            <a:r>
              <a:rPr lang="en-US" sz="3200" dirty="0"/>
              <a:t> </a:t>
            </a:r>
            <a:r>
              <a:rPr lang="en-US" sz="3200" dirty="0" err="1"/>
              <a:t>নিয়েছে</a:t>
            </a:r>
            <a:r>
              <a:rPr lang="en-US" sz="3200" dirty="0"/>
              <a:t> </a:t>
            </a:r>
            <a:r>
              <a:rPr lang="en-US" sz="3200" dirty="0" err="1"/>
              <a:t>সে</a:t>
            </a:r>
            <a:r>
              <a:rPr lang="en-US" sz="3200" dirty="0"/>
              <a:t> </a:t>
            </a:r>
            <a:r>
              <a:rPr lang="en-US" sz="3200" dirty="0" err="1"/>
              <a:t>নতুন</a:t>
            </a:r>
            <a:r>
              <a:rPr lang="en-US" sz="3200" dirty="0"/>
              <a:t> </a:t>
            </a:r>
            <a:r>
              <a:rPr lang="en-US" sz="3200" dirty="0" err="1"/>
              <a:t>খবর</a:t>
            </a:r>
            <a:r>
              <a:rPr lang="en-US" sz="3200" dirty="0"/>
              <a:t> </a:t>
            </a:r>
            <a:r>
              <a:rPr lang="en-US" sz="3200" dirty="0" err="1"/>
              <a:t>আনার</a:t>
            </a:r>
            <a:r>
              <a:rPr lang="en-US" sz="3200" dirty="0"/>
              <a:t>।</a:t>
            </a:r>
          </a:p>
          <a:p>
            <a:r>
              <a:rPr lang="en-US" sz="3200" dirty="0" err="1"/>
              <a:t>রানার</a:t>
            </a:r>
            <a:r>
              <a:rPr lang="en-US" sz="3200" dirty="0"/>
              <a:t> ! </a:t>
            </a:r>
            <a:r>
              <a:rPr lang="en-US" sz="3200" dirty="0" err="1"/>
              <a:t>রানার</a:t>
            </a:r>
            <a:r>
              <a:rPr lang="en-US" sz="3200" dirty="0"/>
              <a:t>!</a:t>
            </a:r>
          </a:p>
          <a:p>
            <a:r>
              <a:rPr lang="en-US" sz="3200" dirty="0" err="1"/>
              <a:t>জানা-অজানার</a:t>
            </a:r>
            <a:r>
              <a:rPr lang="en-US" sz="3200" dirty="0"/>
              <a:t>।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64C053-D609-4B05-9806-73BA84A56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250" y="2"/>
            <a:ext cx="558575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0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4C5D3-93D0-4F73-A3DA-309223ECED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271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800">
                <a:solidFill>
                  <a:srgbClr val="FFC000"/>
                </a:solidFill>
              </a:rPr>
              <a:t>সরব পাঠ</a:t>
            </a:r>
            <a:endParaRPr lang="en-US" sz="88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C98F0-E595-464A-8B71-41051B3A59A6}"/>
              </a:ext>
            </a:extLst>
          </p:cNvPr>
          <p:cNvSpPr txBox="1">
            <a:spLocks/>
          </p:cNvSpPr>
          <p:nvPr/>
        </p:nvSpPr>
        <p:spPr>
          <a:xfrm>
            <a:off x="-2" y="1383633"/>
            <a:ext cx="7940843" cy="5474368"/>
          </a:xfrm>
          <a:prstGeom prst="rect">
            <a:avLst/>
          </a:prstGeom>
          <a:solidFill>
            <a:srgbClr val="002060"/>
          </a:solidFill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/>
              <a:t>রানার</a:t>
            </a:r>
            <a:r>
              <a:rPr lang="en-US" sz="3200" dirty="0"/>
              <a:t> </a:t>
            </a:r>
            <a:r>
              <a:rPr lang="en-US" sz="3200" dirty="0" err="1"/>
              <a:t>ছুটেছে</a:t>
            </a:r>
            <a:r>
              <a:rPr lang="en-US" sz="3200" dirty="0"/>
              <a:t> </a:t>
            </a:r>
            <a:r>
              <a:rPr lang="en-US" sz="3200" dirty="0" err="1"/>
              <a:t>তাই</a:t>
            </a:r>
            <a:r>
              <a:rPr lang="en-US" sz="3200" dirty="0"/>
              <a:t> </a:t>
            </a:r>
            <a:r>
              <a:rPr lang="en-US" sz="3200" dirty="0" err="1"/>
              <a:t>ঝুমঝুম</a:t>
            </a:r>
            <a:r>
              <a:rPr lang="en-US" sz="3200" dirty="0"/>
              <a:t> </a:t>
            </a:r>
            <a:r>
              <a:rPr lang="en-US" sz="3200" dirty="0" err="1"/>
              <a:t>ঘণ্টা</a:t>
            </a:r>
            <a:r>
              <a:rPr lang="en-US" sz="3200" dirty="0"/>
              <a:t> </a:t>
            </a:r>
            <a:r>
              <a:rPr lang="en-US" sz="3200" dirty="0" err="1"/>
              <a:t>বাজছে</a:t>
            </a:r>
            <a:r>
              <a:rPr lang="en-US" sz="3200" dirty="0"/>
              <a:t> </a:t>
            </a:r>
            <a:r>
              <a:rPr lang="en-US" sz="3200" dirty="0" err="1"/>
              <a:t>রাতে</a:t>
            </a:r>
            <a:endParaRPr lang="en-US" sz="3200" dirty="0"/>
          </a:p>
          <a:p>
            <a:r>
              <a:rPr lang="en-US" sz="3600" dirty="0" err="1"/>
              <a:t>রানার</a:t>
            </a:r>
            <a:r>
              <a:rPr lang="en-US" sz="3600" dirty="0"/>
              <a:t> </a:t>
            </a:r>
            <a:r>
              <a:rPr lang="en-US" sz="3600" dirty="0" err="1"/>
              <a:t>চলেছে</a:t>
            </a:r>
            <a:r>
              <a:rPr lang="en-US" sz="3600" dirty="0"/>
              <a:t> </a:t>
            </a:r>
            <a:r>
              <a:rPr lang="en-US" sz="3600" dirty="0" err="1"/>
              <a:t>খবরের</a:t>
            </a:r>
            <a:r>
              <a:rPr lang="en-US" sz="3600" dirty="0"/>
              <a:t> </a:t>
            </a:r>
            <a:r>
              <a:rPr lang="en-US" sz="3600" dirty="0" err="1"/>
              <a:t>বোঝা</a:t>
            </a:r>
            <a:r>
              <a:rPr lang="en-US" sz="3600" dirty="0"/>
              <a:t> </a:t>
            </a:r>
            <a:r>
              <a:rPr lang="en-US" sz="3600" dirty="0" err="1"/>
              <a:t>হাতে</a:t>
            </a:r>
            <a:endParaRPr lang="en-US" sz="3600" dirty="0"/>
          </a:p>
          <a:p>
            <a:r>
              <a:rPr lang="en-US" sz="3600" dirty="0" err="1"/>
              <a:t>রানার</a:t>
            </a:r>
            <a:r>
              <a:rPr lang="en-US" sz="3600" dirty="0"/>
              <a:t> </a:t>
            </a:r>
            <a:r>
              <a:rPr lang="en-US" sz="3600" dirty="0" err="1"/>
              <a:t>চলেছে</a:t>
            </a:r>
            <a:r>
              <a:rPr lang="en-US" sz="3600" dirty="0"/>
              <a:t>, </a:t>
            </a:r>
            <a:r>
              <a:rPr lang="en-US" sz="3600" dirty="0" err="1"/>
              <a:t>রানার</a:t>
            </a:r>
            <a:r>
              <a:rPr lang="en-US" sz="3600" dirty="0"/>
              <a:t>!</a:t>
            </a:r>
          </a:p>
          <a:p>
            <a:r>
              <a:rPr lang="en-US" sz="3600" dirty="0" err="1"/>
              <a:t>রাত্রির</a:t>
            </a:r>
            <a:r>
              <a:rPr lang="en-US" sz="3600" dirty="0"/>
              <a:t> </a:t>
            </a:r>
            <a:r>
              <a:rPr lang="en-US" sz="3600" dirty="0" err="1"/>
              <a:t>পথে</a:t>
            </a:r>
            <a:r>
              <a:rPr lang="en-US" sz="3600" dirty="0"/>
              <a:t> </a:t>
            </a:r>
            <a:r>
              <a:rPr lang="en-US" sz="3600" dirty="0" err="1"/>
              <a:t>পথে</a:t>
            </a:r>
            <a:r>
              <a:rPr lang="en-US" sz="3600" dirty="0"/>
              <a:t> </a:t>
            </a:r>
            <a:r>
              <a:rPr lang="en-US" sz="3600" dirty="0" err="1"/>
              <a:t>চলে</a:t>
            </a:r>
            <a:r>
              <a:rPr lang="en-US" sz="3600" dirty="0"/>
              <a:t> </a:t>
            </a:r>
            <a:r>
              <a:rPr lang="en-US" sz="3600" dirty="0" err="1"/>
              <a:t>কোন</a:t>
            </a:r>
            <a:r>
              <a:rPr lang="en-US" sz="3600" dirty="0"/>
              <a:t> </a:t>
            </a:r>
            <a:r>
              <a:rPr lang="en-US" sz="3600" dirty="0" err="1"/>
              <a:t>নিষেধ</a:t>
            </a:r>
            <a:r>
              <a:rPr lang="en-US" sz="3600" dirty="0"/>
              <a:t> </a:t>
            </a:r>
            <a:r>
              <a:rPr lang="en-US" sz="3600" dirty="0" err="1"/>
              <a:t>জানেনা</a:t>
            </a:r>
            <a:r>
              <a:rPr lang="en-US" sz="3600" dirty="0"/>
              <a:t> </a:t>
            </a:r>
            <a:r>
              <a:rPr lang="en-US" sz="3600" dirty="0" err="1"/>
              <a:t>মানার</a:t>
            </a:r>
            <a:r>
              <a:rPr lang="en-US" sz="3600" dirty="0"/>
              <a:t>।</a:t>
            </a:r>
          </a:p>
          <a:p>
            <a:r>
              <a:rPr lang="en-US" sz="3600" dirty="0" err="1"/>
              <a:t>দিগন্ত</a:t>
            </a:r>
            <a:r>
              <a:rPr lang="en-US" sz="3600" dirty="0"/>
              <a:t> </a:t>
            </a:r>
            <a:r>
              <a:rPr lang="en-US" sz="3600" dirty="0" err="1"/>
              <a:t>থেকে</a:t>
            </a:r>
            <a:r>
              <a:rPr lang="en-US" sz="3600" dirty="0"/>
              <a:t> </a:t>
            </a:r>
            <a:r>
              <a:rPr lang="en-US" sz="3600" dirty="0" err="1"/>
              <a:t>দিগন্তে</a:t>
            </a:r>
            <a:r>
              <a:rPr lang="en-US" sz="3600" dirty="0"/>
              <a:t> </a:t>
            </a:r>
            <a:r>
              <a:rPr lang="en-US" sz="3600" dirty="0" err="1"/>
              <a:t>ছোটে</a:t>
            </a:r>
            <a:r>
              <a:rPr lang="en-US" sz="3600" dirty="0"/>
              <a:t> </a:t>
            </a:r>
            <a:r>
              <a:rPr lang="en-US" sz="3600" dirty="0" err="1"/>
              <a:t>রানার</a:t>
            </a:r>
            <a:r>
              <a:rPr lang="en-US" sz="3600" dirty="0"/>
              <a:t>-</a:t>
            </a:r>
          </a:p>
          <a:p>
            <a:r>
              <a:rPr lang="en-US" sz="3600" dirty="0" err="1"/>
              <a:t>কাজ</a:t>
            </a:r>
            <a:r>
              <a:rPr lang="en-US" sz="3600" dirty="0"/>
              <a:t> </a:t>
            </a:r>
            <a:r>
              <a:rPr lang="en-US" sz="3600" dirty="0" err="1"/>
              <a:t>নিয়েছে</a:t>
            </a:r>
            <a:r>
              <a:rPr lang="en-US" sz="3600" dirty="0"/>
              <a:t> </a:t>
            </a:r>
            <a:r>
              <a:rPr lang="en-US" sz="3600" dirty="0" err="1"/>
              <a:t>সে</a:t>
            </a:r>
            <a:r>
              <a:rPr lang="en-US" sz="3600" dirty="0"/>
              <a:t> </a:t>
            </a:r>
            <a:r>
              <a:rPr lang="en-US" sz="3600" dirty="0" err="1"/>
              <a:t>নতুন</a:t>
            </a:r>
            <a:r>
              <a:rPr lang="en-US" sz="3600" dirty="0"/>
              <a:t> </a:t>
            </a:r>
            <a:r>
              <a:rPr lang="en-US" sz="3600" dirty="0" err="1"/>
              <a:t>খবর</a:t>
            </a:r>
            <a:r>
              <a:rPr lang="en-US" sz="3600" dirty="0"/>
              <a:t> </a:t>
            </a:r>
            <a:r>
              <a:rPr lang="en-US" sz="3600" dirty="0" err="1"/>
              <a:t>আনার</a:t>
            </a:r>
            <a:r>
              <a:rPr lang="en-US" sz="3600" dirty="0"/>
              <a:t>।</a:t>
            </a:r>
          </a:p>
          <a:p>
            <a:r>
              <a:rPr lang="en-US" sz="3600" dirty="0" err="1"/>
              <a:t>রানার</a:t>
            </a:r>
            <a:r>
              <a:rPr lang="en-US" sz="3600" dirty="0"/>
              <a:t> ! </a:t>
            </a:r>
            <a:r>
              <a:rPr lang="en-US" sz="3600" dirty="0" err="1"/>
              <a:t>রানার</a:t>
            </a:r>
            <a:r>
              <a:rPr lang="en-US" sz="3600" dirty="0"/>
              <a:t>!</a:t>
            </a:r>
          </a:p>
          <a:p>
            <a:r>
              <a:rPr lang="en-US" sz="3600" dirty="0" err="1"/>
              <a:t>জানা-অজানার</a:t>
            </a:r>
            <a:r>
              <a:rPr lang="en-US" sz="3600" dirty="0"/>
              <a:t>।</a:t>
            </a:r>
            <a:endParaRPr lang="en-US" sz="32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5719A7E-A5D4-4AC8-A707-8D9C5B50C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34472" y="2000477"/>
            <a:ext cx="5439833" cy="42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3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81351-07CB-4041-B811-7A2C6D917AA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864895"/>
          </a:xfrm>
          <a:prstGeom prst="rect">
            <a:avLst/>
          </a:prstGeom>
          <a:solidFill>
            <a:srgbClr val="0070C0"/>
          </a:solidFill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/>
              <a:t>নিরব পাঠঃ</a:t>
            </a:r>
            <a:endParaRPr lang="en-US" sz="8000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D281A450-2AEE-428D-8A48-9D819A0E0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6301"/>
            <a:ext cx="12192000" cy="4981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3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163</TotalTime>
  <Words>1211</Words>
  <Application>Microsoft Office PowerPoint</Application>
  <PresentationFormat>Widescreen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SutonnyMJ</vt:lpstr>
      <vt:lpstr>SutonnyOMJ</vt:lpstr>
      <vt:lpstr>Times New Roman</vt:lpstr>
      <vt:lpstr>Celestial</vt:lpstr>
      <vt:lpstr>আজকের ক্লাসে সবাইকে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</dc:title>
  <dc:creator>DOEL</dc:creator>
  <cp:lastModifiedBy>DOEL</cp:lastModifiedBy>
  <cp:revision>21</cp:revision>
  <dcterms:created xsi:type="dcterms:W3CDTF">2020-06-22T03:15:09Z</dcterms:created>
  <dcterms:modified xsi:type="dcterms:W3CDTF">2020-06-22T07:33:24Z</dcterms:modified>
</cp:coreProperties>
</file>