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345" r:id="rId2"/>
    <p:sldId id="351" r:id="rId3"/>
    <p:sldId id="294" r:id="rId4"/>
    <p:sldId id="280" r:id="rId5"/>
    <p:sldId id="348" r:id="rId6"/>
    <p:sldId id="342" r:id="rId7"/>
    <p:sldId id="347" r:id="rId8"/>
    <p:sldId id="349" r:id="rId9"/>
    <p:sldId id="352" r:id="rId10"/>
    <p:sldId id="279" r:id="rId11"/>
    <p:sldId id="277" r:id="rId12"/>
    <p:sldId id="276" r:id="rId13"/>
    <p:sldId id="275" r:id="rId14"/>
    <p:sldId id="274" r:id="rId15"/>
    <p:sldId id="353" r:id="rId16"/>
    <p:sldId id="272" r:id="rId17"/>
    <p:sldId id="354" r:id="rId18"/>
    <p:sldId id="350" r:id="rId19"/>
    <p:sldId id="301" r:id="rId20"/>
    <p:sldId id="343" r:id="rId21"/>
    <p:sldId id="324" r:id="rId22"/>
    <p:sldId id="267" r:id="rId23"/>
    <p:sldId id="344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59" autoAdjust="0"/>
  </p:normalViewPr>
  <p:slideViewPr>
    <p:cSldViewPr>
      <p:cViewPr varScale="1">
        <p:scale>
          <a:sx n="56" d="100"/>
          <a:sy n="56" d="100"/>
        </p:scale>
        <p:origin x="18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75A8F-AB2E-4CD5-A079-2AC6332C4A0D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DB6F5-5A3B-4BA6-933C-11F00103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6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DB6F5-5A3B-4BA6-933C-11F0010311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DB6F5-5A3B-4BA6-933C-11F0010311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31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DB6F5-5A3B-4BA6-933C-11F0010311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3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05939-33E8-41F4-A872-05190A0C6EA1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D4DA1E57-3763-4C23-97EF-E7EDD394EC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514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05939-33E8-41F4-A872-05190A0C6EA1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1E57-3763-4C23-97EF-E7EDD394E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0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05939-33E8-41F4-A872-05190A0C6EA1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1E57-3763-4C23-97EF-E7EDD394EC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8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05939-33E8-41F4-A872-05190A0C6EA1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1E57-3763-4C23-97EF-E7EDD394EC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83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05939-33E8-41F4-A872-05190A0C6EA1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1E57-3763-4C23-97EF-E7EDD394EC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95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05939-33E8-41F4-A872-05190A0C6EA1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1E57-3763-4C23-97EF-E7EDD394EC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61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05939-33E8-41F4-A872-05190A0C6EA1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1E57-3763-4C23-97EF-E7EDD394E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9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05939-33E8-41F4-A872-05190A0C6EA1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1E57-3763-4C23-97EF-E7EDD394E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1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05939-33E8-41F4-A872-05190A0C6EA1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1E57-3763-4C23-97EF-E7EDD394E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6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05939-33E8-41F4-A872-05190A0C6EA1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1E57-3763-4C23-97EF-E7EDD394EC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89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5C005939-33E8-41F4-A872-05190A0C6EA1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1E57-3763-4C23-97EF-E7EDD394EC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15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05939-33E8-41F4-A872-05190A0C6EA1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4DA1E57-3763-4C23-97EF-E7EDD394E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4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3C6BA7-9316-434E-B68E-019D123D9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88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DA8AD3-1AF5-4470-809B-1F18E0756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69215" cy="5562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FEC192-B114-4BDA-BBAD-9E30A9425584}"/>
              </a:ext>
            </a:extLst>
          </p:cNvPr>
          <p:cNvSpPr/>
          <p:nvPr/>
        </p:nvSpPr>
        <p:spPr>
          <a:xfrm>
            <a:off x="4571999" y="2743200"/>
            <a:ext cx="4325815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>
                <a:solidFill>
                  <a:schemeClr val="tx1"/>
                </a:solidFill>
              </a:rPr>
              <a:t>যাঁতা</a:t>
            </a:r>
            <a:endParaRPr lang="en-US" sz="13800" b="1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109FBB-551C-4C3D-9C9E-A79FC423F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59" y="98313"/>
            <a:ext cx="9019540" cy="58686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513CA2-1C1E-4B7D-9555-89A42D79714E}"/>
              </a:ext>
            </a:extLst>
          </p:cNvPr>
          <p:cNvSpPr/>
          <p:nvPr/>
        </p:nvSpPr>
        <p:spPr>
          <a:xfrm>
            <a:off x="228600" y="74932"/>
            <a:ext cx="2438400" cy="5716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chemeClr val="tx1"/>
                </a:solidFill>
              </a:rPr>
              <a:t>যা</a:t>
            </a:r>
            <a:endParaRPr lang="en-US" sz="8800" b="1" dirty="0">
              <a:solidFill>
                <a:schemeClr val="tx1"/>
              </a:solidFill>
            </a:endParaRPr>
          </a:p>
          <a:p>
            <a:pPr algn="ctr"/>
            <a:r>
              <a:rPr lang="en-US" sz="8800" b="1" dirty="0" err="1">
                <a:solidFill>
                  <a:schemeClr val="tx1"/>
                </a:solidFill>
              </a:rPr>
              <a:t>দু</a:t>
            </a:r>
            <a:endParaRPr lang="en-US" sz="8800" b="1" dirty="0">
              <a:solidFill>
                <a:schemeClr val="tx1"/>
              </a:solidFill>
            </a:endParaRPr>
          </a:p>
          <a:p>
            <a:pPr algn="ctr"/>
            <a:r>
              <a:rPr lang="en-US" sz="8800" b="1" dirty="0">
                <a:solidFill>
                  <a:schemeClr val="tx1"/>
                </a:solidFill>
              </a:rPr>
              <a:t>ক</a:t>
            </a:r>
          </a:p>
          <a:p>
            <a:pPr algn="ctr"/>
            <a:r>
              <a:rPr lang="en-US" sz="8800" b="1" dirty="0">
                <a:solidFill>
                  <a:schemeClr val="tx1"/>
                </a:solidFill>
              </a:rPr>
              <a:t>র</a:t>
            </a:r>
          </a:p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9ECE0D-04A0-4D8A-A58B-6887970F2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8897814" cy="5716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7C0ABDC-8589-4D48-8A55-B3C643F58A3C}"/>
              </a:ext>
            </a:extLst>
          </p:cNvPr>
          <p:cNvSpPr/>
          <p:nvPr/>
        </p:nvSpPr>
        <p:spPr>
          <a:xfrm>
            <a:off x="1219200" y="367852"/>
            <a:ext cx="7391400" cy="2070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13800" b="1" dirty="0">
                <a:ln/>
                <a:solidFill>
                  <a:schemeClr val="tx1"/>
                </a:solidFill>
              </a:rPr>
              <a:t>যানবাহন</a:t>
            </a:r>
            <a:r>
              <a:rPr lang="bn-BD" b="1" dirty="0">
                <a:ln/>
                <a:solidFill>
                  <a:schemeClr val="accent3"/>
                </a:solidFill>
              </a:rPr>
              <a:t> 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11" name="Rectangle: Beveled 10">
            <a:extLst>
              <a:ext uri="{FF2B5EF4-FFF2-40B4-BE49-F238E27FC236}">
                <a16:creationId xmlns:a16="http://schemas.microsoft.com/office/drawing/2014/main" id="{EC52A3F9-0B4F-4E80-8679-24486E60CAD0}"/>
              </a:ext>
            </a:extLst>
          </p:cNvPr>
          <p:cNvSpPr/>
          <p:nvPr/>
        </p:nvSpPr>
        <p:spPr>
          <a:xfrm>
            <a:off x="-8837304" y="74932"/>
            <a:ext cx="8669215" cy="6021068"/>
          </a:xfrm>
          <a:prstGeom prst="beve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bn-BD" sz="5400" b="1" dirty="0">
                <a:solidFill>
                  <a:prstClr val="black"/>
                </a:solidFill>
                <a:latin typeface="Calibri" panose="020F0502020204030204"/>
              </a:rPr>
              <a:t>ছবি</a:t>
            </a:r>
          </a:p>
          <a:p>
            <a:pPr lvl="0" algn="ctr" defTabSz="914400"/>
            <a:r>
              <a:rPr lang="bn-BD" sz="5400" b="1" dirty="0">
                <a:solidFill>
                  <a:prstClr val="black"/>
                </a:solidFill>
                <a:latin typeface="Calibri" panose="020F0502020204030204"/>
              </a:rPr>
              <a:t> গুলো</a:t>
            </a:r>
          </a:p>
          <a:p>
            <a:pPr lvl="0" algn="ctr" defTabSz="914400"/>
            <a:r>
              <a:rPr lang="bn-BD" sz="5400" b="1" dirty="0">
                <a:solidFill>
                  <a:prstClr val="black"/>
                </a:solidFill>
                <a:latin typeface="Calibri" panose="020F0502020204030204"/>
              </a:rPr>
              <a:t> কোন</a:t>
            </a:r>
          </a:p>
          <a:p>
            <a:pPr lvl="0" algn="ctr" defTabSz="914400"/>
            <a:r>
              <a:rPr lang="bn-BD" sz="5400" b="1" dirty="0">
                <a:solidFill>
                  <a:prstClr val="black"/>
                </a:solidFill>
                <a:latin typeface="Calibri" panose="020F0502020204030204"/>
              </a:rPr>
              <a:t> বর্ণ</a:t>
            </a:r>
          </a:p>
          <a:p>
            <a:pPr lvl="0" algn="ctr" defTabSz="914400"/>
            <a:r>
              <a:rPr lang="bn-BD" sz="5400" b="1" dirty="0">
                <a:solidFill>
                  <a:prstClr val="black"/>
                </a:solidFill>
                <a:latin typeface="Calibri" panose="020F0502020204030204"/>
              </a:rPr>
              <a:t> দিয়ে</a:t>
            </a:r>
          </a:p>
          <a:p>
            <a:pPr lvl="0" algn="ctr" defTabSz="914400"/>
            <a:r>
              <a:rPr lang="bn-BD" sz="5400" b="1" dirty="0">
                <a:solidFill>
                  <a:prstClr val="black"/>
                </a:solidFill>
                <a:latin typeface="Calibri" panose="020F0502020204030204"/>
              </a:rPr>
              <a:t> শুরু </a:t>
            </a:r>
            <a:endParaRPr lang="en-US" sz="5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Rectangle: Beveled 11">
            <a:extLst>
              <a:ext uri="{FF2B5EF4-FFF2-40B4-BE49-F238E27FC236}">
                <a16:creationId xmlns:a16="http://schemas.microsoft.com/office/drawing/2014/main" id="{9D86BC1A-C810-48A4-B729-C5DF9C190858}"/>
              </a:ext>
            </a:extLst>
          </p:cNvPr>
          <p:cNvSpPr/>
          <p:nvPr/>
        </p:nvSpPr>
        <p:spPr>
          <a:xfrm>
            <a:off x="-8867560" y="98313"/>
            <a:ext cx="8669215" cy="5997687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9600" b="1" dirty="0">
                <a:solidFill>
                  <a:srgbClr val="FF0000"/>
                </a:solidFill>
              </a:rPr>
              <a:t>য</a:t>
            </a:r>
            <a:endParaRPr lang="en-US" sz="4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78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0.97309 -0.0053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6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0.97309 0.0011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6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0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3F8811-F89C-44A0-A87D-E4521702A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36" y="228600"/>
            <a:ext cx="8618928" cy="57355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E65FBD-052D-4762-B6C0-5929D1FC6BF2}"/>
              </a:ext>
            </a:extLst>
          </p:cNvPr>
          <p:cNvSpPr/>
          <p:nvPr/>
        </p:nvSpPr>
        <p:spPr>
          <a:xfrm>
            <a:off x="2434934" y="2438400"/>
            <a:ext cx="5715000" cy="30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4400" b="1" dirty="0"/>
              <a:t>রং</a:t>
            </a:r>
            <a:r>
              <a:rPr lang="bn-BD" dirty="0"/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C2CBE4-B4BE-4EBF-A36E-E80EF499C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36" y="228600"/>
            <a:ext cx="8500464" cy="5638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AB5D39-7255-4B44-8A03-8976974BF049}"/>
              </a:ext>
            </a:extLst>
          </p:cNvPr>
          <p:cNvSpPr/>
          <p:nvPr/>
        </p:nvSpPr>
        <p:spPr>
          <a:xfrm>
            <a:off x="418965" y="3553552"/>
            <a:ext cx="5376264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solidFill>
                  <a:schemeClr val="tx1"/>
                </a:solidFill>
              </a:rPr>
              <a:t>রশি</a:t>
            </a:r>
            <a:r>
              <a:rPr lang="bn-BD" sz="23900" b="1" dirty="0">
                <a:solidFill>
                  <a:schemeClr val="tx1"/>
                </a:solidFill>
              </a:rPr>
              <a:t> </a:t>
            </a:r>
            <a:endParaRPr lang="en-US" sz="23900" b="1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EAFB15-520D-4D84-B43F-F5538C138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35" y="228600"/>
            <a:ext cx="8462499" cy="5638800"/>
          </a:xfrm>
          <a:prstGeom prst="rect">
            <a:avLst/>
          </a:prstGeom>
          <a:noFill/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A770990-7C91-4019-A4A1-51D669B9A40D}"/>
              </a:ext>
            </a:extLst>
          </p:cNvPr>
          <p:cNvSpPr/>
          <p:nvPr/>
        </p:nvSpPr>
        <p:spPr>
          <a:xfrm>
            <a:off x="1468669" y="3667852"/>
            <a:ext cx="5605048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solidFill>
                  <a:schemeClr val="tx1"/>
                </a:solidFill>
              </a:rPr>
              <a:t> রাজা </a:t>
            </a:r>
            <a:endParaRPr lang="en-US" sz="16600" b="1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3FA157-6577-4DC8-8DE5-C386F98D90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9" y="276952"/>
            <a:ext cx="8462499" cy="5638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: Beveled 14">
            <a:extLst>
              <a:ext uri="{FF2B5EF4-FFF2-40B4-BE49-F238E27FC236}">
                <a16:creationId xmlns:a16="http://schemas.microsoft.com/office/drawing/2014/main" id="{4D300248-86A0-42CE-96D2-2C96E9A358A8}"/>
              </a:ext>
            </a:extLst>
          </p:cNvPr>
          <p:cNvSpPr/>
          <p:nvPr/>
        </p:nvSpPr>
        <p:spPr>
          <a:xfrm>
            <a:off x="-9525000" y="0"/>
            <a:ext cx="9266567" cy="6176683"/>
          </a:xfrm>
          <a:prstGeom prst="bevel">
            <a:avLst>
              <a:gd name="adj" fmla="val 611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11500" b="1" dirty="0">
                <a:solidFill>
                  <a:schemeClr val="tx1"/>
                </a:solidFill>
              </a:rPr>
              <a:t>ছবি গুলো</a:t>
            </a:r>
          </a:p>
          <a:p>
            <a:pPr lvl="0" algn="ctr"/>
            <a:r>
              <a:rPr lang="bn-BD" sz="11500" b="1" dirty="0">
                <a:solidFill>
                  <a:schemeClr val="tx1"/>
                </a:solidFill>
              </a:rPr>
              <a:t>কোন  বর্ণ </a:t>
            </a:r>
          </a:p>
          <a:p>
            <a:pPr lvl="0" algn="ctr"/>
            <a:r>
              <a:rPr lang="bn-BD" sz="11500" b="1" dirty="0">
                <a:solidFill>
                  <a:schemeClr val="tx1"/>
                </a:solidFill>
              </a:rPr>
              <a:t>দিয়ে শুরু ।  </a:t>
            </a:r>
            <a:endParaRPr lang="en-US" sz="11500" b="1" dirty="0">
              <a:solidFill>
                <a:schemeClr val="tx1"/>
              </a:solidFill>
            </a:endParaRPr>
          </a:p>
        </p:txBody>
      </p:sp>
      <p:sp>
        <p:nvSpPr>
          <p:cNvPr id="18" name="Rectangle: Beveled 17">
            <a:extLst>
              <a:ext uri="{FF2B5EF4-FFF2-40B4-BE49-F238E27FC236}">
                <a16:creationId xmlns:a16="http://schemas.microsoft.com/office/drawing/2014/main" id="{61A43411-C8F9-4D73-AB98-ACCF2AA4D499}"/>
              </a:ext>
            </a:extLst>
          </p:cNvPr>
          <p:cNvSpPr/>
          <p:nvPr/>
        </p:nvSpPr>
        <p:spPr>
          <a:xfrm>
            <a:off x="-9167151" y="30422"/>
            <a:ext cx="9126071" cy="6131859"/>
          </a:xfrm>
          <a:prstGeom prst="bevel">
            <a:avLst>
              <a:gd name="adj" fmla="val 577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9600" b="1" dirty="0">
                <a:solidFill>
                  <a:srgbClr val="FF0000"/>
                </a:solidFill>
              </a:rPr>
              <a:t>র</a:t>
            </a:r>
            <a:r>
              <a:rPr lang="bn-BD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127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1.0349 0.0122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5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0.99809 -0.0069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13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5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E01A22-B7B2-4017-8F08-27A04B58C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66" y="0"/>
            <a:ext cx="9191943" cy="6089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632327-FF52-4FCF-A106-8511BD72ABC5}"/>
              </a:ext>
            </a:extLst>
          </p:cNvPr>
          <p:cNvSpPr txBox="1"/>
          <p:nvPr/>
        </p:nvSpPr>
        <p:spPr>
          <a:xfrm>
            <a:off x="685800" y="2819400"/>
            <a:ext cx="58674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b="1" dirty="0"/>
              <a:t>লতা</a:t>
            </a:r>
            <a:endParaRPr lang="en-US" sz="239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91DCEE-8F1C-4F97-9093-A940E998C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65" y="1"/>
            <a:ext cx="9191942" cy="6089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6B2822-07F1-4AA4-933C-083666906450}"/>
              </a:ext>
            </a:extLst>
          </p:cNvPr>
          <p:cNvSpPr/>
          <p:nvPr/>
        </p:nvSpPr>
        <p:spPr>
          <a:xfrm>
            <a:off x="2514600" y="2286000"/>
            <a:ext cx="6324600" cy="350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err="1"/>
              <a:t>লিচু</a:t>
            </a:r>
            <a:r>
              <a:rPr lang="en-US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27E607-A52A-454A-9C37-D73C5C3311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67" y="0"/>
            <a:ext cx="9191943" cy="6089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DB75FBD-0AC7-4D5D-9D1A-EBCEDBCAB907}"/>
              </a:ext>
            </a:extLst>
          </p:cNvPr>
          <p:cNvSpPr/>
          <p:nvPr/>
        </p:nvSpPr>
        <p:spPr>
          <a:xfrm>
            <a:off x="1600200" y="2819400"/>
            <a:ext cx="7412934" cy="297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solidFill>
                  <a:schemeClr val="tx1"/>
                </a:solidFill>
              </a:rPr>
              <a:t>লবণ</a:t>
            </a:r>
            <a:endParaRPr lang="en-US" sz="19900" b="1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E7C377-0D8A-4453-B63C-B95F17AFF1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10" y="0"/>
            <a:ext cx="9386232" cy="6089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FECA5CF-9262-4A03-A7E1-732CCDA082E2}"/>
              </a:ext>
            </a:extLst>
          </p:cNvPr>
          <p:cNvSpPr/>
          <p:nvPr/>
        </p:nvSpPr>
        <p:spPr>
          <a:xfrm>
            <a:off x="3263153" y="359245"/>
            <a:ext cx="5562600" cy="28527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solidFill>
                  <a:schemeClr val="tx1"/>
                </a:solidFill>
              </a:rPr>
              <a:t>লাউ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2" name="Rectangle: Beveled 11">
            <a:extLst>
              <a:ext uri="{FF2B5EF4-FFF2-40B4-BE49-F238E27FC236}">
                <a16:creationId xmlns:a16="http://schemas.microsoft.com/office/drawing/2014/main" id="{9245E331-C5DE-447F-BAF0-6475BF66C8D7}"/>
              </a:ext>
            </a:extLst>
          </p:cNvPr>
          <p:cNvSpPr/>
          <p:nvPr/>
        </p:nvSpPr>
        <p:spPr>
          <a:xfrm>
            <a:off x="-9137275" y="0"/>
            <a:ext cx="9105899" cy="6089276"/>
          </a:xfrm>
          <a:prstGeom prst="beve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9600" b="1" dirty="0">
                <a:solidFill>
                  <a:schemeClr val="tx1"/>
                </a:solidFill>
              </a:rPr>
              <a:t> ছবি গুলো কোন বর্ণ</a:t>
            </a:r>
          </a:p>
          <a:p>
            <a:pPr lvl="0" algn="ctr"/>
            <a:r>
              <a:rPr lang="bn-BD" sz="9600" b="1" dirty="0">
                <a:solidFill>
                  <a:schemeClr val="tx1"/>
                </a:solidFill>
              </a:rPr>
              <a:t>  দিয়ে শুরু । </a:t>
            </a:r>
            <a:endParaRPr lang="en-US" sz="9600" b="1" dirty="0">
              <a:solidFill>
                <a:schemeClr val="tx1"/>
              </a:solidFill>
            </a:endParaRPr>
          </a:p>
        </p:txBody>
      </p:sp>
      <p:sp>
        <p:nvSpPr>
          <p:cNvPr id="15" name="Rectangle: Beveled 14">
            <a:extLst>
              <a:ext uri="{FF2B5EF4-FFF2-40B4-BE49-F238E27FC236}">
                <a16:creationId xmlns:a16="http://schemas.microsoft.com/office/drawing/2014/main" id="{36AB64CA-D292-4B29-A6CE-C0B78B52427C}"/>
              </a:ext>
            </a:extLst>
          </p:cNvPr>
          <p:cNvSpPr/>
          <p:nvPr/>
        </p:nvSpPr>
        <p:spPr>
          <a:xfrm>
            <a:off x="-9125830" y="0"/>
            <a:ext cx="9105899" cy="6089276"/>
          </a:xfrm>
          <a:prstGeom prst="beve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9600" b="1" dirty="0">
                <a:solidFill>
                  <a:srgbClr val="FF0000"/>
                </a:solidFill>
              </a:rPr>
              <a:t>ল</a:t>
            </a:r>
            <a:r>
              <a:rPr lang="bn-BD" sz="28700" b="1" dirty="0"/>
              <a:t> </a:t>
            </a:r>
            <a:endParaRPr lang="en-US" sz="28700" b="1" dirty="0"/>
          </a:p>
        </p:txBody>
      </p:sp>
    </p:spTree>
    <p:extLst>
      <p:ext uri="{BB962C8B-B14F-4D97-AF65-F5344CB8AC3E}">
        <p14:creationId xmlns:p14="http://schemas.microsoft.com/office/powerpoint/2010/main" val="1086534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0.99583 0.0004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9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1.0052 0.0004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4" grpId="0" animBg="1"/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E684CB-AC93-4EF2-9BB2-8F003237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" y="0"/>
            <a:ext cx="5600700" cy="609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BB799C-DB96-4411-9597-C1AD0279BB8F}"/>
              </a:ext>
            </a:extLst>
          </p:cNvPr>
          <p:cNvSpPr/>
          <p:nvPr/>
        </p:nvSpPr>
        <p:spPr>
          <a:xfrm>
            <a:off x="5614992" y="8965"/>
            <a:ext cx="3448047" cy="6096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15180E-543E-4658-B1D5-92BF90E5A614}"/>
              </a:ext>
            </a:extLst>
          </p:cNvPr>
          <p:cNvSpPr/>
          <p:nvPr/>
        </p:nvSpPr>
        <p:spPr>
          <a:xfrm>
            <a:off x="2933707" y="1219200"/>
            <a:ext cx="4686294" cy="24570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 </a:t>
            </a:r>
            <a:r>
              <a:rPr lang="bn-BD" sz="19900" b="1" dirty="0"/>
              <a:t>শশী</a:t>
            </a:r>
            <a:r>
              <a:rPr lang="en-US" sz="9600" b="1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B62F8-1C84-4250-90D3-7C8A0D076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4" y="-223866"/>
            <a:ext cx="8918168" cy="608703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1158828-E84C-48D5-AADD-5B7A6108432A}"/>
              </a:ext>
            </a:extLst>
          </p:cNvPr>
          <p:cNvSpPr/>
          <p:nvPr/>
        </p:nvSpPr>
        <p:spPr>
          <a:xfrm>
            <a:off x="110519" y="8963"/>
            <a:ext cx="5504473" cy="3115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>
                <a:solidFill>
                  <a:schemeClr val="tx1"/>
                </a:solidFill>
              </a:rPr>
              <a:t>শকুন</a:t>
            </a:r>
            <a:r>
              <a:rPr lang="bn-BD" sz="16600" b="1" dirty="0">
                <a:solidFill>
                  <a:schemeClr val="tx1"/>
                </a:solidFill>
              </a:rPr>
              <a:t> </a:t>
            </a:r>
            <a:endParaRPr lang="en-US" sz="16600" b="1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7A3240-9525-4FB8-8BB2-F4B0F5B7C7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" y="26892"/>
            <a:ext cx="8947726" cy="607636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70060CF-A6F7-4743-95ED-A85CAA193553}"/>
              </a:ext>
            </a:extLst>
          </p:cNvPr>
          <p:cNvSpPr/>
          <p:nvPr/>
        </p:nvSpPr>
        <p:spPr>
          <a:xfrm>
            <a:off x="1523999" y="2590800"/>
            <a:ext cx="6629401" cy="30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solidFill>
                  <a:schemeClr val="tx1"/>
                </a:solidFill>
              </a:rPr>
              <a:t>শামুক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7" name="Rectangle: Beveled 16">
            <a:extLst>
              <a:ext uri="{FF2B5EF4-FFF2-40B4-BE49-F238E27FC236}">
                <a16:creationId xmlns:a16="http://schemas.microsoft.com/office/drawing/2014/main" id="{119055D2-CB11-417A-A45E-E76B9B5D8535}"/>
              </a:ext>
            </a:extLst>
          </p:cNvPr>
          <p:cNvSpPr/>
          <p:nvPr/>
        </p:nvSpPr>
        <p:spPr>
          <a:xfrm>
            <a:off x="-9318533" y="-126324"/>
            <a:ext cx="9372600" cy="634864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9600" b="1" dirty="0">
                <a:solidFill>
                  <a:prstClr val="black"/>
                </a:solidFill>
              </a:rPr>
              <a:t> ছবি গুলো কোন বর্ণ</a:t>
            </a:r>
          </a:p>
          <a:p>
            <a:pPr lvl="0" algn="ctr"/>
            <a:r>
              <a:rPr lang="bn-BD" sz="9600" b="1" dirty="0">
                <a:solidFill>
                  <a:prstClr val="black"/>
                </a:solidFill>
              </a:rPr>
              <a:t>  দিয়ে শুরু । </a:t>
            </a:r>
            <a:endParaRPr lang="en-US" sz="9600" b="1" dirty="0">
              <a:solidFill>
                <a:prstClr val="black"/>
              </a:solidFill>
            </a:endParaRPr>
          </a:p>
        </p:txBody>
      </p:sp>
      <p:sp>
        <p:nvSpPr>
          <p:cNvPr id="18" name="Rectangle: Beveled 17">
            <a:extLst>
              <a:ext uri="{FF2B5EF4-FFF2-40B4-BE49-F238E27FC236}">
                <a16:creationId xmlns:a16="http://schemas.microsoft.com/office/drawing/2014/main" id="{53FBB233-AF29-4B84-9F11-AF09989EFE54}"/>
              </a:ext>
            </a:extLst>
          </p:cNvPr>
          <p:cNvSpPr/>
          <p:nvPr/>
        </p:nvSpPr>
        <p:spPr>
          <a:xfrm>
            <a:off x="-9390951" y="-151830"/>
            <a:ext cx="9372600" cy="6344164"/>
          </a:xfrm>
          <a:prstGeom prst="beve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9600" b="1" dirty="0">
                <a:solidFill>
                  <a:srgbClr val="FF0000"/>
                </a:solidFill>
              </a:rPr>
              <a:t>শ</a:t>
            </a:r>
            <a:r>
              <a:rPr lang="bn-BD" sz="28700" b="1" dirty="0"/>
              <a:t> </a:t>
            </a:r>
            <a:endParaRPr lang="en-US" sz="28700" b="1" dirty="0"/>
          </a:p>
        </p:txBody>
      </p:sp>
    </p:spTree>
    <p:extLst>
      <p:ext uri="{BB962C8B-B14F-4D97-AF65-F5344CB8AC3E}">
        <p14:creationId xmlns:p14="http://schemas.microsoft.com/office/powerpoint/2010/main" val="2321673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0.97848 0.0136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24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97847 0.0189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24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/>
      <p:bldP spid="16" grpId="0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EEC163-9E3D-43C5-B04A-48D6F8C64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31376"/>
            <a:ext cx="5606143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33BD510-6AD2-4FE9-BE08-C24ED03E4555}"/>
              </a:ext>
            </a:extLst>
          </p:cNvPr>
          <p:cNvSpPr/>
          <p:nvPr/>
        </p:nvSpPr>
        <p:spPr>
          <a:xfrm>
            <a:off x="4572000" y="-38990"/>
            <a:ext cx="4506686" cy="6166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solidFill>
                  <a:schemeClr val="tx1"/>
                </a:solidFill>
              </a:rPr>
              <a:t>ঋষি</a:t>
            </a:r>
            <a:r>
              <a:rPr lang="bn-BD" sz="16600" b="1" dirty="0"/>
              <a:t> </a:t>
            </a:r>
            <a:endParaRPr lang="en-US" sz="16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E22531-A6F4-44C2-90CC-354A88CAF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" y="31375"/>
            <a:ext cx="9046029" cy="60633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5BCD66-1C98-4C88-B937-624235B5F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8" y="46602"/>
            <a:ext cx="9046029" cy="6048116"/>
          </a:xfrm>
          <a:prstGeom prst="rect">
            <a:avLst/>
          </a:prstGeom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6B66531-111E-47F4-A171-C65541B5A82B}"/>
              </a:ext>
            </a:extLst>
          </p:cNvPr>
          <p:cNvSpPr/>
          <p:nvPr/>
        </p:nvSpPr>
        <p:spPr>
          <a:xfrm>
            <a:off x="2819400" y="763282"/>
            <a:ext cx="5910943" cy="3503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rgbClr val="00B0F0"/>
                </a:solidFill>
              </a:rPr>
              <a:t>ষাটগম্বুজ</a:t>
            </a:r>
          </a:p>
          <a:p>
            <a:pPr algn="ctr"/>
            <a:r>
              <a:rPr lang="bn-BD" sz="11500" b="1" dirty="0">
                <a:solidFill>
                  <a:srgbClr val="00B0F0"/>
                </a:solidFill>
              </a:rPr>
              <a:t>মসজিদ </a:t>
            </a:r>
            <a:r>
              <a:rPr lang="bn-BD" dirty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Rectangle: Beveled 13">
            <a:extLst>
              <a:ext uri="{FF2B5EF4-FFF2-40B4-BE49-F238E27FC236}">
                <a16:creationId xmlns:a16="http://schemas.microsoft.com/office/drawing/2014/main" id="{8ABA49DD-0F25-4596-8C4D-CCE2CA5C505D}"/>
              </a:ext>
            </a:extLst>
          </p:cNvPr>
          <p:cNvSpPr/>
          <p:nvPr/>
        </p:nvSpPr>
        <p:spPr>
          <a:xfrm>
            <a:off x="-9176658" y="-77979"/>
            <a:ext cx="9144000" cy="6205355"/>
          </a:xfrm>
          <a:prstGeom prst="bevel">
            <a:avLst>
              <a:gd name="adj" fmla="val 862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/>
              <a:t>ছবি গুলিতে</a:t>
            </a:r>
          </a:p>
          <a:p>
            <a:pPr algn="ctr"/>
            <a:r>
              <a:rPr lang="bn-BD" sz="7200" b="1" dirty="0"/>
              <a:t>আজকের পাঠের</a:t>
            </a:r>
          </a:p>
          <a:p>
            <a:pPr algn="ctr"/>
            <a:r>
              <a:rPr lang="bn-BD" sz="7200" b="1" dirty="0"/>
              <a:t> কোন বর্ণটি </a:t>
            </a:r>
          </a:p>
          <a:p>
            <a:pPr algn="ctr"/>
            <a:r>
              <a:rPr lang="bn-BD" sz="7200" b="1" dirty="0"/>
              <a:t>আছে ।   </a:t>
            </a:r>
            <a:endParaRPr lang="en-US" sz="41300" b="1" dirty="0"/>
          </a:p>
        </p:txBody>
      </p:sp>
      <p:sp>
        <p:nvSpPr>
          <p:cNvPr id="15" name="Rectangle: Beveled 14">
            <a:extLst>
              <a:ext uri="{FF2B5EF4-FFF2-40B4-BE49-F238E27FC236}">
                <a16:creationId xmlns:a16="http://schemas.microsoft.com/office/drawing/2014/main" id="{C4CFAD20-674E-4D34-9C81-B0C0600A9B87}"/>
              </a:ext>
            </a:extLst>
          </p:cNvPr>
          <p:cNvSpPr/>
          <p:nvPr/>
        </p:nvSpPr>
        <p:spPr>
          <a:xfrm>
            <a:off x="-9394372" y="-79261"/>
            <a:ext cx="9144000" cy="6205355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9600" b="1" dirty="0">
                <a:solidFill>
                  <a:srgbClr val="FF0000"/>
                </a:solidFill>
              </a:rPr>
              <a:t>ষ</a:t>
            </a:r>
            <a:r>
              <a:rPr lang="bn-BD" sz="23900" b="1" dirty="0"/>
              <a:t> </a:t>
            </a:r>
            <a:endParaRPr lang="en-US" sz="23900" b="1" dirty="0"/>
          </a:p>
        </p:txBody>
      </p:sp>
    </p:spTree>
    <p:extLst>
      <p:ext uri="{BB962C8B-B14F-4D97-AF65-F5344CB8AC3E}">
        <p14:creationId xmlns:p14="http://schemas.microsoft.com/office/powerpoint/2010/main" val="2700383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98924 0.0034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6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1.02743 -0.0074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72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303A55A-CA7D-427D-B0DE-3AF458FD7088}"/>
              </a:ext>
            </a:extLst>
          </p:cNvPr>
          <p:cNvSpPr/>
          <p:nvPr/>
        </p:nvSpPr>
        <p:spPr>
          <a:xfrm>
            <a:off x="152401" y="0"/>
            <a:ext cx="8991599" cy="60198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আমরা ছন্দে ছন্দে পড়ি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C3D66116-3F11-4E1C-9B6D-61353BE83B11}"/>
              </a:ext>
            </a:extLst>
          </p:cNvPr>
          <p:cNvSpPr/>
          <p:nvPr/>
        </p:nvSpPr>
        <p:spPr>
          <a:xfrm>
            <a:off x="152399" y="0"/>
            <a:ext cx="8991600" cy="685800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b="1" dirty="0">
                <a:solidFill>
                  <a:srgbClr val="FF0000"/>
                </a:solidFill>
              </a:rPr>
              <a:t>য</a:t>
            </a:r>
            <a:r>
              <a:rPr lang="en-US" sz="6000" b="1" dirty="0">
                <a:solidFill>
                  <a:srgbClr val="0070C0"/>
                </a:solidFill>
              </a:rPr>
              <a:t>ব</a:t>
            </a:r>
            <a:r>
              <a:rPr lang="bn-BD" sz="6000" b="1" dirty="0">
                <a:solidFill>
                  <a:srgbClr val="0070C0"/>
                </a:solidFill>
              </a:rPr>
              <a:t> </a:t>
            </a:r>
            <a:r>
              <a:rPr lang="en-US" sz="6000" b="1" dirty="0" err="1">
                <a:solidFill>
                  <a:srgbClr val="0070C0"/>
                </a:solidFill>
              </a:rPr>
              <a:t>আনি</a:t>
            </a:r>
            <a:r>
              <a:rPr lang="bn-BD" sz="6000" b="1" dirty="0">
                <a:solidFill>
                  <a:srgbClr val="0070C0"/>
                </a:solidFill>
              </a:rPr>
              <a:t> ।</a:t>
            </a:r>
            <a:endParaRPr lang="en-US" sz="6000" b="1" dirty="0">
              <a:solidFill>
                <a:srgbClr val="0070C0"/>
              </a:solidFill>
            </a:endParaRPr>
          </a:p>
          <a:p>
            <a:pPr lvl="0" algn="ctr"/>
            <a:r>
              <a:rPr lang="bn-BD" sz="7200" b="1" dirty="0">
                <a:solidFill>
                  <a:srgbClr val="FF0000"/>
                </a:solidFill>
              </a:rPr>
              <a:t>র</a:t>
            </a:r>
            <a:r>
              <a:rPr lang="bn-BD" sz="7200" b="1" dirty="0">
                <a:solidFill>
                  <a:srgbClr val="002060"/>
                </a:solidFill>
              </a:rPr>
              <a:t>থ টানি ।</a:t>
            </a:r>
          </a:p>
          <a:p>
            <a:pPr lvl="0" algn="ctr"/>
            <a:r>
              <a:rPr lang="bn-BD" sz="6600" b="1" dirty="0">
                <a:solidFill>
                  <a:srgbClr val="FF0000"/>
                </a:solidFill>
              </a:rPr>
              <a:t>ল</a:t>
            </a:r>
            <a:r>
              <a:rPr lang="bn-BD" sz="6600" b="1" dirty="0">
                <a:solidFill>
                  <a:srgbClr val="0070C0"/>
                </a:solidFill>
              </a:rPr>
              <a:t>তা দোলে ।</a:t>
            </a:r>
          </a:p>
          <a:p>
            <a:pPr lvl="0" algn="ctr"/>
            <a:r>
              <a:rPr lang="bn-BD" sz="7200" b="1" dirty="0">
                <a:solidFill>
                  <a:srgbClr val="FF0000"/>
                </a:solidFill>
              </a:rPr>
              <a:t>শ</a:t>
            </a:r>
            <a:r>
              <a:rPr lang="bn-BD" sz="7200" b="1" dirty="0">
                <a:solidFill>
                  <a:prstClr val="black"/>
                </a:solidFill>
              </a:rPr>
              <a:t>সা</a:t>
            </a:r>
            <a:r>
              <a:rPr lang="bn-BD" dirty="0">
                <a:solidFill>
                  <a:prstClr val="black"/>
                </a:solidFill>
              </a:rPr>
              <a:t> </a:t>
            </a:r>
            <a:r>
              <a:rPr lang="bn-BD" sz="4800" b="1" dirty="0">
                <a:solidFill>
                  <a:prstClr val="black"/>
                </a:solidFill>
              </a:rPr>
              <a:t> </a:t>
            </a:r>
            <a:r>
              <a:rPr lang="bn-BD" sz="7200" b="1" dirty="0">
                <a:solidFill>
                  <a:prstClr val="black"/>
                </a:solidFill>
              </a:rPr>
              <a:t>ঝোলে </a:t>
            </a:r>
            <a:r>
              <a:rPr lang="bn-BD" sz="6000" b="1" dirty="0">
                <a:solidFill>
                  <a:prstClr val="black"/>
                </a:solidFill>
              </a:rPr>
              <a:t>।</a:t>
            </a:r>
          </a:p>
          <a:p>
            <a:pPr lvl="0" algn="ctr"/>
            <a:r>
              <a:rPr lang="bn-BD" sz="36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ষাঁ</a:t>
            </a:r>
            <a:r>
              <a:rPr lang="en-US" sz="4800" b="1" dirty="0" err="1">
                <a:solidFill>
                  <a:srgbClr val="7030A0"/>
                </a:solidFill>
              </a:rPr>
              <a:t>ড়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আসে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নদীর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কূলে</a:t>
            </a:r>
            <a:r>
              <a:rPr lang="en-US" sz="4800" b="1" dirty="0">
                <a:solidFill>
                  <a:srgbClr val="7030A0"/>
                </a:solidFill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91570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AD84513-0457-49BC-AE64-5FF558AD5D8D}"/>
              </a:ext>
            </a:extLst>
          </p:cNvPr>
          <p:cNvSpPr/>
          <p:nvPr/>
        </p:nvSpPr>
        <p:spPr>
          <a:xfrm>
            <a:off x="152400" y="108058"/>
            <a:ext cx="8839200" cy="6140342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7200" b="1" dirty="0">
                <a:solidFill>
                  <a:srgbClr val="0070C0"/>
                </a:solidFill>
              </a:rPr>
              <a:t> </a:t>
            </a:r>
            <a:endParaRPr lang="en-US" sz="7200" b="1" dirty="0">
              <a:solidFill>
                <a:srgbClr val="0070C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BABF10-9186-41C9-B4F8-99F1017CE3FD}"/>
              </a:ext>
            </a:extLst>
          </p:cNvPr>
          <p:cNvSpPr/>
          <p:nvPr/>
        </p:nvSpPr>
        <p:spPr>
          <a:xfrm>
            <a:off x="4495801" y="762000"/>
            <a:ext cx="12954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</a:rPr>
              <a:t>ব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14A03F-2F22-44C1-A6EB-E4680CB150DE}"/>
              </a:ext>
            </a:extLst>
          </p:cNvPr>
          <p:cNvSpPr/>
          <p:nvPr/>
        </p:nvSpPr>
        <p:spPr>
          <a:xfrm>
            <a:off x="2705101" y="1996108"/>
            <a:ext cx="1295400" cy="838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</a:rPr>
              <a:t>র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0E8AC8B-DBFE-434A-A23E-5BE3B15FA505}"/>
              </a:ext>
            </a:extLst>
          </p:cNvPr>
          <p:cNvSpPr/>
          <p:nvPr/>
        </p:nvSpPr>
        <p:spPr>
          <a:xfrm>
            <a:off x="4495801" y="1996108"/>
            <a:ext cx="1295400" cy="838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tx1"/>
                </a:solidFill>
              </a:rPr>
              <a:t>থ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86D128D-4468-42D4-B7D5-C17DF2A21236}"/>
              </a:ext>
            </a:extLst>
          </p:cNvPr>
          <p:cNvSpPr/>
          <p:nvPr/>
        </p:nvSpPr>
        <p:spPr>
          <a:xfrm>
            <a:off x="2705101" y="3009900"/>
            <a:ext cx="1295400" cy="83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</a:rPr>
              <a:t>ল 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FED01BE-46A2-47D8-86A2-1816B4C42429}"/>
              </a:ext>
            </a:extLst>
          </p:cNvPr>
          <p:cNvSpPr/>
          <p:nvPr/>
        </p:nvSpPr>
        <p:spPr>
          <a:xfrm>
            <a:off x="4492488" y="3009900"/>
            <a:ext cx="1295400" cy="83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</a:rPr>
              <a:t>তা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29579C6-FBAE-43CE-925D-AA908075D43E}"/>
              </a:ext>
            </a:extLst>
          </p:cNvPr>
          <p:cNvSpPr/>
          <p:nvPr/>
        </p:nvSpPr>
        <p:spPr>
          <a:xfrm>
            <a:off x="2705101" y="4117285"/>
            <a:ext cx="1295400" cy="838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tx1"/>
                </a:solidFill>
              </a:rPr>
              <a:t>শ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27860DB-BEAC-4AF4-B49F-E21DA33BDDDD}"/>
              </a:ext>
            </a:extLst>
          </p:cNvPr>
          <p:cNvSpPr/>
          <p:nvPr/>
        </p:nvSpPr>
        <p:spPr>
          <a:xfrm>
            <a:off x="4492488" y="4175263"/>
            <a:ext cx="1295400" cy="838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</a:rPr>
              <a:t>সা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2EAF87F-63BD-45A8-9F1A-D73B8B0219A1}"/>
              </a:ext>
            </a:extLst>
          </p:cNvPr>
          <p:cNvSpPr/>
          <p:nvPr/>
        </p:nvSpPr>
        <p:spPr>
          <a:xfrm>
            <a:off x="2705101" y="5257800"/>
            <a:ext cx="1295400" cy="838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</a:rPr>
              <a:t>ষাঁ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0D9A4F1-CF09-40ED-8C50-56ED0325C148}"/>
              </a:ext>
            </a:extLst>
          </p:cNvPr>
          <p:cNvSpPr/>
          <p:nvPr/>
        </p:nvSpPr>
        <p:spPr>
          <a:xfrm>
            <a:off x="2705101" y="788504"/>
            <a:ext cx="1295400" cy="838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</a:rPr>
              <a:t>য</a:t>
            </a:r>
            <a:r>
              <a:rPr lang="bn-BD" sz="5400" dirty="0"/>
              <a:t> </a:t>
            </a:r>
            <a:endParaRPr lang="en-US" sz="54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4BD25E2-67D6-492C-8C2F-29E01C561549}"/>
              </a:ext>
            </a:extLst>
          </p:cNvPr>
          <p:cNvSpPr/>
          <p:nvPr/>
        </p:nvSpPr>
        <p:spPr>
          <a:xfrm>
            <a:off x="4528931" y="5257800"/>
            <a:ext cx="1295400" cy="838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</a:rPr>
              <a:t>ড়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17" name="Rectangle: Beveled 16">
            <a:extLst>
              <a:ext uri="{FF2B5EF4-FFF2-40B4-BE49-F238E27FC236}">
                <a16:creationId xmlns:a16="http://schemas.microsoft.com/office/drawing/2014/main" id="{2003D5BB-95A8-4BE4-B304-A724951EBD5C}"/>
              </a:ext>
            </a:extLst>
          </p:cNvPr>
          <p:cNvSpPr/>
          <p:nvPr/>
        </p:nvSpPr>
        <p:spPr>
          <a:xfrm>
            <a:off x="6594615" y="769276"/>
            <a:ext cx="2123660" cy="891564"/>
          </a:xfrm>
          <a:prstGeom prst="bevel">
            <a:avLst>
              <a:gd name="adj" fmla="val 10531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</a:rPr>
              <a:t>য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18" name="Rectangle: Beveled 17">
            <a:extLst>
              <a:ext uri="{FF2B5EF4-FFF2-40B4-BE49-F238E27FC236}">
                <a16:creationId xmlns:a16="http://schemas.microsoft.com/office/drawing/2014/main" id="{E40381C9-FBA9-4215-B571-20473425A81B}"/>
              </a:ext>
            </a:extLst>
          </p:cNvPr>
          <p:cNvSpPr/>
          <p:nvPr/>
        </p:nvSpPr>
        <p:spPr>
          <a:xfrm>
            <a:off x="6594615" y="1843708"/>
            <a:ext cx="2123660" cy="990600"/>
          </a:xfrm>
          <a:prstGeom prst="bevel">
            <a:avLst>
              <a:gd name="adj" fmla="val 1053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</a:rPr>
              <a:t>র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9" name="Rectangle: Beveled 18">
            <a:extLst>
              <a:ext uri="{FF2B5EF4-FFF2-40B4-BE49-F238E27FC236}">
                <a16:creationId xmlns:a16="http://schemas.microsoft.com/office/drawing/2014/main" id="{4470CE67-4739-474D-9FFE-AFE49C02B64D}"/>
              </a:ext>
            </a:extLst>
          </p:cNvPr>
          <p:cNvSpPr/>
          <p:nvPr/>
        </p:nvSpPr>
        <p:spPr>
          <a:xfrm>
            <a:off x="6594615" y="3009900"/>
            <a:ext cx="2123660" cy="990600"/>
          </a:xfrm>
          <a:prstGeom prst="bevel">
            <a:avLst>
              <a:gd name="adj" fmla="val 1053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tx1"/>
                </a:solidFill>
              </a:rPr>
              <a:t>ল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20" name="Rectangle: Beveled 19">
            <a:extLst>
              <a:ext uri="{FF2B5EF4-FFF2-40B4-BE49-F238E27FC236}">
                <a16:creationId xmlns:a16="http://schemas.microsoft.com/office/drawing/2014/main" id="{44A4CAD8-3469-4DAE-AFDA-A4EC46F61559}"/>
              </a:ext>
            </a:extLst>
          </p:cNvPr>
          <p:cNvSpPr/>
          <p:nvPr/>
        </p:nvSpPr>
        <p:spPr>
          <a:xfrm>
            <a:off x="6594615" y="4117285"/>
            <a:ext cx="2123660" cy="990600"/>
          </a:xfrm>
          <a:prstGeom prst="bevel">
            <a:avLst>
              <a:gd name="adj" fmla="val 1053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tx1"/>
                </a:solidFill>
              </a:rPr>
              <a:t>শ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1" name="Rectangle: Beveled 20">
            <a:extLst>
              <a:ext uri="{FF2B5EF4-FFF2-40B4-BE49-F238E27FC236}">
                <a16:creationId xmlns:a16="http://schemas.microsoft.com/office/drawing/2014/main" id="{9F7BD1ED-1F62-4437-BDA1-C67791A81F00}"/>
              </a:ext>
            </a:extLst>
          </p:cNvPr>
          <p:cNvSpPr/>
          <p:nvPr/>
        </p:nvSpPr>
        <p:spPr>
          <a:xfrm>
            <a:off x="6553201" y="5257800"/>
            <a:ext cx="2123660" cy="990600"/>
          </a:xfrm>
          <a:prstGeom prst="bevel">
            <a:avLst>
              <a:gd name="adj" fmla="val 1053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tx1"/>
                </a:solidFill>
              </a:rPr>
              <a:t>ষ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E06BF9-56F5-4AEB-8F13-D642395DB865}"/>
              </a:ext>
            </a:extLst>
          </p:cNvPr>
          <p:cNvSpPr/>
          <p:nvPr/>
        </p:nvSpPr>
        <p:spPr>
          <a:xfrm>
            <a:off x="344542" y="762000"/>
            <a:ext cx="2213114" cy="86470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যব</a:t>
            </a:r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148615D-4E59-45F7-86C2-B826665FB045}"/>
              </a:ext>
            </a:extLst>
          </p:cNvPr>
          <p:cNvSpPr/>
          <p:nvPr/>
        </p:nvSpPr>
        <p:spPr>
          <a:xfrm>
            <a:off x="344542" y="1939848"/>
            <a:ext cx="2213114" cy="86470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7200" b="1" dirty="0">
                <a:solidFill>
                  <a:srgbClr val="FF0000"/>
                </a:solidFill>
              </a:rPr>
              <a:t>র</a:t>
            </a:r>
            <a:r>
              <a:rPr lang="bn-BD" sz="7200" b="1" dirty="0">
                <a:solidFill>
                  <a:srgbClr val="002060"/>
                </a:solidFill>
              </a:rPr>
              <a:t>থ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DF4C171-21EC-4380-BA8C-94C1FC858766}"/>
              </a:ext>
            </a:extLst>
          </p:cNvPr>
          <p:cNvSpPr/>
          <p:nvPr/>
        </p:nvSpPr>
        <p:spPr>
          <a:xfrm>
            <a:off x="322194" y="2983396"/>
            <a:ext cx="2213114" cy="8647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7200" b="1" dirty="0">
                <a:solidFill>
                  <a:srgbClr val="FF0000"/>
                </a:solidFill>
              </a:rPr>
              <a:t>ল</a:t>
            </a:r>
            <a:r>
              <a:rPr lang="bn-BD" sz="7200" b="1" dirty="0">
                <a:solidFill>
                  <a:schemeClr val="tx1"/>
                </a:solidFill>
              </a:rPr>
              <a:t>তা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45B44ED-4E86-457B-8C5D-A3EF893A32FF}"/>
              </a:ext>
            </a:extLst>
          </p:cNvPr>
          <p:cNvSpPr/>
          <p:nvPr/>
        </p:nvSpPr>
        <p:spPr>
          <a:xfrm>
            <a:off x="245994" y="4117285"/>
            <a:ext cx="2213114" cy="8647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7200" b="1" dirty="0">
                <a:solidFill>
                  <a:srgbClr val="FF0000"/>
                </a:solidFill>
              </a:rPr>
              <a:t>শ</a:t>
            </a:r>
            <a:r>
              <a:rPr lang="bn-BD" sz="7200" b="1" dirty="0">
                <a:solidFill>
                  <a:prstClr val="black"/>
                </a:solidFill>
              </a:rPr>
              <a:t>সা</a:t>
            </a:r>
          </a:p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B8BA54F-C077-440D-BAE1-047A096D95CC}"/>
              </a:ext>
            </a:extLst>
          </p:cNvPr>
          <p:cNvSpPr/>
          <p:nvPr/>
        </p:nvSpPr>
        <p:spPr>
          <a:xfrm>
            <a:off x="344542" y="5244548"/>
            <a:ext cx="2213114" cy="86470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7200" b="1">
                <a:solidFill>
                  <a:srgbClr val="FF0000"/>
                </a:solidFill>
              </a:rPr>
              <a:t>ষাঁ</a:t>
            </a:r>
            <a:r>
              <a:rPr lang="en-US" sz="7200" b="1">
                <a:solidFill>
                  <a:prstClr val="black"/>
                </a:solidFill>
              </a:rPr>
              <a:t>ড়</a:t>
            </a:r>
            <a:endParaRPr lang="en-US" sz="7200" b="1" dirty="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9F2D62-9514-413F-9D99-C11A9FCD8122}"/>
              </a:ext>
            </a:extLst>
          </p:cNvPr>
          <p:cNvSpPr/>
          <p:nvPr/>
        </p:nvSpPr>
        <p:spPr>
          <a:xfrm>
            <a:off x="1759133" y="108058"/>
            <a:ext cx="3429000" cy="572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/>
              <a:t> শুনি ও বলি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11496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6" grpId="0" animBg="1"/>
      <p:bldP spid="22" grpId="0" animBg="1"/>
      <p:bldP spid="23" grpId="0" animBg="1"/>
      <p:bldP spid="24" grpId="0" animBg="1"/>
      <p:bldP spid="25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F21B0A5-F7B5-42A8-9E99-A8FE85404D3E}"/>
              </a:ext>
            </a:extLst>
          </p:cNvPr>
          <p:cNvSpPr/>
          <p:nvPr/>
        </p:nvSpPr>
        <p:spPr>
          <a:xfrm>
            <a:off x="4533900" y="54634"/>
            <a:ext cx="4610100" cy="22860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DFF220B6-9581-4F5F-9C36-48B66B55911E}"/>
              </a:ext>
            </a:extLst>
          </p:cNvPr>
          <p:cNvSpPr/>
          <p:nvPr/>
        </p:nvSpPr>
        <p:spPr>
          <a:xfrm>
            <a:off x="0" y="17253"/>
            <a:ext cx="5486400" cy="228600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00F357-CABC-49D3-9D2D-FFCA23995258}"/>
              </a:ext>
            </a:extLst>
          </p:cNvPr>
          <p:cNvSpPr/>
          <p:nvPr/>
        </p:nvSpPr>
        <p:spPr>
          <a:xfrm>
            <a:off x="990600" y="914400"/>
            <a:ext cx="5638800" cy="22860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7030A0"/>
                </a:solidFill>
              </a:rPr>
              <a:t> শুনি ও বলি 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7" name="Flowchart: Preparation 6">
            <a:extLst>
              <a:ext uri="{FF2B5EF4-FFF2-40B4-BE49-F238E27FC236}">
                <a16:creationId xmlns:a16="http://schemas.microsoft.com/office/drawing/2014/main" id="{009E8AE2-3B04-4950-9B1D-2B936F6CBA13}"/>
              </a:ext>
            </a:extLst>
          </p:cNvPr>
          <p:cNvSpPr/>
          <p:nvPr/>
        </p:nvSpPr>
        <p:spPr>
          <a:xfrm>
            <a:off x="0" y="3429000"/>
            <a:ext cx="1828800" cy="1981200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1"/>
                </a:solidFill>
              </a:rPr>
              <a:t>য</a:t>
            </a:r>
          </a:p>
        </p:txBody>
      </p:sp>
      <p:sp>
        <p:nvSpPr>
          <p:cNvPr id="8" name="Flowchart: Preparation 7">
            <a:extLst>
              <a:ext uri="{FF2B5EF4-FFF2-40B4-BE49-F238E27FC236}">
                <a16:creationId xmlns:a16="http://schemas.microsoft.com/office/drawing/2014/main" id="{6A4E828D-1954-42B5-B83A-032846F3D06E}"/>
              </a:ext>
            </a:extLst>
          </p:cNvPr>
          <p:cNvSpPr/>
          <p:nvPr/>
        </p:nvSpPr>
        <p:spPr>
          <a:xfrm>
            <a:off x="1828800" y="3429000"/>
            <a:ext cx="1828800" cy="1981200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1"/>
                </a:solidFill>
              </a:rPr>
              <a:t>র</a:t>
            </a:r>
            <a:r>
              <a:rPr lang="en-US" dirty="0"/>
              <a:t> </a:t>
            </a:r>
          </a:p>
        </p:txBody>
      </p:sp>
      <p:sp>
        <p:nvSpPr>
          <p:cNvPr id="9" name="Flowchart: Preparation 8">
            <a:extLst>
              <a:ext uri="{FF2B5EF4-FFF2-40B4-BE49-F238E27FC236}">
                <a16:creationId xmlns:a16="http://schemas.microsoft.com/office/drawing/2014/main" id="{1B4764B0-140E-40BC-9F82-414070C7B440}"/>
              </a:ext>
            </a:extLst>
          </p:cNvPr>
          <p:cNvSpPr/>
          <p:nvPr/>
        </p:nvSpPr>
        <p:spPr>
          <a:xfrm>
            <a:off x="3657600" y="3429000"/>
            <a:ext cx="1828800" cy="1981200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>
                <a:solidFill>
                  <a:schemeClr val="tx1"/>
                </a:solidFill>
              </a:rPr>
              <a:t>ল</a:t>
            </a:r>
            <a:r>
              <a:rPr lang="en-US" sz="13800" dirty="0"/>
              <a:t> </a:t>
            </a:r>
          </a:p>
        </p:txBody>
      </p:sp>
      <p:sp>
        <p:nvSpPr>
          <p:cNvPr id="10" name="Flowchart: Preparation 9">
            <a:extLst>
              <a:ext uri="{FF2B5EF4-FFF2-40B4-BE49-F238E27FC236}">
                <a16:creationId xmlns:a16="http://schemas.microsoft.com/office/drawing/2014/main" id="{54FA96D1-79C6-476C-92A9-0BC524A7545D}"/>
              </a:ext>
            </a:extLst>
          </p:cNvPr>
          <p:cNvSpPr/>
          <p:nvPr/>
        </p:nvSpPr>
        <p:spPr>
          <a:xfrm>
            <a:off x="5507966" y="3429000"/>
            <a:ext cx="1828800" cy="1981200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1"/>
                </a:solidFill>
              </a:rPr>
              <a:t>শ </a:t>
            </a:r>
          </a:p>
        </p:txBody>
      </p:sp>
      <p:sp>
        <p:nvSpPr>
          <p:cNvPr id="11" name="Flowchart: Preparation 10">
            <a:extLst>
              <a:ext uri="{FF2B5EF4-FFF2-40B4-BE49-F238E27FC236}">
                <a16:creationId xmlns:a16="http://schemas.microsoft.com/office/drawing/2014/main" id="{2C7139E4-6C82-42F3-B788-4B703BC3946D}"/>
              </a:ext>
            </a:extLst>
          </p:cNvPr>
          <p:cNvSpPr/>
          <p:nvPr/>
        </p:nvSpPr>
        <p:spPr>
          <a:xfrm>
            <a:off x="7358332" y="3429000"/>
            <a:ext cx="1828800" cy="1981200"/>
          </a:xfrm>
          <a:prstGeom prst="flowChartPreparat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1"/>
                </a:solidFill>
              </a:rPr>
              <a:t>ষ</a:t>
            </a:r>
            <a:r>
              <a:rPr lang="en-US" sz="13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2915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1FEBB68-4C4D-4A6B-BED6-537C92F23A72}"/>
              </a:ext>
            </a:extLst>
          </p:cNvPr>
          <p:cNvSpPr/>
          <p:nvPr/>
        </p:nvSpPr>
        <p:spPr>
          <a:xfrm>
            <a:off x="990600" y="0"/>
            <a:ext cx="7162800" cy="6019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solidFill>
                  <a:schemeClr val="tx1"/>
                </a:solidFill>
              </a:rPr>
              <a:t> লিখি </a:t>
            </a:r>
            <a:endParaRPr lang="en-US" sz="16600" b="1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2BE5C4-8574-4079-AEFA-EC8AF06EAA6F}"/>
              </a:ext>
            </a:extLst>
          </p:cNvPr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7B35BF-3EBF-4185-9D7A-1E333A92B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981200"/>
            <a:ext cx="8610600" cy="2895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18627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456" y="111400"/>
            <a:ext cx="3022714" cy="1361384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389945" y="0"/>
            <a:ext cx="3585495" cy="144655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29" y="1446550"/>
            <a:ext cx="9000341" cy="538609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bn-BD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 </a:t>
            </a:r>
          </a:p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9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9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9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9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sz="9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bn-BD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</a:t>
            </a:r>
            <a:r>
              <a:rPr lang="bn-IN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 অপরকে বলবে।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2E5C4A-BD65-48F0-A4BA-7EB83024D6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9" y="85166"/>
            <a:ext cx="2244100" cy="1361384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513379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0E79F-2FD6-4636-9335-551D307D6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2A26C3-938B-4B06-B5C5-7323CD3D819D}"/>
              </a:ext>
            </a:extLst>
          </p:cNvPr>
          <p:cNvSpPr/>
          <p:nvPr/>
        </p:nvSpPr>
        <p:spPr>
          <a:xfrm>
            <a:off x="-381000" y="2438400"/>
            <a:ext cx="9372600" cy="297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শুভেচ্ছা</a:t>
            </a:r>
            <a:r>
              <a:rPr lang="en-US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7121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C357509-A751-43B3-84B2-69177357A184}"/>
              </a:ext>
            </a:extLst>
          </p:cNvPr>
          <p:cNvSpPr/>
          <p:nvPr/>
        </p:nvSpPr>
        <p:spPr>
          <a:xfrm>
            <a:off x="0" y="0"/>
            <a:ext cx="457199" cy="36048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EFB93-0416-4287-B588-14FCB1D10772}"/>
              </a:ext>
            </a:extLst>
          </p:cNvPr>
          <p:cNvSpPr/>
          <p:nvPr/>
        </p:nvSpPr>
        <p:spPr>
          <a:xfrm>
            <a:off x="8809892" y="857250"/>
            <a:ext cx="334108" cy="3341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9BE91B-D2B9-4EC5-B82E-16C2B9FDE349}"/>
              </a:ext>
            </a:extLst>
          </p:cNvPr>
          <p:cNvSpPr/>
          <p:nvPr/>
        </p:nvSpPr>
        <p:spPr>
          <a:xfrm>
            <a:off x="8809891" y="5640265"/>
            <a:ext cx="334109" cy="36048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4106D8-1F81-4D5C-9424-EAAF51097D81}"/>
              </a:ext>
            </a:extLst>
          </p:cNvPr>
          <p:cNvSpPr/>
          <p:nvPr/>
        </p:nvSpPr>
        <p:spPr>
          <a:xfrm>
            <a:off x="123091" y="5640265"/>
            <a:ext cx="334108" cy="36048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E0113A-0C44-44F7-B457-231D7FE90F69}"/>
              </a:ext>
            </a:extLst>
          </p:cNvPr>
          <p:cNvSpPr/>
          <p:nvPr/>
        </p:nvSpPr>
        <p:spPr>
          <a:xfrm>
            <a:off x="0" y="14812"/>
            <a:ext cx="9143999" cy="17940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</a:p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পাঁচ  টি দলে ভাগ করে  ঝুড়িতে রাখা বর্ণগুলো থেকে </a:t>
            </a:r>
          </a:p>
          <a:p>
            <a:pPr algn="ctr"/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( য , র , ল , শ , ষ  )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বর্ণগুলো আলাদা করে সাজাতে বলবো ।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75613CFA-9DCD-47F9-9933-6925840AE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1729152"/>
            <a:ext cx="9144000" cy="5114036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4" name="Smiley Face 33">
            <a:extLst>
              <a:ext uri="{FF2B5EF4-FFF2-40B4-BE49-F238E27FC236}">
                <a16:creationId xmlns:a16="http://schemas.microsoft.com/office/drawing/2014/main" id="{86D3C00E-D37A-4CC3-9974-9BB75EF46965}"/>
              </a:ext>
            </a:extLst>
          </p:cNvPr>
          <p:cNvSpPr/>
          <p:nvPr/>
        </p:nvSpPr>
        <p:spPr>
          <a:xfrm>
            <a:off x="840864" y="3580613"/>
            <a:ext cx="1219200" cy="990600"/>
          </a:xfrm>
          <a:prstGeom prst="smileyFac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92D050"/>
                </a:solidFill>
              </a:rPr>
              <a:t>র</a:t>
            </a:r>
            <a:endParaRPr lang="en-US" sz="6000" b="1" dirty="0">
              <a:solidFill>
                <a:srgbClr val="92D050"/>
              </a:solidFill>
            </a:endParaRPr>
          </a:p>
        </p:txBody>
      </p:sp>
      <p:sp>
        <p:nvSpPr>
          <p:cNvPr id="35" name="Smiley Face 34">
            <a:extLst>
              <a:ext uri="{FF2B5EF4-FFF2-40B4-BE49-F238E27FC236}">
                <a16:creationId xmlns:a16="http://schemas.microsoft.com/office/drawing/2014/main" id="{03D3340B-5010-46E9-A31A-1082FE7C2B61}"/>
              </a:ext>
            </a:extLst>
          </p:cNvPr>
          <p:cNvSpPr/>
          <p:nvPr/>
        </p:nvSpPr>
        <p:spPr>
          <a:xfrm>
            <a:off x="2444464" y="2032262"/>
            <a:ext cx="1219200" cy="990600"/>
          </a:xfrm>
          <a:prstGeom prst="smileyFac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B050"/>
                </a:solidFill>
              </a:rPr>
              <a:t>য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36" name="Smiley Face 35">
            <a:extLst>
              <a:ext uri="{FF2B5EF4-FFF2-40B4-BE49-F238E27FC236}">
                <a16:creationId xmlns:a16="http://schemas.microsoft.com/office/drawing/2014/main" id="{C66FE73C-BEC0-40E0-8AB0-07A92B7EA697}"/>
              </a:ext>
            </a:extLst>
          </p:cNvPr>
          <p:cNvSpPr/>
          <p:nvPr/>
        </p:nvSpPr>
        <p:spPr>
          <a:xfrm>
            <a:off x="3603651" y="2073484"/>
            <a:ext cx="1219200" cy="990600"/>
          </a:xfrm>
          <a:prstGeom prst="smileyFac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70C0"/>
                </a:solidFill>
              </a:rPr>
              <a:t>প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37" name="Smiley Face 36">
            <a:extLst>
              <a:ext uri="{FF2B5EF4-FFF2-40B4-BE49-F238E27FC236}">
                <a16:creationId xmlns:a16="http://schemas.microsoft.com/office/drawing/2014/main" id="{3C907E73-F0EF-47CB-AD6E-30BC8D2D7D7E}"/>
              </a:ext>
            </a:extLst>
          </p:cNvPr>
          <p:cNvSpPr/>
          <p:nvPr/>
        </p:nvSpPr>
        <p:spPr>
          <a:xfrm>
            <a:off x="5285516" y="2199065"/>
            <a:ext cx="1219200" cy="990600"/>
          </a:xfrm>
          <a:prstGeom prst="smileyFac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C000"/>
                </a:solidFill>
              </a:rPr>
              <a:t>প</a:t>
            </a:r>
            <a:endParaRPr lang="en-US" sz="6000" b="1" dirty="0">
              <a:solidFill>
                <a:srgbClr val="FFC000"/>
              </a:solidFill>
            </a:endParaRPr>
          </a:p>
        </p:txBody>
      </p:sp>
      <p:sp>
        <p:nvSpPr>
          <p:cNvPr id="38" name="Smiley Face 37">
            <a:extLst>
              <a:ext uri="{FF2B5EF4-FFF2-40B4-BE49-F238E27FC236}">
                <a16:creationId xmlns:a16="http://schemas.microsoft.com/office/drawing/2014/main" id="{9D2FD2C0-93C5-4C7B-9A15-352B749697C2}"/>
              </a:ext>
            </a:extLst>
          </p:cNvPr>
          <p:cNvSpPr/>
          <p:nvPr/>
        </p:nvSpPr>
        <p:spPr>
          <a:xfrm>
            <a:off x="1712901" y="2758246"/>
            <a:ext cx="1219200" cy="990600"/>
          </a:xfrm>
          <a:prstGeom prst="smileyFac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accent2">
                    <a:lumMod val="75000"/>
                  </a:schemeClr>
                </a:solidFill>
              </a:rPr>
              <a:t>ফ</a:t>
            </a:r>
            <a:endParaRPr lang="en-US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Smiley Face 38">
            <a:extLst>
              <a:ext uri="{FF2B5EF4-FFF2-40B4-BE49-F238E27FC236}">
                <a16:creationId xmlns:a16="http://schemas.microsoft.com/office/drawing/2014/main" id="{FD7873DE-8815-4680-801E-D781DAE9F77D}"/>
              </a:ext>
            </a:extLst>
          </p:cNvPr>
          <p:cNvSpPr/>
          <p:nvPr/>
        </p:nvSpPr>
        <p:spPr>
          <a:xfrm>
            <a:off x="1292472" y="1996761"/>
            <a:ext cx="1219200" cy="990600"/>
          </a:xfrm>
          <a:prstGeom prst="smileyFac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B0F0"/>
                </a:solidFill>
              </a:rPr>
              <a:t>প</a:t>
            </a:r>
            <a:endParaRPr lang="en-US" sz="6000" b="1" dirty="0">
              <a:solidFill>
                <a:srgbClr val="00B0F0"/>
              </a:solidFill>
            </a:endParaRPr>
          </a:p>
        </p:txBody>
      </p:sp>
      <p:sp>
        <p:nvSpPr>
          <p:cNvPr id="40" name="Smiley Face 39">
            <a:extLst>
              <a:ext uri="{FF2B5EF4-FFF2-40B4-BE49-F238E27FC236}">
                <a16:creationId xmlns:a16="http://schemas.microsoft.com/office/drawing/2014/main" id="{37F4A1C7-5C55-483C-B329-8B7330501354}"/>
              </a:ext>
            </a:extLst>
          </p:cNvPr>
          <p:cNvSpPr/>
          <p:nvPr/>
        </p:nvSpPr>
        <p:spPr>
          <a:xfrm>
            <a:off x="6642592" y="2013868"/>
            <a:ext cx="1219200" cy="990600"/>
          </a:xfrm>
          <a:prstGeom prst="smileyFac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0000"/>
                </a:solidFill>
              </a:rPr>
              <a:t>প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1" name="Smiley Face 40">
            <a:extLst>
              <a:ext uri="{FF2B5EF4-FFF2-40B4-BE49-F238E27FC236}">
                <a16:creationId xmlns:a16="http://schemas.microsoft.com/office/drawing/2014/main" id="{318676B3-B8FE-4569-9036-C4BB4D0BFD17}"/>
              </a:ext>
            </a:extLst>
          </p:cNvPr>
          <p:cNvSpPr/>
          <p:nvPr/>
        </p:nvSpPr>
        <p:spPr>
          <a:xfrm>
            <a:off x="2961278" y="2758246"/>
            <a:ext cx="1219200" cy="990600"/>
          </a:xfrm>
          <a:prstGeom prst="smileyFac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C00000"/>
                </a:solidFill>
              </a:rPr>
              <a:t>ল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42" name="Smiley Face 41">
            <a:extLst>
              <a:ext uri="{FF2B5EF4-FFF2-40B4-BE49-F238E27FC236}">
                <a16:creationId xmlns:a16="http://schemas.microsoft.com/office/drawing/2014/main" id="{0A2FAB5B-4800-4B2B-9707-71940992BF55}"/>
              </a:ext>
            </a:extLst>
          </p:cNvPr>
          <p:cNvSpPr/>
          <p:nvPr/>
        </p:nvSpPr>
        <p:spPr>
          <a:xfrm>
            <a:off x="4209655" y="2717024"/>
            <a:ext cx="1219200" cy="990600"/>
          </a:xfrm>
          <a:prstGeom prst="smileyFac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accent5"/>
                </a:solidFill>
              </a:rPr>
              <a:t>প</a:t>
            </a:r>
            <a:endParaRPr lang="en-US" sz="6000" b="1" dirty="0">
              <a:solidFill>
                <a:schemeClr val="accent5"/>
              </a:solidFill>
            </a:endParaRPr>
          </a:p>
        </p:txBody>
      </p:sp>
      <p:sp>
        <p:nvSpPr>
          <p:cNvPr id="43" name="Smiley Face 42">
            <a:extLst>
              <a:ext uri="{FF2B5EF4-FFF2-40B4-BE49-F238E27FC236}">
                <a16:creationId xmlns:a16="http://schemas.microsoft.com/office/drawing/2014/main" id="{01C2D0D8-ED74-4370-8568-96B083972FBE}"/>
              </a:ext>
            </a:extLst>
          </p:cNvPr>
          <p:cNvSpPr/>
          <p:nvPr/>
        </p:nvSpPr>
        <p:spPr>
          <a:xfrm>
            <a:off x="7087134" y="3580127"/>
            <a:ext cx="1219200" cy="990600"/>
          </a:xfrm>
          <a:prstGeom prst="smileyFac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B050"/>
                </a:solidFill>
              </a:rPr>
              <a:t>শ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45" name="Smiley Face 44">
            <a:extLst>
              <a:ext uri="{FF2B5EF4-FFF2-40B4-BE49-F238E27FC236}">
                <a16:creationId xmlns:a16="http://schemas.microsoft.com/office/drawing/2014/main" id="{EA577C37-6A5C-4CE5-880A-AFD73306280B}"/>
              </a:ext>
            </a:extLst>
          </p:cNvPr>
          <p:cNvSpPr/>
          <p:nvPr/>
        </p:nvSpPr>
        <p:spPr>
          <a:xfrm>
            <a:off x="2396165" y="3720133"/>
            <a:ext cx="1219200" cy="990600"/>
          </a:xfrm>
          <a:prstGeom prst="smileyFac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C00000"/>
                </a:solidFill>
              </a:rPr>
              <a:t>প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46" name="Smiley Face 45">
            <a:extLst>
              <a:ext uri="{FF2B5EF4-FFF2-40B4-BE49-F238E27FC236}">
                <a16:creationId xmlns:a16="http://schemas.microsoft.com/office/drawing/2014/main" id="{DF54FBC4-CA50-40F0-860A-A60756870660}"/>
              </a:ext>
            </a:extLst>
          </p:cNvPr>
          <p:cNvSpPr/>
          <p:nvPr/>
        </p:nvSpPr>
        <p:spPr>
          <a:xfrm>
            <a:off x="5387955" y="3649183"/>
            <a:ext cx="1219200" cy="990600"/>
          </a:xfrm>
          <a:prstGeom prst="smileyFac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70C0"/>
                </a:solidFill>
              </a:rPr>
              <a:t>ষ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47" name="Smiley Face 46">
            <a:extLst>
              <a:ext uri="{FF2B5EF4-FFF2-40B4-BE49-F238E27FC236}">
                <a16:creationId xmlns:a16="http://schemas.microsoft.com/office/drawing/2014/main" id="{25C493AF-7FFF-4159-89C5-25C0AE68B778}"/>
              </a:ext>
            </a:extLst>
          </p:cNvPr>
          <p:cNvSpPr/>
          <p:nvPr/>
        </p:nvSpPr>
        <p:spPr>
          <a:xfrm>
            <a:off x="3892060" y="3666401"/>
            <a:ext cx="1219200" cy="990600"/>
          </a:xfrm>
          <a:prstGeom prst="smileyFac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0000"/>
                </a:solidFill>
              </a:rPr>
              <a:t>প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8" name="Smiley Face 47">
            <a:extLst>
              <a:ext uri="{FF2B5EF4-FFF2-40B4-BE49-F238E27FC236}">
                <a16:creationId xmlns:a16="http://schemas.microsoft.com/office/drawing/2014/main" id="{C893FF46-CED7-4023-8ECC-9776D1F5E283}"/>
              </a:ext>
            </a:extLst>
          </p:cNvPr>
          <p:cNvSpPr/>
          <p:nvPr/>
        </p:nvSpPr>
        <p:spPr>
          <a:xfrm>
            <a:off x="6198049" y="2880471"/>
            <a:ext cx="1219200" cy="990600"/>
          </a:xfrm>
          <a:prstGeom prst="smileyFac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</a:rPr>
              <a:t>ক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4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734374" y="50424"/>
            <a:ext cx="2294825" cy="6807576"/>
          </a:xfrm>
          <a:prstGeom prst="horizontalScroll">
            <a:avLst>
              <a:gd name="adj" fmla="val 20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বর্ণের সাথে ছবির মিল ক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74153" y="711364"/>
            <a:ext cx="1673763" cy="11450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588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 </a:t>
            </a:r>
            <a:endParaRPr lang="en-US" sz="5588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4152" y="1929024"/>
            <a:ext cx="1557820" cy="11656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588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 </a:t>
            </a:r>
            <a:endParaRPr lang="en-US" sz="5588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2951" y="3111617"/>
            <a:ext cx="1478499" cy="11656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96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6096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2950" y="4317063"/>
            <a:ext cx="1421519" cy="11656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08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endParaRPr lang="en-US" sz="508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4616" y="5539670"/>
            <a:ext cx="1311412" cy="116543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96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</a:t>
            </a:r>
            <a:endParaRPr lang="en-US" sz="6096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>
            <a:cxnSpLocks/>
            <a:stCxn id="3" idx="3"/>
            <a:endCxn id="27" idx="1"/>
          </p:cNvCxnSpPr>
          <p:nvPr/>
        </p:nvCxnSpPr>
        <p:spPr>
          <a:xfrm>
            <a:off x="2247916" y="1283905"/>
            <a:ext cx="3232342" cy="1173307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4" idx="3"/>
          </p:cNvCxnSpPr>
          <p:nvPr/>
        </p:nvCxnSpPr>
        <p:spPr>
          <a:xfrm flipV="1">
            <a:off x="2131972" y="1339999"/>
            <a:ext cx="3188908" cy="117186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5" idx="3"/>
            <a:endCxn id="31" idx="1"/>
          </p:cNvCxnSpPr>
          <p:nvPr/>
        </p:nvCxnSpPr>
        <p:spPr>
          <a:xfrm>
            <a:off x="2091450" y="3694456"/>
            <a:ext cx="3345374" cy="249052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6" idx="3"/>
            <a:endCxn id="33" idx="1"/>
          </p:cNvCxnSpPr>
          <p:nvPr/>
        </p:nvCxnSpPr>
        <p:spPr>
          <a:xfrm flipV="1">
            <a:off x="2034469" y="3606856"/>
            <a:ext cx="3445789" cy="1293046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  <a:stCxn id="7" idx="3"/>
          </p:cNvCxnSpPr>
          <p:nvPr/>
        </p:nvCxnSpPr>
        <p:spPr>
          <a:xfrm flipV="1">
            <a:off x="1976028" y="4899901"/>
            <a:ext cx="3535957" cy="1222485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BA289884-065F-456F-82D3-74AC0428B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58" y="1951324"/>
            <a:ext cx="2702450" cy="1011775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EC37A92-A170-4D55-BBCF-1CAC9E04A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58" y="783165"/>
            <a:ext cx="2725896" cy="1011775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152BB63-4672-4888-A500-DCD57AB6A4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24" y="5598285"/>
            <a:ext cx="2745884" cy="1173389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A744883-CF62-4F36-9886-AC3F335893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58" y="3091205"/>
            <a:ext cx="2702450" cy="1031302"/>
          </a:xfrm>
          <a:prstGeom prst="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A444A06-547A-4985-8944-AD56D1E2B8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58" y="4250613"/>
            <a:ext cx="2702450" cy="1232127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6577" y="381000"/>
            <a:ext cx="7161170" cy="7741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কোন কোন বর্ণটি হারিয়ে গেল ?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09299" y="5252532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7075" y="1894628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64620" y="2002084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  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996306" y="1923839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 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33670" y="2047743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 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3548" y="0"/>
            <a:ext cx="9047228" cy="6858000"/>
            <a:chOff x="68580" y="68580"/>
            <a:chExt cx="14247813" cy="7046912"/>
          </a:xfrm>
        </p:grpSpPr>
        <p:sp>
          <p:nvSpPr>
            <p:cNvPr id="29" name="Rectangle 28"/>
            <p:cNvSpPr/>
            <p:nvPr/>
          </p:nvSpPr>
          <p:spPr>
            <a:xfrm>
              <a:off x="113506" y="152400"/>
              <a:ext cx="14134307" cy="6876256"/>
            </a:xfrm>
            <a:prstGeom prst="rect">
              <a:avLst/>
            </a:prstGeom>
            <a:noFill/>
            <a:ln w="25400" cap="rnd" cmpd="tri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3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8580" y="68580"/>
              <a:ext cx="14247813" cy="7046912"/>
            </a:xfrm>
            <a:prstGeom prst="rect">
              <a:avLst/>
            </a:prstGeom>
            <a:noFill/>
            <a:ln w="25400" cap="rnd" cmpd="tri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3"/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6961EA7D-AAB7-404F-BFBB-C2380788B1C3}"/>
              </a:ext>
            </a:extLst>
          </p:cNvPr>
          <p:cNvSpPr/>
          <p:nvPr/>
        </p:nvSpPr>
        <p:spPr>
          <a:xfrm>
            <a:off x="277019" y="3624715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5FC2C48-23E2-4FC5-BA3B-A85C6E212C50}"/>
              </a:ext>
            </a:extLst>
          </p:cNvPr>
          <p:cNvSpPr/>
          <p:nvPr/>
        </p:nvSpPr>
        <p:spPr>
          <a:xfrm>
            <a:off x="1992714" y="3530960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 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1713BF2-9EE8-49CC-B2C6-C4D4047A5D8E}"/>
              </a:ext>
            </a:extLst>
          </p:cNvPr>
          <p:cNvSpPr/>
          <p:nvPr/>
        </p:nvSpPr>
        <p:spPr>
          <a:xfrm>
            <a:off x="3665356" y="1923839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BBB564B-3CFD-4182-9599-F8DF5097FB2C}"/>
              </a:ext>
            </a:extLst>
          </p:cNvPr>
          <p:cNvSpPr/>
          <p:nvPr/>
        </p:nvSpPr>
        <p:spPr>
          <a:xfrm>
            <a:off x="5354439" y="3770873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  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31E78D7-0563-4FF5-AAFA-850777EFDEC4}"/>
              </a:ext>
            </a:extLst>
          </p:cNvPr>
          <p:cNvSpPr/>
          <p:nvPr/>
        </p:nvSpPr>
        <p:spPr>
          <a:xfrm>
            <a:off x="7073799" y="3788660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 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ACFEEC9-E19C-464F-B2D8-31FBD5B2F4A4}"/>
              </a:ext>
            </a:extLst>
          </p:cNvPr>
          <p:cNvSpPr/>
          <p:nvPr/>
        </p:nvSpPr>
        <p:spPr>
          <a:xfrm>
            <a:off x="317075" y="5210278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79692BB-CA86-43B2-919C-E096BDBC0B61}"/>
              </a:ext>
            </a:extLst>
          </p:cNvPr>
          <p:cNvSpPr/>
          <p:nvPr/>
        </p:nvSpPr>
        <p:spPr>
          <a:xfrm>
            <a:off x="1925629" y="5281076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 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309FB66-DADC-4ACC-A75A-2EF3BC443A2C}"/>
              </a:ext>
            </a:extLst>
          </p:cNvPr>
          <p:cNvSpPr/>
          <p:nvPr/>
        </p:nvSpPr>
        <p:spPr>
          <a:xfrm>
            <a:off x="3523825" y="3647064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0C3ED34-0291-4123-B2EF-66336C5B8FBD}"/>
              </a:ext>
            </a:extLst>
          </p:cNvPr>
          <p:cNvSpPr/>
          <p:nvPr/>
        </p:nvSpPr>
        <p:spPr>
          <a:xfrm>
            <a:off x="5310892" y="5233138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  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09BB24F-4592-456F-8509-2B7F82E9BB2C}"/>
              </a:ext>
            </a:extLst>
          </p:cNvPr>
          <p:cNvSpPr/>
          <p:nvPr/>
        </p:nvSpPr>
        <p:spPr>
          <a:xfrm>
            <a:off x="7075236" y="5299235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 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9BF205B-BE65-44AD-8A40-4F37B6D5DAC8}"/>
              </a:ext>
            </a:extLst>
          </p:cNvPr>
          <p:cNvSpPr/>
          <p:nvPr/>
        </p:nvSpPr>
        <p:spPr>
          <a:xfrm>
            <a:off x="-1533342" y="-379813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8A94AAA-ABC1-4B28-B863-BC8647E6F9DF}"/>
              </a:ext>
            </a:extLst>
          </p:cNvPr>
          <p:cNvSpPr/>
          <p:nvPr/>
        </p:nvSpPr>
        <p:spPr>
          <a:xfrm>
            <a:off x="-2540432" y="228811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41F56A5-B3CE-453F-BD0A-9B75D9B0F020}"/>
              </a:ext>
            </a:extLst>
          </p:cNvPr>
          <p:cNvSpPr/>
          <p:nvPr/>
        </p:nvSpPr>
        <p:spPr>
          <a:xfrm>
            <a:off x="-1504814" y="842357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CC1C0C0-C2D8-477B-84C2-E8B4AABEDEDF}"/>
              </a:ext>
            </a:extLst>
          </p:cNvPr>
          <p:cNvSpPr/>
          <p:nvPr/>
        </p:nvSpPr>
        <p:spPr>
          <a:xfrm>
            <a:off x="-2390101" y="1705648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750CB7C-E6AC-458B-968B-8C0BB85E5F02}"/>
              </a:ext>
            </a:extLst>
          </p:cNvPr>
          <p:cNvSpPr/>
          <p:nvPr/>
        </p:nvSpPr>
        <p:spPr>
          <a:xfrm>
            <a:off x="-1483971" y="2000607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8E29E32-37F3-4F0C-AFB9-14C47CC248A8}"/>
              </a:ext>
            </a:extLst>
          </p:cNvPr>
          <p:cNvSpPr/>
          <p:nvPr/>
        </p:nvSpPr>
        <p:spPr>
          <a:xfrm>
            <a:off x="-3415390" y="945094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 </a:t>
            </a:r>
            <a:endParaRPr lang="en-US" sz="1054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9A818DF-F8D6-4945-B869-8C47AB99CBC2}"/>
              </a:ext>
            </a:extLst>
          </p:cNvPr>
          <p:cNvSpPr/>
          <p:nvPr/>
        </p:nvSpPr>
        <p:spPr>
          <a:xfrm>
            <a:off x="-3440382" y="2341669"/>
            <a:ext cx="1301533" cy="1350081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 </a:t>
            </a:r>
            <a:endParaRPr lang="en-US" sz="1054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14C65D8-1500-4F75-8F01-2BFF0BFEAFE0}"/>
              </a:ext>
            </a:extLst>
          </p:cNvPr>
          <p:cNvSpPr/>
          <p:nvPr/>
        </p:nvSpPr>
        <p:spPr>
          <a:xfrm>
            <a:off x="-2464474" y="3256121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1054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E09188A-AC60-4922-ABCF-43983320FE82}"/>
              </a:ext>
            </a:extLst>
          </p:cNvPr>
          <p:cNvSpPr/>
          <p:nvPr/>
        </p:nvSpPr>
        <p:spPr>
          <a:xfrm>
            <a:off x="-3039305" y="4934162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</a:t>
            </a:r>
            <a:endParaRPr lang="en-US" sz="1054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C9794A7-3DAE-4AB1-8C33-E80E0DE65BAC}"/>
              </a:ext>
            </a:extLst>
          </p:cNvPr>
          <p:cNvSpPr/>
          <p:nvPr/>
        </p:nvSpPr>
        <p:spPr>
          <a:xfrm>
            <a:off x="-1767161" y="4490191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endParaRPr lang="en-US" sz="1054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0.74601 0.6076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92" y="3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44444E-6 3.7037E-6 L 0.95764 0.4145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882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38889E-6 -1.48148E-6 L 0.19739 0.6340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3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4.72222E-6 -4.81481E-6 L 0.41736 0.4224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4.16667E-6 1.85185E-6 L 0.49532 0.2449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57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4250"/>
                                  </p:stCondLst>
                                  <p:childTnLst>
                                    <p:animMotion origin="layout" path="M -2.77778E-6 -4.44444E-6 L 0.41077 -0.3789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38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61111E-6 4.07407E-6 L 0.65296 0.2835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9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2.5E-6 -3.33333E-6 L 0.65156 0.06042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69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4.44444E-6 -1.48148E-6 L 0.94652 0.01968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326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3.33333E-6 7.40741E-7 L 1.1 -0.4148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0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C357509-A751-43B3-84B2-69177357A184}"/>
              </a:ext>
            </a:extLst>
          </p:cNvPr>
          <p:cNvSpPr/>
          <p:nvPr/>
        </p:nvSpPr>
        <p:spPr>
          <a:xfrm>
            <a:off x="1" y="857251"/>
            <a:ext cx="334107" cy="36048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EFB93-0416-4287-B588-14FCB1D10772}"/>
              </a:ext>
            </a:extLst>
          </p:cNvPr>
          <p:cNvSpPr/>
          <p:nvPr/>
        </p:nvSpPr>
        <p:spPr>
          <a:xfrm>
            <a:off x="8809892" y="857250"/>
            <a:ext cx="334108" cy="3341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9BE91B-D2B9-4EC5-B82E-16C2B9FDE349}"/>
              </a:ext>
            </a:extLst>
          </p:cNvPr>
          <p:cNvSpPr/>
          <p:nvPr/>
        </p:nvSpPr>
        <p:spPr>
          <a:xfrm>
            <a:off x="8809891" y="5640265"/>
            <a:ext cx="334109" cy="36048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4106D8-1F81-4D5C-9424-EAAF51097D81}"/>
              </a:ext>
            </a:extLst>
          </p:cNvPr>
          <p:cNvSpPr/>
          <p:nvPr/>
        </p:nvSpPr>
        <p:spPr>
          <a:xfrm>
            <a:off x="0" y="5640265"/>
            <a:ext cx="334108" cy="36048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EE3593-C3DC-4B0F-82B4-1A3E72505039}"/>
              </a:ext>
            </a:extLst>
          </p:cNvPr>
          <p:cNvSpPr/>
          <p:nvPr/>
        </p:nvSpPr>
        <p:spPr>
          <a:xfrm>
            <a:off x="1219200" y="16621"/>
            <a:ext cx="6705600" cy="143117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72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: Beveled 7">
            <a:extLst>
              <a:ext uri="{FF2B5EF4-FFF2-40B4-BE49-F238E27FC236}">
                <a16:creationId xmlns:a16="http://schemas.microsoft.com/office/drawing/2014/main" id="{D451DABD-84CF-4611-94CB-7C2880598B72}"/>
              </a:ext>
            </a:extLst>
          </p:cNvPr>
          <p:cNvSpPr/>
          <p:nvPr/>
        </p:nvSpPr>
        <p:spPr>
          <a:xfrm>
            <a:off x="0" y="1447800"/>
            <a:ext cx="9144000" cy="4552949"/>
          </a:xfrm>
          <a:prstGeom prst="bevel">
            <a:avLst>
              <a:gd name="adj" fmla="val 847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আগামীকাল </a:t>
            </a:r>
          </a:p>
          <a:p>
            <a:pPr algn="ctr"/>
            <a:r>
              <a:rPr lang="bn-BD" sz="8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য, র , ল, শ, ষ  </a:t>
            </a:r>
          </a:p>
          <a:p>
            <a:pPr algn="ctr"/>
            <a:r>
              <a:rPr lang="bn-BD" sz="6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গুলো  ১ পৃষ্ঠা লিখে আনবে  ।     </a:t>
            </a:r>
            <a:endParaRPr lang="en-US" sz="60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777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554F1B-7AF2-48A5-BB65-8EA5FAFAC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5" y="-152400"/>
            <a:ext cx="9144000" cy="61203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0143C0-50C3-43AD-BC6D-E8CBAD519130}"/>
              </a:ext>
            </a:extLst>
          </p:cNvPr>
          <p:cNvSpPr/>
          <p:nvPr/>
        </p:nvSpPr>
        <p:spPr>
          <a:xfrm>
            <a:off x="0" y="1905000"/>
            <a:ext cx="8534400" cy="27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bn-BD" sz="19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ধন্যবাদ</a:t>
            </a:r>
            <a:endParaRPr lang="en-US" sz="115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921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1E9AA3-AB76-4B72-8537-015942434FC5}"/>
              </a:ext>
            </a:extLst>
          </p:cNvPr>
          <p:cNvSpPr/>
          <p:nvPr/>
        </p:nvSpPr>
        <p:spPr>
          <a:xfrm>
            <a:off x="0" y="23446"/>
            <a:ext cx="9009185" cy="6858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6600" b="1" dirty="0">
                <a:ln w="12700">
                  <a:solidFill>
                    <a:srgbClr val="FE8637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rgbClr val="FE8637"/>
                  </a:outerShdw>
                </a:effectLst>
              </a:rPr>
              <a:t>তাছলিমা আক্তার </a:t>
            </a:r>
          </a:p>
          <a:p>
            <a:pPr lvl="0" algn="ctr"/>
            <a:r>
              <a:rPr lang="bn-BD" sz="5400" b="1" spc="50" dirty="0">
                <a:ln w="9525" cmpd="sng">
                  <a:solidFill>
                    <a:srgbClr val="FE8637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প্রধান শিক্ষক  </a:t>
            </a:r>
          </a:p>
          <a:p>
            <a:pPr lvl="0" algn="ctr"/>
            <a:r>
              <a:rPr lang="bn-BD" sz="4000" dirty="0">
                <a:ln w="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রাংগাঝিরি মোঃইউনুছ চৌঃ সঃ প্রাঃ বিঃ </a:t>
            </a:r>
          </a:p>
          <a:p>
            <a:pPr lvl="0" algn="ctr"/>
            <a:r>
              <a:rPr lang="bn-BD" sz="5400" b="1" spc="50" dirty="0">
                <a:ln w="9525" cmpd="sng">
                  <a:solidFill>
                    <a:srgbClr val="FE8637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লামা , বান্দরবান । </a:t>
            </a:r>
            <a:endParaRPr lang="en-US" sz="5400" b="1" spc="50" dirty="0">
              <a:ln w="9525" cmpd="sng">
                <a:solidFill>
                  <a:srgbClr val="FE8637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9C06F1-18F8-4103-BDD6-FBEE03E7EAFB}"/>
              </a:ext>
            </a:extLst>
          </p:cNvPr>
          <p:cNvSpPr/>
          <p:nvPr/>
        </p:nvSpPr>
        <p:spPr>
          <a:xfrm>
            <a:off x="0" y="0"/>
            <a:ext cx="9067800" cy="6858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 defTabSz="457200"/>
            <a:r>
              <a:rPr lang="en-US" sz="8000" b="1" dirty="0">
                <a:ln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8000" b="1" dirty="0">
                <a:ln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8000" b="1" dirty="0">
                <a:ln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>
                <a:ln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  </a:t>
            </a:r>
            <a:r>
              <a:rPr lang="bn-BD" sz="8800" b="1" dirty="0">
                <a:ln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</a:p>
          <a:p>
            <a:pPr lvl="0" algn="ctr" defTabSz="457200"/>
            <a:r>
              <a:rPr lang="en-US" sz="7200" b="1" dirty="0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7200" b="1" dirty="0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7200" b="1" dirty="0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   </a:t>
            </a:r>
            <a:r>
              <a:rPr lang="bn-BD" sz="7200" b="1" dirty="0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BD" sz="7200" b="1" dirty="0">
              <a:ln/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457200"/>
            <a:r>
              <a:rPr lang="bn-BD" sz="4400" b="1" dirty="0">
                <a:ln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</a:t>
            </a:r>
            <a:r>
              <a:rPr lang="en-US" sz="4400" b="1" dirty="0">
                <a:ln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400" b="1" dirty="0">
                <a:ln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5400" b="1" dirty="0">
                <a:ln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bn-BD" sz="5400" b="1" dirty="0">
              <a:ln/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457200"/>
            <a:r>
              <a:rPr lang="en-US" sz="5400" b="1" dirty="0">
                <a:ln/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5400" b="1" dirty="0">
                <a:ln/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ত </a:t>
            </a:r>
            <a:r>
              <a:rPr lang="en-US" sz="5400" b="1" dirty="0">
                <a:ln/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r>
              <a:rPr lang="bn-BD" sz="5400" b="1" dirty="0">
                <a:ln/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>
                <a:ln/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[</a:t>
            </a:r>
            <a:r>
              <a:rPr lang="as-IN" sz="5400" b="1" dirty="0">
                <a:ln/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00" b="1" dirty="0">
                <a:ln/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r>
              <a:rPr lang="bn-BD" sz="5400" b="1" dirty="0">
                <a:ln/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ln/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457200"/>
            <a:r>
              <a:rPr lang="en-US" sz="4000" b="1" dirty="0">
                <a:ln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000" b="1" dirty="0">
                <a:ln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5400" b="1" dirty="0">
                <a:ln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২৩/</a:t>
            </a:r>
            <a:r>
              <a:rPr lang="bn-BD" sz="5400" b="1" dirty="0">
                <a:ln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5400" b="1" dirty="0">
                <a:ln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/২০২০ইং</a:t>
            </a:r>
            <a:r>
              <a:rPr lang="bn-BD" sz="5400" b="1" dirty="0">
                <a:ln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 defTabSz="457200"/>
            <a:r>
              <a:rPr lang="en-US" sz="6000" b="1" dirty="0">
                <a:ln/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6000" b="1" dirty="0">
                <a:ln/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6000" b="1" dirty="0">
                <a:ln/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6000" b="1" dirty="0">
                <a:ln/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6000" b="1" dirty="0">
                <a:ln/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6000" b="1" dirty="0">
                <a:ln/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r>
              <a:rPr lang="bn-BD" sz="5400" b="1" dirty="0">
                <a:ln/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154605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3E7C60-0345-4CC1-91E3-B631F8CC3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D23921-8D00-4E09-95B6-A50465EDE824}"/>
              </a:ext>
            </a:extLst>
          </p:cNvPr>
          <p:cNvSpPr/>
          <p:nvPr/>
        </p:nvSpPr>
        <p:spPr>
          <a:xfrm>
            <a:off x="2209800" y="956200"/>
            <a:ext cx="43434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দেখি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CB80E7-4F67-4539-84F6-595DA2B641AB}"/>
              </a:ext>
            </a:extLst>
          </p:cNvPr>
          <p:cNvSpPr/>
          <p:nvPr/>
        </p:nvSpPr>
        <p:spPr>
          <a:xfrm>
            <a:off x="1638300" y="3556534"/>
            <a:ext cx="54864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https://www.youtube.com/watch?v=nVaMwbdoMDc</a:t>
            </a:r>
          </a:p>
        </p:txBody>
      </p:sp>
    </p:spTree>
    <p:extLst>
      <p:ext uri="{BB962C8B-B14F-4D97-AF65-F5344CB8AC3E}">
        <p14:creationId xmlns:p14="http://schemas.microsoft.com/office/powerpoint/2010/main" val="525538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5B3A4E-7EC9-4313-9FCB-02412333A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914400"/>
            <a:ext cx="2362200" cy="3824514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81000" y="489734"/>
            <a:ext cx="8382000" cy="5878532"/>
          </a:xfrm>
          <a:prstGeom prst="rect">
            <a:avLst/>
          </a:prstGeom>
          <a:ln/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72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72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পড়ব</a:t>
            </a:r>
            <a:endParaRPr lang="en-US" sz="7200" b="1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38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138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শিখি</a:t>
            </a:r>
            <a:endParaRPr lang="en-US" sz="138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6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16600" b="1" dirty="0" err="1">
                <a:ln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166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16600" b="1" dirty="0" err="1">
                <a:ln/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166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bn-BD" sz="16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6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09F3F73-DAFF-485F-8437-665E664E76AD}"/>
              </a:ext>
            </a:extLst>
          </p:cNvPr>
          <p:cNvSpPr/>
          <p:nvPr/>
        </p:nvSpPr>
        <p:spPr>
          <a:xfrm>
            <a:off x="-35169" y="0"/>
            <a:ext cx="9143999" cy="6858000"/>
          </a:xfrm>
          <a:prstGeom prst="frame">
            <a:avLst>
              <a:gd name="adj1" fmla="val 6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87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D109339-DAF3-41F5-AF78-883B48343714}"/>
              </a:ext>
            </a:extLst>
          </p:cNvPr>
          <p:cNvSpPr/>
          <p:nvPr/>
        </p:nvSpPr>
        <p:spPr>
          <a:xfrm>
            <a:off x="0" y="1"/>
            <a:ext cx="9144000" cy="6095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শিখন </a:t>
            </a:r>
            <a:r>
              <a:rPr lang="en-US" sz="3600" b="1" dirty="0" err="1">
                <a:solidFill>
                  <a:srgbClr val="7030A0"/>
                </a:solidFill>
              </a:rPr>
              <a:t>ফলঃ</a:t>
            </a:r>
            <a:endParaRPr lang="bn-BD" sz="3600" b="1" dirty="0">
              <a:solidFill>
                <a:srgbClr val="7030A0"/>
              </a:solidFill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বলা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১.১.১       </a:t>
            </a:r>
            <a:r>
              <a:rPr lang="en-US" sz="2400" b="1" dirty="0" err="1">
                <a:solidFill>
                  <a:schemeClr val="tx1"/>
                </a:solidFill>
              </a:rPr>
              <a:t>বাক্য</a:t>
            </a:r>
            <a:r>
              <a:rPr lang="en-US" sz="2400" b="1" dirty="0">
                <a:solidFill>
                  <a:schemeClr val="tx1"/>
                </a:solidFill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</a:rPr>
              <a:t>শব্দে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ব্যবহৃত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বাংলা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বর্ণমালা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ধ্বনি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স্পষ্ট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bn-BD" sz="2400" b="1" dirty="0">
                <a:solidFill>
                  <a:schemeClr val="tx1"/>
                </a:solidFill>
              </a:rPr>
              <a:t>             </a:t>
            </a:r>
            <a:r>
              <a:rPr lang="en-US" sz="2400" b="1" dirty="0" err="1">
                <a:solidFill>
                  <a:schemeClr val="tx1"/>
                </a:solidFill>
              </a:rPr>
              <a:t>শুদ্ধভাবে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বলতে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পারবে</a:t>
            </a:r>
            <a:r>
              <a:rPr lang="en-US" sz="2400" b="1" dirty="0">
                <a:solidFill>
                  <a:schemeClr val="tx1"/>
                </a:solidFill>
              </a:rPr>
              <a:t> । 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১.২.১     </a:t>
            </a:r>
            <a:r>
              <a:rPr lang="bn-BD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  </a:t>
            </a:r>
            <a:r>
              <a:rPr lang="en-US" sz="2400" b="1" dirty="0" err="1">
                <a:solidFill>
                  <a:srgbClr val="0070C0"/>
                </a:solidFill>
              </a:rPr>
              <a:t>কারচিহ্নহীন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শব্দ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স্পষ্টভাবে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বলতে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পারবে</a:t>
            </a:r>
            <a:r>
              <a:rPr lang="en-US" sz="2400" b="1" dirty="0">
                <a:solidFill>
                  <a:srgbClr val="0070C0"/>
                </a:solidFill>
              </a:rPr>
              <a:t> । </a:t>
            </a:r>
          </a:p>
          <a:p>
            <a:r>
              <a:rPr lang="en-US" sz="2800" b="1" dirty="0">
                <a:solidFill>
                  <a:srgbClr val="00B050"/>
                </a:solidFill>
              </a:rPr>
              <a:t>১.২.২      </a:t>
            </a:r>
            <a:r>
              <a:rPr lang="bn-BD" sz="2800" b="1" dirty="0">
                <a:solidFill>
                  <a:srgbClr val="00B050"/>
                </a:solidFill>
              </a:rPr>
              <a:t>কারচিহ্নযুক্ত </a:t>
            </a:r>
            <a:r>
              <a:rPr lang="en-US" sz="2800" b="1" dirty="0" err="1">
                <a:solidFill>
                  <a:srgbClr val="00B050"/>
                </a:solidFill>
              </a:rPr>
              <a:t>শব্দ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স্পষ্টভাবে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বলতে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পা</a:t>
            </a:r>
            <a:r>
              <a:rPr lang="bn-BD" sz="2800" b="1" dirty="0">
                <a:solidFill>
                  <a:srgbClr val="00B050"/>
                </a:solidFill>
              </a:rPr>
              <a:t>রবে । </a:t>
            </a:r>
          </a:p>
          <a:p>
            <a:r>
              <a:rPr lang="bn-BD" sz="2800" b="1" dirty="0">
                <a:solidFill>
                  <a:srgbClr val="7030A0"/>
                </a:solidFill>
              </a:rPr>
              <a:t>১.৩.২    প্রশ্ন করতে ও উত্তর বলতে পারবে ।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পড়া</a:t>
            </a:r>
            <a:r>
              <a:rPr lang="bn-BD" sz="3200" b="1" dirty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১.</a:t>
            </a:r>
            <a:r>
              <a:rPr lang="bn-BD" sz="2400" b="1" dirty="0">
                <a:solidFill>
                  <a:srgbClr val="0070C0"/>
                </a:solidFill>
              </a:rPr>
              <a:t>১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  <a:r>
              <a:rPr lang="bn-BD" sz="2400" b="1" dirty="0">
                <a:solidFill>
                  <a:srgbClr val="0070C0"/>
                </a:solidFill>
              </a:rPr>
              <a:t>১</a:t>
            </a:r>
            <a:r>
              <a:rPr lang="en-US" sz="2400" b="1" dirty="0">
                <a:solidFill>
                  <a:srgbClr val="0070C0"/>
                </a:solidFill>
              </a:rPr>
              <a:t>  </a:t>
            </a:r>
            <a:r>
              <a:rPr lang="bn-BD" sz="2400" b="1" dirty="0">
                <a:solidFill>
                  <a:srgbClr val="0070C0"/>
                </a:solidFill>
              </a:rPr>
              <a:t>   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বাংলা</a:t>
            </a:r>
            <a:r>
              <a:rPr lang="en-US" sz="2400" b="1" dirty="0">
                <a:solidFill>
                  <a:srgbClr val="0070C0"/>
                </a:solidFill>
              </a:rPr>
              <a:t> ব</a:t>
            </a:r>
            <a:r>
              <a:rPr lang="bn-BD" sz="2400" b="1" dirty="0">
                <a:solidFill>
                  <a:srgbClr val="0070C0"/>
                </a:solidFill>
              </a:rPr>
              <a:t>র্ণমালা  স্পষ্ট ও শুদ্ধ উচ্চারণে পড়তে পারবে । </a:t>
            </a:r>
          </a:p>
          <a:p>
            <a:pPr algn="ctr"/>
            <a:r>
              <a:rPr lang="bn-BD" sz="3200" b="1" dirty="0">
                <a:solidFill>
                  <a:srgbClr val="FF0000"/>
                </a:solidFill>
              </a:rPr>
              <a:t>লেখা</a:t>
            </a:r>
            <a:r>
              <a:rPr lang="bn-BD" sz="2400" b="1" dirty="0">
                <a:solidFill>
                  <a:schemeClr val="tx1"/>
                </a:solidFill>
              </a:rPr>
              <a:t> </a:t>
            </a:r>
          </a:p>
          <a:p>
            <a:r>
              <a:rPr lang="bn-BD" sz="2400" b="1" dirty="0">
                <a:solidFill>
                  <a:schemeClr val="tx1"/>
                </a:solidFill>
              </a:rPr>
              <a:t>১.১.১    স্পষ্ট ও সঠিক আকৃতিতে বাংলা বর্ণমালা লিখতে পারবে ।  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99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9C0A91-DCA5-4504-90A9-A73D48D7F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46"/>
            <a:ext cx="9144000" cy="60725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4FB380-2CA0-49F3-8936-5C515F281693}"/>
              </a:ext>
            </a:extLst>
          </p:cNvPr>
          <p:cNvSpPr/>
          <p:nvPr/>
        </p:nvSpPr>
        <p:spPr>
          <a:xfrm>
            <a:off x="152400" y="3428999"/>
            <a:ext cx="8762999" cy="2514600"/>
          </a:xfrm>
          <a:prstGeom prst="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FF0000"/>
                </a:solidFill>
              </a:rPr>
              <a:t>য</a:t>
            </a:r>
            <a:r>
              <a:rPr lang="en-US" sz="13800" b="1" dirty="0">
                <a:solidFill>
                  <a:schemeClr val="tx1"/>
                </a:solidFill>
              </a:rPr>
              <a:t>ব আনি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BB915A-E0A6-4BCD-8631-73600E529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" y="0"/>
            <a:ext cx="9142445" cy="6072554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93910A6F-63EA-4F43-8F44-178692D57489}"/>
              </a:ext>
            </a:extLst>
          </p:cNvPr>
          <p:cNvSpPr/>
          <p:nvPr/>
        </p:nvSpPr>
        <p:spPr>
          <a:xfrm>
            <a:off x="-1219200" y="3507085"/>
            <a:ext cx="11955941" cy="3350915"/>
          </a:xfrm>
          <a:prstGeom prst="cloud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002060"/>
                </a:solidFill>
              </a:rPr>
              <a:t> </a:t>
            </a:r>
            <a:r>
              <a:rPr lang="bn-BD" sz="13800" b="1" dirty="0">
                <a:solidFill>
                  <a:srgbClr val="FF0000"/>
                </a:solidFill>
              </a:rPr>
              <a:t>র</a:t>
            </a:r>
            <a:r>
              <a:rPr lang="bn-BD" sz="13800" b="1" dirty="0">
                <a:solidFill>
                  <a:schemeClr val="tx1"/>
                </a:solidFill>
              </a:rPr>
              <a:t>থ</a:t>
            </a:r>
            <a:r>
              <a:rPr lang="en-US" sz="13800" b="1" dirty="0">
                <a:solidFill>
                  <a:srgbClr val="002060"/>
                </a:solidFill>
              </a:rPr>
              <a:t> </a:t>
            </a:r>
            <a:r>
              <a:rPr lang="bn-BD" sz="13800" b="1" dirty="0">
                <a:solidFill>
                  <a:schemeClr val="tx1"/>
                </a:solidFill>
              </a:rPr>
              <a:t>টানি</a:t>
            </a:r>
            <a:r>
              <a:rPr lang="en-US" sz="9600" b="1" dirty="0">
                <a:solidFill>
                  <a:schemeClr val="tx1"/>
                </a:solidFill>
              </a:rPr>
              <a:t>।</a:t>
            </a:r>
            <a:r>
              <a:rPr lang="en-US" sz="13800" b="1" dirty="0">
                <a:solidFill>
                  <a:schemeClr val="tx1"/>
                </a:solidFill>
              </a:rPr>
              <a:t> </a:t>
            </a:r>
            <a:r>
              <a:rPr lang="bn-BD" sz="8800" b="1" dirty="0">
                <a:solidFill>
                  <a:srgbClr val="002060"/>
                </a:solidFill>
              </a:rPr>
              <a:t> </a:t>
            </a:r>
            <a:r>
              <a:rPr lang="bn-BD" sz="11500" b="1" dirty="0">
                <a:solidFill>
                  <a:srgbClr val="002060"/>
                </a:solidFill>
              </a:rPr>
              <a:t> </a:t>
            </a:r>
            <a:endParaRPr lang="en-US" sz="9600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D11D29-7B03-4D57-B210-E8D270CFC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290"/>
            <a:ext cx="9142445" cy="60813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56026A-FCA8-483F-AEF0-F44A726AC4CB}"/>
              </a:ext>
            </a:extLst>
          </p:cNvPr>
          <p:cNvSpPr/>
          <p:nvPr/>
        </p:nvSpPr>
        <p:spPr>
          <a:xfrm>
            <a:off x="-838200" y="3420034"/>
            <a:ext cx="11887200" cy="3505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rgbClr val="FF0000"/>
                </a:solidFill>
              </a:rPr>
              <a:t>ল</a:t>
            </a:r>
            <a:r>
              <a:rPr lang="bn-BD" sz="11500" b="1" dirty="0">
                <a:solidFill>
                  <a:schemeClr val="tx1"/>
                </a:solidFill>
              </a:rPr>
              <a:t>তা</a:t>
            </a:r>
            <a:r>
              <a:rPr lang="bn-BD" sz="11500" b="1" dirty="0">
                <a:solidFill>
                  <a:srgbClr val="0070C0"/>
                </a:solidFill>
              </a:rPr>
              <a:t> </a:t>
            </a:r>
            <a:r>
              <a:rPr lang="bn-BD" sz="11500" b="1" dirty="0">
                <a:solidFill>
                  <a:schemeClr val="tx1"/>
                </a:solidFill>
              </a:rPr>
              <a:t>দোলে । </a:t>
            </a:r>
            <a:endParaRPr lang="en-US" sz="11500" b="1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CB31D0-81B6-408D-A25D-F0E0004CE4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47"/>
            <a:ext cx="9142445" cy="615960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3A5A548-1A35-4B69-8C8E-CFE7AF24AA29}"/>
              </a:ext>
            </a:extLst>
          </p:cNvPr>
          <p:cNvSpPr/>
          <p:nvPr/>
        </p:nvSpPr>
        <p:spPr>
          <a:xfrm>
            <a:off x="190500" y="2971800"/>
            <a:ext cx="9182100" cy="3581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rgbClr val="FF0000"/>
                </a:solidFill>
              </a:rPr>
              <a:t>শ</a:t>
            </a:r>
            <a:r>
              <a:rPr lang="bn-BD" sz="11500" b="1" dirty="0">
                <a:solidFill>
                  <a:schemeClr val="tx1"/>
                </a:solidFill>
              </a:rPr>
              <a:t>সা ঝোলে </a:t>
            </a:r>
            <a:r>
              <a:rPr lang="bn-BD" sz="9600" b="1" dirty="0">
                <a:solidFill>
                  <a:schemeClr val="tx1"/>
                </a:solidFill>
              </a:rPr>
              <a:t>।  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5A2243-76DD-4CF3-8803-87638A3BF5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6"/>
            <a:ext cx="9144000" cy="615960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0FB5F-11D8-4621-933A-17082DC04906}"/>
              </a:ext>
            </a:extLst>
          </p:cNvPr>
          <p:cNvSpPr/>
          <p:nvPr/>
        </p:nvSpPr>
        <p:spPr>
          <a:xfrm>
            <a:off x="99391" y="2853442"/>
            <a:ext cx="9144000" cy="290299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</a:rPr>
              <a:t>ষাঁ</a:t>
            </a:r>
            <a:r>
              <a:rPr lang="en-US" sz="11500" b="1" dirty="0">
                <a:solidFill>
                  <a:schemeClr val="tx1"/>
                </a:solidFill>
              </a:rPr>
              <a:t>ড় আসে </a:t>
            </a:r>
          </a:p>
          <a:p>
            <a:pPr algn="ctr"/>
            <a:r>
              <a:rPr lang="en-US" sz="11500" b="1" dirty="0" err="1">
                <a:solidFill>
                  <a:schemeClr val="tx1"/>
                </a:solidFill>
              </a:rPr>
              <a:t>নদীর</a:t>
            </a:r>
            <a:r>
              <a:rPr lang="en-US" sz="11500" b="1" dirty="0">
                <a:solidFill>
                  <a:schemeClr val="tx1"/>
                </a:solidFill>
              </a:rPr>
              <a:t> কূলে । </a:t>
            </a:r>
          </a:p>
        </p:txBody>
      </p:sp>
    </p:spTree>
    <p:extLst>
      <p:ext uri="{BB962C8B-B14F-4D97-AF65-F5344CB8AC3E}">
        <p14:creationId xmlns:p14="http://schemas.microsoft.com/office/powerpoint/2010/main" val="41679519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1A667A1-6A84-4B2B-A753-CA284DE6EFBB}"/>
              </a:ext>
            </a:extLst>
          </p:cNvPr>
          <p:cNvSpPr/>
          <p:nvPr/>
        </p:nvSpPr>
        <p:spPr>
          <a:xfrm>
            <a:off x="0" y="0"/>
            <a:ext cx="9144000" cy="60960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chemeClr val="tx1"/>
                </a:solidFill>
              </a:rPr>
              <a:t>ছবি দেখি , </a:t>
            </a:r>
            <a:endParaRPr lang="bn-BD" sz="19900" b="1" dirty="0">
              <a:solidFill>
                <a:schemeClr val="tx1"/>
              </a:solidFill>
            </a:endParaRPr>
          </a:p>
          <a:p>
            <a:pPr algn="ctr"/>
            <a:r>
              <a:rPr lang="bn-BD" sz="9600" b="1" dirty="0">
                <a:solidFill>
                  <a:schemeClr val="tx1"/>
                </a:solidFill>
              </a:rPr>
              <a:t>নুতন শব্দ </a:t>
            </a:r>
          </a:p>
          <a:p>
            <a:pPr algn="ctr"/>
            <a:r>
              <a:rPr lang="bn-BD" sz="9600" b="1" dirty="0">
                <a:solidFill>
                  <a:schemeClr val="tx1"/>
                </a:solidFill>
              </a:rPr>
              <a:t>  শিখি । </a:t>
            </a:r>
            <a:endParaRPr lang="en-US" sz="9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7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Custom 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802</TotalTime>
  <Words>427</Words>
  <Application>Microsoft Office PowerPoint</Application>
  <PresentationFormat>On-screen Show (4:3)</PresentationFormat>
  <Paragraphs>178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Gill Sans MT</vt:lpstr>
      <vt:lpstr>NikoshBAN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user</dc:creator>
  <cp:lastModifiedBy>IT Solution</cp:lastModifiedBy>
  <cp:revision>116</cp:revision>
  <dcterms:created xsi:type="dcterms:W3CDTF">2020-06-08T10:13:10Z</dcterms:created>
  <dcterms:modified xsi:type="dcterms:W3CDTF">2020-06-23T13:49:39Z</dcterms:modified>
</cp:coreProperties>
</file>