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</p:sldIdLst>
  <p:sldSz cx="138176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E2734-CF4B-4CA7-8C58-76922C746D59}" type="datetimeFigureOut">
              <a:rPr lang="en-US" smtClean="0"/>
              <a:t>06/23/20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5F35D-A530-4186-A488-0C61B9FC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33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5F35D-A530-4186-A488-0C61B9FC03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15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272011"/>
            <a:ext cx="1036320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082310"/>
            <a:ext cx="103632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2775-7C5A-4BA5-9844-050D69E9BB52}" type="datetimeFigureOut">
              <a:rPr lang="en-US" smtClean="0"/>
              <a:t>06/23/20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FA9E-01BA-4457-8150-62762B39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8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2775-7C5A-4BA5-9844-050D69E9BB52}" type="datetimeFigureOut">
              <a:rPr lang="en-US" smtClean="0"/>
              <a:t>06/23/20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FA9E-01BA-4457-8150-62762B39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37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8220" y="413808"/>
            <a:ext cx="2979420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0" y="413808"/>
            <a:ext cx="8765540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2775-7C5A-4BA5-9844-050D69E9BB52}" type="datetimeFigureOut">
              <a:rPr lang="en-US" smtClean="0"/>
              <a:t>06/23/20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FA9E-01BA-4457-8150-62762B39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0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2775-7C5A-4BA5-9844-050D69E9BB52}" type="datetimeFigureOut">
              <a:rPr lang="en-US" smtClean="0"/>
              <a:t>06/23/20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FA9E-01BA-4457-8150-62762B39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1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63" y="1937704"/>
            <a:ext cx="1191768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763" y="5201392"/>
            <a:ext cx="1191768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2775-7C5A-4BA5-9844-050D69E9BB52}" type="datetimeFigureOut">
              <a:rPr lang="en-US" smtClean="0"/>
              <a:t>06/23/20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FA9E-01BA-4457-8150-62762B39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7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0" y="2069042"/>
            <a:ext cx="58724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160" y="2069042"/>
            <a:ext cx="58724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2775-7C5A-4BA5-9844-050D69E9BB52}" type="datetimeFigureOut">
              <a:rPr lang="en-US" smtClean="0"/>
              <a:t>06/23/20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FA9E-01BA-4457-8150-62762B39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413809"/>
            <a:ext cx="1191768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760" y="1905318"/>
            <a:ext cx="584549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60" y="2839085"/>
            <a:ext cx="584549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0" y="1905318"/>
            <a:ext cx="5874280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0" y="2839085"/>
            <a:ext cx="587428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2775-7C5A-4BA5-9844-050D69E9BB52}" type="datetimeFigureOut">
              <a:rPr lang="en-US" smtClean="0"/>
              <a:t>06/23/20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FA9E-01BA-4457-8150-62762B39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5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2775-7C5A-4BA5-9844-050D69E9BB52}" type="datetimeFigureOut">
              <a:rPr lang="en-US" smtClean="0"/>
              <a:t>06/23/20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FA9E-01BA-4457-8150-62762B39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9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2775-7C5A-4BA5-9844-050D69E9BB52}" type="datetimeFigureOut">
              <a:rPr lang="en-US" smtClean="0"/>
              <a:t>06/23/20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FA9E-01BA-4457-8150-62762B39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3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80" y="1119082"/>
            <a:ext cx="6995160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2775-7C5A-4BA5-9844-050D69E9BB52}" type="datetimeFigureOut">
              <a:rPr lang="en-US" smtClean="0"/>
              <a:t>06/23/20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FA9E-01BA-4457-8150-62762B39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34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74280" y="1119082"/>
            <a:ext cx="6995160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2775-7C5A-4BA5-9844-050D69E9BB52}" type="datetimeFigureOut">
              <a:rPr lang="en-US" smtClean="0"/>
              <a:t>06/23/20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FA9E-01BA-4457-8150-62762B39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B2775-7C5A-4BA5-9844-050D69E9BB52}" type="datetimeFigureOut">
              <a:rPr lang="en-US" smtClean="0"/>
              <a:t>06/23/20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DFA9E-01BA-4457-8150-62762B39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1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ebp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DwQ22Uzml4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0115E2-6A86-4F75-B308-44E7CC060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084" y="445679"/>
            <a:ext cx="13136020" cy="6881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607EF7-9775-4BD6-BA76-D1BEC94459B9}"/>
              </a:ext>
            </a:extLst>
          </p:cNvPr>
          <p:cNvSpPr txBox="1"/>
          <p:nvPr/>
        </p:nvSpPr>
        <p:spPr>
          <a:xfrm>
            <a:off x="1553577" y="2011325"/>
            <a:ext cx="94488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bn-IN" sz="14400" dirty="0">
                <a:solidFill>
                  <a:srgbClr val="11F75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14400" dirty="0">
              <a:solidFill>
                <a:srgbClr val="11F75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024" y="4973326"/>
            <a:ext cx="4225924" cy="23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363" y="5493083"/>
            <a:ext cx="2359300" cy="131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694" y="4326052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453" y="4579527"/>
            <a:ext cx="4225924" cy="23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748" y="4158588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t="9548" r="8301" b="7260"/>
          <a:stretch/>
        </p:blipFill>
        <p:spPr>
          <a:xfrm>
            <a:off x="661824" y="445679"/>
            <a:ext cx="12493952" cy="7129380"/>
          </a:xfrm>
          <a:prstGeom prst="rect">
            <a:avLst/>
          </a:prstGeom>
        </p:spPr>
      </p:pic>
      <p:pic>
        <p:nvPicPr>
          <p:cNvPr id="17" name="Picture 2" descr="C:\Users\Dilruba Khanom\Desktop\New folder (2)\curtainsb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93" y="72355"/>
            <a:ext cx="13817601" cy="78760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99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226358-F542-4A90-B304-56182B074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73" y="1279200"/>
            <a:ext cx="11453247" cy="57808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BC9177-064E-4140-A4C8-70EA5FF5C8F9}"/>
              </a:ext>
            </a:extLst>
          </p:cNvPr>
          <p:cNvSpPr txBox="1"/>
          <p:nvPr/>
        </p:nvSpPr>
        <p:spPr>
          <a:xfrm>
            <a:off x="2891469" y="355870"/>
            <a:ext cx="8034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দলে কাজ করতে অসুবিধা হয়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16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A4B514-F3E5-4886-A7A7-7D2888404A7E}"/>
              </a:ext>
            </a:extLst>
          </p:cNvPr>
          <p:cNvSpPr txBox="1"/>
          <p:nvPr/>
        </p:nvSpPr>
        <p:spPr>
          <a:xfrm>
            <a:off x="3600388" y="440573"/>
            <a:ext cx="66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অন্যের স্পর্শে তারা আঁতকে উঠে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550CA-EAD1-4FA4-92ED-458F769BA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53" y="1210014"/>
            <a:ext cx="10988298" cy="612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6E16CC-64DF-4466-8017-2F550232FC8D}"/>
              </a:ext>
            </a:extLst>
          </p:cNvPr>
          <p:cNvSpPr txBox="1"/>
          <p:nvPr/>
        </p:nvSpPr>
        <p:spPr>
          <a:xfrm>
            <a:off x="3703961" y="371475"/>
            <a:ext cx="6409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তাদের ভাষার ব্যবহারও ভিন্ন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299A95-9FE7-40B3-93B1-CF3841485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03" y="1294805"/>
            <a:ext cx="10812550" cy="610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7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CA8CA1-7268-4E9A-9018-539E2C06A940}"/>
              </a:ext>
            </a:extLst>
          </p:cNvPr>
          <p:cNvSpPr txBox="1"/>
          <p:nvPr/>
        </p:nvSpPr>
        <p:spPr>
          <a:xfrm>
            <a:off x="495947" y="420036"/>
            <a:ext cx="12755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অটিষ্টিক শিশুরা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এ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উত্তেজি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0DB3EE-4A1F-4928-9BD8-54EDE31C5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329" y="1743474"/>
            <a:ext cx="10554345" cy="560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4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00209E-8601-466F-B9A6-A73FD2616B83}"/>
              </a:ext>
            </a:extLst>
          </p:cNvPr>
          <p:cNvSpPr txBox="1"/>
          <p:nvPr/>
        </p:nvSpPr>
        <p:spPr>
          <a:xfrm>
            <a:off x="495946" y="518421"/>
            <a:ext cx="12739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আলো, শব্দ, গতি, স্পর্শ, ঘ্রান বা স্বাদের ক্ষেত্রে অতি সংবেদনশীল থাকে। যেমন সংবেদনশীল ত্বকের কারনে কোন বিশেষ ধরনের কাপড় পরতে চায় না।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3BA537-ED93-499D-A857-878E49BEE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37" y="1718751"/>
            <a:ext cx="10833314" cy="553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4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67D71D-3CA9-4614-A8FF-925FF61D38DF}"/>
              </a:ext>
            </a:extLst>
          </p:cNvPr>
          <p:cNvSpPr txBox="1"/>
          <p:nvPr/>
        </p:nvSpPr>
        <p:spPr>
          <a:xfrm>
            <a:off x="511444" y="366528"/>
            <a:ext cx="12755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তারা কেউ কেউ চমৎকার প্রতিভার অধিকারী হয়। যেমন- ছবি আঁকা ও গান গাওয়া।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C056B4-2449-4F68-AF25-EBACB759E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6" y="1751314"/>
            <a:ext cx="6505844" cy="56336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9C0AF2-8DFB-4192-B04D-78116C169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1751313"/>
            <a:ext cx="6505844" cy="56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2598E1-9296-4DC0-86CE-515CBAEB8A03}"/>
              </a:ext>
            </a:extLst>
          </p:cNvPr>
          <p:cNvSpPr txBox="1"/>
          <p:nvPr/>
        </p:nvSpPr>
        <p:spPr>
          <a:xfrm>
            <a:off x="1129437" y="492309"/>
            <a:ext cx="11558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তারা কোন খেলনা নিয়ে না খেলে খেলনা শক্ত করে ধরে বসে থাকে, খেলনার গন্ধ নেয় অথবা সেগুলার দিকে তাকিয়ে থাকে।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26B39E-30FB-4437-92C4-8DE648960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2" y="1815748"/>
            <a:ext cx="6450738" cy="51064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7E84D0-9A83-41AB-BD6A-A872140C1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1815748"/>
            <a:ext cx="6450739" cy="510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0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364A89-332C-4515-9BC2-CFF5E4744BCC}"/>
              </a:ext>
            </a:extLst>
          </p:cNvPr>
          <p:cNvSpPr txBox="1"/>
          <p:nvPr/>
        </p:nvSpPr>
        <p:spPr>
          <a:xfrm>
            <a:off x="1222652" y="374619"/>
            <a:ext cx="11372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কোন একটি জিনিসের প্রতি প্রবল আকর্ষন থাকে। এবং এটা সবসময় সাথে রাখে।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FFD9D1-F278-40BE-BBF3-E711FC4D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255" y="1821169"/>
            <a:ext cx="9298982" cy="557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7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5964A-C59D-43D5-A961-AA87346962C7}"/>
              </a:ext>
            </a:extLst>
          </p:cNvPr>
          <p:cNvSpPr txBox="1"/>
          <p:nvPr/>
        </p:nvSpPr>
        <p:spPr>
          <a:xfrm>
            <a:off x="3031489" y="381551"/>
            <a:ext cx="7001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এরা শারীরিকভাবে সম্পূর্ণ সুস্থ থাকে।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AB5943-07D5-4468-913E-F2A8290ED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42" y="1212548"/>
            <a:ext cx="10910807" cy="617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6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5FA3F3-BECB-448E-A697-7C51467DEF9A}"/>
              </a:ext>
            </a:extLst>
          </p:cNvPr>
          <p:cNvSpPr txBox="1"/>
          <p:nvPr/>
        </p:nvSpPr>
        <p:spPr>
          <a:xfrm>
            <a:off x="1679852" y="423057"/>
            <a:ext cx="10457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কোন কোন অটিষ্টিক শিশু তোমাদের মত লেখাপড়া করতে পারে।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0F85CB-E4AA-4E31-9712-0FC593293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339" y="1130943"/>
            <a:ext cx="10817817" cy="62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7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61DFFBF-6CE7-42C9-9A91-0567D06DB435}"/>
              </a:ext>
            </a:extLst>
          </p:cNvPr>
          <p:cNvSpPr txBox="1"/>
          <p:nvPr/>
        </p:nvSpPr>
        <p:spPr>
          <a:xfrm>
            <a:off x="5052703" y="1080251"/>
            <a:ext cx="2850776" cy="12872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7765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765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AD6A3D97-1D30-4358-9049-8C5B71E5A251}"/>
              </a:ext>
            </a:extLst>
          </p:cNvPr>
          <p:cNvSpPr txBox="1"/>
          <p:nvPr/>
        </p:nvSpPr>
        <p:spPr>
          <a:xfrm>
            <a:off x="7656163" y="4144775"/>
            <a:ext cx="5284922" cy="3170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বিষয়ঃবাংলাদেশওবিশ্বপরিচয়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অটিস্টিক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৫৮ - ৫৯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2167AD-F347-48DA-9407-BC412AE0A53E}"/>
              </a:ext>
            </a:extLst>
          </p:cNvPr>
          <p:cNvSpPr txBox="1"/>
          <p:nvPr/>
        </p:nvSpPr>
        <p:spPr>
          <a:xfrm>
            <a:off x="643743" y="4318422"/>
            <a:ext cx="4901540" cy="2677656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মোস্তাফিজুর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bn-BD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নিশ্চিন্তপুর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 প্রাথমিক বিদ্যালয়৷</a:t>
            </a:r>
          </a:p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মনোহরগঞ্জ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৷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01716 587767</a:t>
            </a:r>
            <a:endParaRPr lang="bn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asm6379@gmail.com</a:t>
            </a:r>
            <a:endParaRPr lang="bn-BD" sz="247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NikoshBAN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8A26BC5-7DE1-4D24-A230-12559947E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1210" y="1269137"/>
            <a:ext cx="2411813" cy="2617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8A942F5-D6BB-4C2E-9298-E1A05D49C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519" y="2834006"/>
            <a:ext cx="1538408" cy="39431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6" name="Rounded Rectangle 12">
            <a:extLst>
              <a:ext uri="{FF2B5EF4-FFF2-40B4-BE49-F238E27FC236}">
                <a16:creationId xmlns:a16="http://schemas.microsoft.com/office/drawing/2014/main" id="{EAB2DBF7-4024-44F0-8F20-FAA840F297AF}"/>
              </a:ext>
            </a:extLst>
          </p:cNvPr>
          <p:cNvSpPr/>
          <p:nvPr/>
        </p:nvSpPr>
        <p:spPr>
          <a:xfrm>
            <a:off x="4987244" y="1157136"/>
            <a:ext cx="3018633" cy="1085039"/>
          </a:xfrm>
          <a:prstGeom prst="roundRect">
            <a:avLst>
              <a:gd name="adj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8C27E5D-3646-4416-A83D-F5EBD3E3FC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25" t="18402" r="34187" b="13889"/>
          <a:stretch/>
        </p:blipFill>
        <p:spPr>
          <a:xfrm>
            <a:off x="9309286" y="1525475"/>
            <a:ext cx="2642219" cy="2617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1993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050416-093D-4B5D-AEB1-CD46B9734F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" r="1772" b="2317"/>
          <a:stretch/>
        </p:blipFill>
        <p:spPr>
          <a:xfrm>
            <a:off x="1315453" y="481264"/>
            <a:ext cx="10622547" cy="68178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C250AB-346F-478A-A184-D3699A7EA15A}"/>
              </a:ext>
            </a:extLst>
          </p:cNvPr>
          <p:cNvSpPr txBox="1"/>
          <p:nvPr/>
        </p:nvSpPr>
        <p:spPr>
          <a:xfrm>
            <a:off x="1968366" y="2316540"/>
            <a:ext cx="9316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আমরা জানলাম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942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2E9509-4112-4392-AB47-69D8F019766D}"/>
              </a:ext>
            </a:extLst>
          </p:cNvPr>
          <p:cNvSpPr txBox="1"/>
          <p:nvPr/>
        </p:nvSpPr>
        <p:spPr>
          <a:xfrm>
            <a:off x="480448" y="487350"/>
            <a:ext cx="1280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তাদেরকে আমরা সহযোগিতা করলে এবং তাদের প্রতি যত্ন নিলে তারাও আমাদের মত স্বাভাবিক জীবন যাপন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59C327-A13C-4849-BF8C-607E844E5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36" y="1687678"/>
            <a:ext cx="10817817" cy="57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CE1B37-7103-4951-A051-50EC87B14FBC}"/>
              </a:ext>
            </a:extLst>
          </p:cNvPr>
          <p:cNvSpPr txBox="1"/>
          <p:nvPr/>
        </p:nvSpPr>
        <p:spPr>
          <a:xfrm>
            <a:off x="3052285" y="446320"/>
            <a:ext cx="7313099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৫8-৫9 পৃষ্ঠা খোল-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42D7E0-7C4F-4F4B-8576-C8CF1CB7B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32" y="1215760"/>
            <a:ext cx="10908631" cy="611031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A0B52F8-8ED7-4880-9678-57E20B95457B}"/>
              </a:ext>
            </a:extLst>
          </p:cNvPr>
          <p:cNvSpPr/>
          <p:nvPr/>
        </p:nvSpPr>
        <p:spPr>
          <a:xfrm>
            <a:off x="3868198" y="1778226"/>
            <a:ext cx="6081204" cy="477841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নিরবে পাঠ করো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475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A23107B-7B63-4ACE-9285-1510D80F8A13}"/>
              </a:ext>
            </a:extLst>
          </p:cNvPr>
          <p:cNvSpPr/>
          <p:nvPr/>
        </p:nvSpPr>
        <p:spPr>
          <a:xfrm>
            <a:off x="5157457" y="585926"/>
            <a:ext cx="3505325" cy="8752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BA0C4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dirty="0">
              <a:solidFill>
                <a:srgbClr val="BA0C4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2569B407-1545-4080-8F83-3D9646675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654011"/>
              </p:ext>
            </p:extLst>
          </p:nvPr>
        </p:nvGraphicFramePr>
        <p:xfrm>
          <a:off x="1020855" y="1753833"/>
          <a:ext cx="11909082" cy="5080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386">
                  <a:extLst>
                    <a:ext uri="{9D8B030D-6E8A-4147-A177-3AD203B41FA5}">
                      <a16:colId xmlns:a16="http://schemas.microsoft.com/office/drawing/2014/main" val="2548521484"/>
                    </a:ext>
                  </a:extLst>
                </a:gridCol>
                <a:gridCol w="8456243">
                  <a:extLst>
                    <a:ext uri="{9D8B030D-6E8A-4147-A177-3AD203B41FA5}">
                      <a16:colId xmlns:a16="http://schemas.microsoft.com/office/drawing/2014/main" val="1437699315"/>
                    </a:ext>
                  </a:extLst>
                </a:gridCol>
                <a:gridCol w="1695453">
                  <a:extLst>
                    <a:ext uri="{9D8B030D-6E8A-4147-A177-3AD203B41FA5}">
                      <a16:colId xmlns:a16="http://schemas.microsoft.com/office/drawing/2014/main" val="1449572343"/>
                    </a:ext>
                  </a:extLst>
                </a:gridCol>
              </a:tblGrid>
              <a:tr h="751283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দলের নাম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কাজের ধরন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840675"/>
                  </a:ext>
                </a:extLst>
              </a:tr>
              <a:tr h="1252138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জবা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টগর দলের সদস্যদের আচরন কেমন খাতায় লেখ। যেমন- কে চুপচাপ থাকে, কে বন্ধুদের সাহায্য করে, কে বেশী দুষ্টামি করে।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bn-BD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bn-BD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 মিনিট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28874"/>
                  </a:ext>
                </a:extLst>
              </a:tr>
              <a:tr h="1824544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বেলী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জবা দলের সদস্যদের আচরন কেমন খাতায় লেখ। যেমন- কে চুপচাপ থাকে, কে বন্ধুদের সাহায্য করে, কে একই নিয়মে সব কাজ করতে চায়।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607799"/>
                  </a:ext>
                </a:extLst>
              </a:tr>
              <a:tr h="1252138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টগর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বেলী দলের সদস্যদের আচরন কেমন খাতায় লেখ। যেমন- কে চুপচাপ থাকে, কে বন্ধুদের সাহায্য করে, কে অল্পতেই বিরক্ত হয়। 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422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75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649218-1111-4F1A-84B2-11DCCE74DCB3}"/>
              </a:ext>
            </a:extLst>
          </p:cNvPr>
          <p:cNvSpPr txBox="1"/>
          <p:nvPr/>
        </p:nvSpPr>
        <p:spPr>
          <a:xfrm>
            <a:off x="5655303" y="735562"/>
            <a:ext cx="2491666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A0118-E29A-4BC0-AB95-D5E38705FE62}"/>
              </a:ext>
            </a:extLst>
          </p:cNvPr>
          <p:cNvSpPr txBox="1"/>
          <p:nvPr/>
        </p:nvSpPr>
        <p:spPr>
          <a:xfrm>
            <a:off x="1488550" y="2789824"/>
            <a:ext cx="4166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1) অটিজম কি ধরনের সমস্যা?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57AC6F-306B-45A0-9478-0BAB8F436F7A}"/>
              </a:ext>
            </a:extLst>
          </p:cNvPr>
          <p:cNvSpPr txBox="1"/>
          <p:nvPr/>
        </p:nvSpPr>
        <p:spPr>
          <a:xfrm>
            <a:off x="7801757" y="2783651"/>
            <a:ext cx="3950563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মস্তিষ্কের বিকাশগত সমস্যা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1A51F3-FCB8-4CB9-AFAD-7F4309CB8B82}"/>
              </a:ext>
            </a:extLst>
          </p:cNvPr>
          <p:cNvSpPr txBox="1"/>
          <p:nvPr/>
        </p:nvSpPr>
        <p:spPr>
          <a:xfrm>
            <a:off x="1378961" y="4224051"/>
            <a:ext cx="8762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2) অটিষ্টিক শিশুর  ____ কাজ করতে অসুবিধা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49F513-A1EB-42C2-A366-13738F020AF4}"/>
              </a:ext>
            </a:extLst>
          </p:cNvPr>
          <p:cNvSpPr txBox="1"/>
          <p:nvPr/>
        </p:nvSpPr>
        <p:spPr>
          <a:xfrm>
            <a:off x="3902784" y="4230473"/>
            <a:ext cx="1024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BE661E-DF5B-459E-9870-ABACE4F329B6}"/>
              </a:ext>
            </a:extLst>
          </p:cNvPr>
          <p:cNvSpPr txBox="1"/>
          <p:nvPr/>
        </p:nvSpPr>
        <p:spPr>
          <a:xfrm>
            <a:off x="1378961" y="5406445"/>
            <a:ext cx="1127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অটিজম কোন _______ রোগ নয়।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2769CB-0382-47CD-BDFE-9A24E316DE33}"/>
              </a:ext>
            </a:extLst>
          </p:cNvPr>
          <p:cNvSpPr txBox="1"/>
          <p:nvPr/>
        </p:nvSpPr>
        <p:spPr>
          <a:xfrm>
            <a:off x="3571926" y="5400023"/>
            <a:ext cx="1974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103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C5DBA8D-DB99-4CD2-A255-1FE272EE101C}"/>
              </a:ext>
            </a:extLst>
          </p:cNvPr>
          <p:cNvGrpSpPr/>
          <p:nvPr/>
        </p:nvGrpSpPr>
        <p:grpSpPr>
          <a:xfrm>
            <a:off x="3732397" y="790034"/>
            <a:ext cx="6352805" cy="1107996"/>
            <a:chOff x="3329126" y="565445"/>
            <a:chExt cx="6352805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8E82D30-86B0-4F61-8443-8AE7DC8D065D}"/>
                </a:ext>
              </a:extLst>
            </p:cNvPr>
            <p:cNvSpPr txBox="1"/>
            <p:nvPr/>
          </p:nvSpPr>
          <p:spPr>
            <a:xfrm>
              <a:off x="5108266" y="565445"/>
              <a:ext cx="4573665" cy="110799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বাড়ীর কাজ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Action Button: Go Home 20">
              <a:hlinkClick r:id="" action="ppaction://hlinkshowjump?jump=firstslide" highlightClick="1"/>
              <a:extLst>
                <a:ext uri="{FF2B5EF4-FFF2-40B4-BE49-F238E27FC236}">
                  <a16:creationId xmlns:a16="http://schemas.microsoft.com/office/drawing/2014/main" id="{08B4F4BD-7FCD-455E-97F6-E66932DB53D1}"/>
                </a:ext>
              </a:extLst>
            </p:cNvPr>
            <p:cNvSpPr/>
            <p:nvPr/>
          </p:nvSpPr>
          <p:spPr>
            <a:xfrm>
              <a:off x="3329126" y="565445"/>
              <a:ext cx="1779140" cy="1107996"/>
            </a:xfrm>
            <a:prstGeom prst="actionButtonHome">
              <a:avLst/>
            </a:prstGeom>
            <a:solidFill>
              <a:srgbClr val="FFC000"/>
            </a:solidFill>
            <a:ln w="28575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A0A8C81-36FA-4936-B877-44C9A4719CDE}"/>
              </a:ext>
            </a:extLst>
          </p:cNvPr>
          <p:cNvSpPr/>
          <p:nvPr/>
        </p:nvSpPr>
        <p:spPr>
          <a:xfrm>
            <a:off x="2598821" y="2919663"/>
            <a:ext cx="8742947" cy="34169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কি কি ভাবে তোমার অটিষ্টিক বন্ধুর প্রতি সহমর্মিতা প্রকাশ করতে পার তা লিখে আনবে।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04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7BF730-2394-43FE-8E39-13EAB73D7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970" y="455396"/>
            <a:ext cx="12874020" cy="69079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4777A9-30F8-4F97-AB88-535AA63C4A52}"/>
              </a:ext>
            </a:extLst>
          </p:cNvPr>
          <p:cNvSpPr txBox="1"/>
          <p:nvPr/>
        </p:nvSpPr>
        <p:spPr>
          <a:xfrm rot="521257">
            <a:off x="2345682" y="5551816"/>
            <a:ext cx="9456643" cy="176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088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088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A15821-4CC9-4AB5-BFE1-E9E10AC45E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t="9548" r="8301" b="7260"/>
          <a:stretch/>
        </p:blipFill>
        <p:spPr>
          <a:xfrm>
            <a:off x="721895" y="320503"/>
            <a:ext cx="12320337" cy="7292940"/>
          </a:xfrm>
          <a:prstGeom prst="rect">
            <a:avLst/>
          </a:prstGeom>
        </p:spPr>
      </p:pic>
      <p:pic>
        <p:nvPicPr>
          <p:cNvPr id="9" name="Picture 2" descr="C:\Users\Dilruba Khanom\Desktop\New folder (2)\curtainsbn.png">
            <a:extLst>
              <a:ext uri="{FF2B5EF4-FFF2-40B4-BE49-F238E27FC236}">
                <a16:creationId xmlns:a16="http://schemas.microsoft.com/office/drawing/2014/main" id="{F4923AC5-5906-4957-B18E-CF1339BAB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23161"/>
            <a:ext cx="13817601" cy="77492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018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9CB3D29-986A-488A-A89E-FDEC9820E39F}"/>
              </a:ext>
            </a:extLst>
          </p:cNvPr>
          <p:cNvSpPr txBox="1"/>
          <p:nvPr/>
        </p:nvSpPr>
        <p:spPr>
          <a:xfrm>
            <a:off x="2209762" y="1182334"/>
            <a:ext cx="8433787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শিক্ষার্থীরা...........................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E19EAE-99F6-42C8-A6EB-2C206AB97EB0}"/>
              </a:ext>
            </a:extLst>
          </p:cNvPr>
          <p:cNvSpPr txBox="1"/>
          <p:nvPr/>
        </p:nvSpPr>
        <p:spPr>
          <a:xfrm>
            <a:off x="1374276" y="2469373"/>
            <a:ext cx="10528917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২.১.১। শিশুদের প্রতিভার মধ্যে পার্থক্যের বিভিন্ন দিক উল্লেখ করতে পারবে।</a:t>
            </a:r>
          </a:p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২.১.২। অটিজম কি বলতে পারবে।</a:t>
            </a:r>
          </a:p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২.১.৩। অটিষ্টিক শিশুদের বৈশিষ্ট্য বর্ণনা করতে পারবে।</a:t>
            </a:r>
          </a:p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২.১.৪। অটিষ্টিক শিশুদের প্রতি সহমর্মিতা প্রদর্শন করতে পারবে।</a:t>
            </a:r>
          </a:p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২.১.৫। অটিষ্টিক শিশুদের প্রয়োজনীয় সাহায্য ও সহযোগীতা করবে।</a:t>
            </a:r>
          </a:p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২.১.৬। মানুষের বিভিন্নতা থাকা সত্বেও সবাই যে সমান তা বলতে পারবে।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371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125BA18-34B6-4292-8A5D-E8C8E356266F}"/>
              </a:ext>
            </a:extLst>
          </p:cNvPr>
          <p:cNvSpPr/>
          <p:nvPr/>
        </p:nvSpPr>
        <p:spPr>
          <a:xfrm>
            <a:off x="469674" y="392023"/>
            <a:ext cx="34067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000" dirty="0">
              <a:ln w="0"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5F4BEB-C3D6-424F-9034-5504CB69275E}"/>
              </a:ext>
            </a:extLst>
          </p:cNvPr>
          <p:cNvSpPr/>
          <p:nvPr/>
        </p:nvSpPr>
        <p:spPr>
          <a:xfrm>
            <a:off x="5040339" y="6784910"/>
            <a:ext cx="37369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632582-C23B-4F0F-A2CD-FDB9C78414AE}"/>
              </a:ext>
            </a:extLst>
          </p:cNvPr>
          <p:cNvSpPr/>
          <p:nvPr/>
        </p:nvSpPr>
        <p:spPr>
          <a:xfrm>
            <a:off x="4383204" y="3701534"/>
            <a:ext cx="5051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https://www.youtube.com/watch?v=xDwQ22Uzml4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786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301D9D97-CF47-4B24-99BF-177DB96C9118}"/>
              </a:ext>
            </a:extLst>
          </p:cNvPr>
          <p:cNvSpPr/>
          <p:nvPr/>
        </p:nvSpPr>
        <p:spPr>
          <a:xfrm>
            <a:off x="678831" y="2512740"/>
            <a:ext cx="5435366" cy="1406188"/>
          </a:xfrm>
          <a:prstGeom prst="rightArrow">
            <a:avLst/>
          </a:prstGeom>
          <a:solidFill>
            <a:schemeClr val="bg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F632C5-4D1E-42FA-A489-E5361E0D96B8}"/>
              </a:ext>
            </a:extLst>
          </p:cNvPr>
          <p:cNvSpPr/>
          <p:nvPr/>
        </p:nvSpPr>
        <p:spPr>
          <a:xfrm>
            <a:off x="6438149" y="6190066"/>
            <a:ext cx="64011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অটিস্টিক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C4312A-7107-4C2D-B932-2061954F3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189" y="1154400"/>
            <a:ext cx="6529815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21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7B0D7FA-689F-4AD9-881B-62585DF95C8D}"/>
              </a:ext>
            </a:extLst>
          </p:cNvPr>
          <p:cNvSpPr txBox="1"/>
          <p:nvPr/>
        </p:nvSpPr>
        <p:spPr>
          <a:xfrm>
            <a:off x="928608" y="1467919"/>
            <a:ext cx="7143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C131B1-BBC9-4145-9BEB-F6C1F19CDB63}"/>
              </a:ext>
            </a:extLst>
          </p:cNvPr>
          <p:cNvSpPr txBox="1"/>
          <p:nvPr/>
        </p:nvSpPr>
        <p:spPr>
          <a:xfrm>
            <a:off x="1118738" y="3062329"/>
            <a:ext cx="81227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অটিষ্টিক শিশুর অধিকার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7A50E9-DEB6-4FCF-BF5F-DA58B8992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811" y="1117647"/>
            <a:ext cx="3491882" cy="513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80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05DDE5-01FF-4973-934A-8A38824CAFA0}"/>
              </a:ext>
            </a:extLst>
          </p:cNvPr>
          <p:cNvSpPr txBox="1"/>
          <p:nvPr/>
        </p:nvSpPr>
        <p:spPr>
          <a:xfrm>
            <a:off x="3470680" y="2095871"/>
            <a:ext cx="5637321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জানো অটিজম কি?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CB971-AE3E-44DF-8917-862BFD489E40}"/>
              </a:ext>
            </a:extLst>
          </p:cNvPr>
          <p:cNvSpPr txBox="1"/>
          <p:nvPr/>
        </p:nvSpPr>
        <p:spPr>
          <a:xfrm>
            <a:off x="1754836" y="333279"/>
            <a:ext cx="957012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মনোযোগ সহকারে দেখি এবং অটিজম সম্পর্কে জানি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meena(1)">
            <a:hlinkClick r:id="" action="ppaction://media"/>
            <a:extLst>
              <a:ext uri="{FF2B5EF4-FFF2-40B4-BE49-F238E27FC236}">
                <a16:creationId xmlns:a16="http://schemas.microsoft.com/office/drawing/2014/main" id="{E23E1EE6-FE90-42FE-8187-B9948A5F7D9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3438" y="918055"/>
            <a:ext cx="12786102" cy="652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54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8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B27ADC-77C1-470F-8965-7658D0935142}"/>
              </a:ext>
            </a:extLst>
          </p:cNvPr>
          <p:cNvSpPr txBox="1"/>
          <p:nvPr/>
        </p:nvSpPr>
        <p:spPr>
          <a:xfrm>
            <a:off x="542441" y="1808163"/>
            <a:ext cx="126776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অটিজম একটি মানসিক বিকাশঘটিত সমস্যা যা স্নায়ু বা স্নায়ুতন্ত্রের গঠন ও পরিবর্ধন জনিত অস্বাভাবিকতার ফলে হয়। অটিজমে আক্রান্ত শিশুর স্বাভাবিকভাবে বেড়ে উঠতে অসুবিধা হয়। অটিজমের কারণে কথাবার্তা, অঙ্গভঙ্গি ও আচরণ একটি নির্দিষ্ট সীমার মধ্যে আবদ্ধ থাকে আবার অনেকক্ষেত্রে শিশুর মানসিক ও ভাষার উপর দক্ষতা কম থাকে।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D8156F-3882-49E5-A6CF-540F2A4FF115}"/>
              </a:ext>
            </a:extLst>
          </p:cNvPr>
          <p:cNvSpPr txBox="1"/>
          <p:nvPr/>
        </p:nvSpPr>
        <p:spPr>
          <a:xfrm>
            <a:off x="4396740" y="591022"/>
            <a:ext cx="5024120" cy="101566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জানলাম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154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137A15-6271-4060-B584-6826C89C6CBF}"/>
              </a:ext>
            </a:extLst>
          </p:cNvPr>
          <p:cNvSpPr txBox="1"/>
          <p:nvPr/>
        </p:nvSpPr>
        <p:spPr>
          <a:xfrm>
            <a:off x="1351250" y="657793"/>
            <a:ext cx="11067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অটিষ্টিক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িশু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ুঝা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,চিন্তা করে বলো।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AED13E-55EF-47AF-BB2A-5548D878C585}"/>
              </a:ext>
            </a:extLst>
          </p:cNvPr>
          <p:cNvGrpSpPr/>
          <p:nvPr/>
        </p:nvGrpSpPr>
        <p:grpSpPr>
          <a:xfrm>
            <a:off x="816224" y="2459066"/>
            <a:ext cx="5989468" cy="4197604"/>
            <a:chOff x="106532" y="1708439"/>
            <a:chExt cx="5989468" cy="419760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6FE530-BA73-4EFF-A21A-1CE036EB3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32" y="1708439"/>
              <a:ext cx="5989468" cy="344112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A277EF8-8E23-4358-8B85-947FADD5E3BE}"/>
                </a:ext>
              </a:extLst>
            </p:cNvPr>
            <p:cNvSpPr txBox="1"/>
            <p:nvPr/>
          </p:nvSpPr>
          <p:spPr>
            <a:xfrm>
              <a:off x="1535837" y="5259712"/>
              <a:ext cx="23259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অটিষ্টিক শিশু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CFE58F-28D3-4D49-B3EF-CF801864A47C}"/>
              </a:ext>
            </a:extLst>
          </p:cNvPr>
          <p:cNvGrpSpPr/>
          <p:nvPr/>
        </p:nvGrpSpPr>
        <p:grpSpPr>
          <a:xfrm>
            <a:off x="7308760" y="2459066"/>
            <a:ext cx="5486400" cy="4197604"/>
            <a:chOff x="6599068" y="1708439"/>
            <a:chExt cx="5486400" cy="41976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CFD0F46-0639-4367-B90B-CDDA318AED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95"/>
            <a:stretch/>
          </p:blipFill>
          <p:spPr>
            <a:xfrm>
              <a:off x="6599068" y="1708439"/>
              <a:ext cx="5486400" cy="344112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85DCBED-261F-4644-B5BE-259541E8D5F5}"/>
                </a:ext>
              </a:extLst>
            </p:cNvPr>
            <p:cNvSpPr txBox="1"/>
            <p:nvPr/>
          </p:nvSpPr>
          <p:spPr>
            <a:xfrm>
              <a:off x="8470779" y="5259712"/>
              <a:ext cx="15876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সুস্থ শিশু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560BF7EB-D665-4B45-83EA-C1C00106D054}"/>
              </a:ext>
            </a:extLst>
          </p:cNvPr>
          <p:cNvSpPr/>
          <p:nvPr/>
        </p:nvSpPr>
        <p:spPr>
          <a:xfrm>
            <a:off x="1908572" y="2457507"/>
            <a:ext cx="9794240" cy="293624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এখন অটিষ্টিক শিশুর আচরন সম্পর্কে জানব।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DE3550-09ED-4A10-83E4-5FD7ACAE3A33}"/>
              </a:ext>
            </a:extLst>
          </p:cNvPr>
          <p:cNvSpPr txBox="1"/>
          <p:nvPr/>
        </p:nvSpPr>
        <p:spPr>
          <a:xfrm>
            <a:off x="3312328" y="1628069"/>
            <a:ext cx="6986726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পারবে অটিষ্টিক কি?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57FFF3-D2A5-40FD-A974-65F37DDE284D}"/>
              </a:ext>
            </a:extLst>
          </p:cNvPr>
          <p:cNvSpPr txBox="1"/>
          <p:nvPr/>
        </p:nvSpPr>
        <p:spPr>
          <a:xfrm>
            <a:off x="3591381" y="2403103"/>
            <a:ext cx="658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অটিজমে আক্রান্তদেরকে অটিস্টিক বলা হয়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649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4" grpId="1" animBg="1"/>
      <p:bldP spid="15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572</Words>
  <Application>Microsoft Office PowerPoint</Application>
  <PresentationFormat>Custom</PresentationFormat>
  <Paragraphs>75</Paragraphs>
  <Slides>26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mittra com narail</dc:creator>
  <cp:lastModifiedBy>ZAHIRA</cp:lastModifiedBy>
  <cp:revision>46</cp:revision>
  <dcterms:created xsi:type="dcterms:W3CDTF">2020-05-13T20:11:48Z</dcterms:created>
  <dcterms:modified xsi:type="dcterms:W3CDTF">2020-06-23T17:31:47Z</dcterms:modified>
</cp:coreProperties>
</file>